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04" r:id="rId1"/>
    <p:sldMasterId id="2147483714" r:id="rId2"/>
    <p:sldMasterId id="2147483724" r:id="rId3"/>
  </p:sldMasterIdLst>
  <p:notesMasterIdLst>
    <p:notesMasterId r:id="rId49"/>
  </p:notesMasterIdLst>
  <p:handoutMasterIdLst>
    <p:handoutMasterId r:id="rId50"/>
  </p:handoutMasterIdLst>
  <p:sldIdLst>
    <p:sldId id="343" r:id="rId4"/>
    <p:sldId id="257" r:id="rId5"/>
    <p:sldId id="276" r:id="rId6"/>
    <p:sldId id="259" r:id="rId7"/>
    <p:sldId id="261" r:id="rId8"/>
    <p:sldId id="278" r:id="rId9"/>
    <p:sldId id="279" r:id="rId10"/>
    <p:sldId id="280" r:id="rId11"/>
    <p:sldId id="281" r:id="rId12"/>
    <p:sldId id="282" r:id="rId13"/>
    <p:sldId id="283" r:id="rId14"/>
    <p:sldId id="284" r:id="rId15"/>
    <p:sldId id="286" r:id="rId16"/>
    <p:sldId id="287" r:id="rId17"/>
    <p:sldId id="288" r:id="rId18"/>
    <p:sldId id="290" r:id="rId19"/>
    <p:sldId id="291" r:id="rId20"/>
    <p:sldId id="293" r:id="rId21"/>
    <p:sldId id="294" r:id="rId22"/>
    <p:sldId id="344" r:id="rId23"/>
    <p:sldId id="304" r:id="rId24"/>
    <p:sldId id="305" r:id="rId25"/>
    <p:sldId id="298" r:id="rId26"/>
    <p:sldId id="306" r:id="rId27"/>
    <p:sldId id="341" r:id="rId28"/>
    <p:sldId id="307" r:id="rId29"/>
    <p:sldId id="321" r:id="rId30"/>
    <p:sldId id="342" r:id="rId31"/>
    <p:sldId id="315" r:id="rId32"/>
    <p:sldId id="323" r:id="rId33"/>
    <p:sldId id="324" r:id="rId34"/>
    <p:sldId id="325" r:id="rId35"/>
    <p:sldId id="327" r:id="rId36"/>
    <p:sldId id="331" r:id="rId37"/>
    <p:sldId id="328" r:id="rId38"/>
    <p:sldId id="329" r:id="rId39"/>
    <p:sldId id="330" r:id="rId40"/>
    <p:sldId id="332" r:id="rId41"/>
    <p:sldId id="333" r:id="rId42"/>
    <p:sldId id="334" r:id="rId43"/>
    <p:sldId id="335" r:id="rId44"/>
    <p:sldId id="336" r:id="rId45"/>
    <p:sldId id="337" r:id="rId46"/>
    <p:sldId id="270" r:id="rId47"/>
    <p:sldId id="345" r:id="rId48"/>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itchFamily="-109"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09"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09"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09"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09" charset="0"/>
        <a:ea typeface="+mn-ea"/>
        <a:cs typeface="+mn-cs"/>
      </a:defRPr>
    </a:lvl5pPr>
    <a:lvl6pPr marL="2286000" algn="l" defTabSz="457200" rtl="0" eaLnBrk="1" latinLnBrk="0" hangingPunct="1">
      <a:defRPr sz="2400" kern="1200">
        <a:solidFill>
          <a:schemeClr val="tx1"/>
        </a:solidFill>
        <a:latin typeface="Times New Roman" pitchFamily="-109" charset="0"/>
        <a:ea typeface="+mn-ea"/>
        <a:cs typeface="+mn-cs"/>
      </a:defRPr>
    </a:lvl6pPr>
    <a:lvl7pPr marL="2743200" algn="l" defTabSz="457200" rtl="0" eaLnBrk="1" latinLnBrk="0" hangingPunct="1">
      <a:defRPr sz="2400" kern="1200">
        <a:solidFill>
          <a:schemeClr val="tx1"/>
        </a:solidFill>
        <a:latin typeface="Times New Roman" pitchFamily="-109" charset="0"/>
        <a:ea typeface="+mn-ea"/>
        <a:cs typeface="+mn-cs"/>
      </a:defRPr>
    </a:lvl7pPr>
    <a:lvl8pPr marL="3200400" algn="l" defTabSz="457200" rtl="0" eaLnBrk="1" latinLnBrk="0" hangingPunct="1">
      <a:defRPr sz="2400" kern="1200">
        <a:solidFill>
          <a:schemeClr val="tx1"/>
        </a:solidFill>
        <a:latin typeface="Times New Roman" pitchFamily="-109" charset="0"/>
        <a:ea typeface="+mn-ea"/>
        <a:cs typeface="+mn-cs"/>
      </a:defRPr>
    </a:lvl8pPr>
    <a:lvl9pPr marL="3657600" algn="l" defTabSz="457200" rtl="0" eaLnBrk="1" latinLnBrk="0" hangingPunct="1">
      <a:defRPr sz="2400" kern="1200">
        <a:solidFill>
          <a:schemeClr val="tx1"/>
        </a:solidFill>
        <a:latin typeface="Times New Roman"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384" userDrawn="1">
          <p15:clr>
            <a:srgbClr val="A4A3A4"/>
          </p15:clr>
        </p15:guide>
        <p15:guide id="4" pos="279" userDrawn="1">
          <p15:clr>
            <a:srgbClr val="A4A3A4"/>
          </p15:clr>
        </p15:guide>
        <p15:guide id="5" orient="horz" pos="1082" userDrawn="1">
          <p15:clr>
            <a:srgbClr val="A4A3A4"/>
          </p15:clr>
        </p15:guide>
        <p15:guide id="6" orient="horz" pos="704" userDrawn="1">
          <p15:clr>
            <a:srgbClr val="A4A3A4"/>
          </p15:clr>
        </p15:guide>
        <p15:guide id="7" pos="337" userDrawn="1">
          <p15:clr>
            <a:srgbClr val="A4A3A4"/>
          </p15:clr>
        </p15:guide>
        <p15:guide id="8" pos="553" userDrawn="1">
          <p15:clr>
            <a:srgbClr val="A4A3A4"/>
          </p15:clr>
        </p15:guide>
        <p15:guide id="9" orient="horz" pos="38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66"/>
    <a:srgbClr val="007FA3"/>
    <a:srgbClr val="6666CC"/>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97" autoAdjust="0"/>
    <p:restoredTop sz="93200" autoAdjust="0"/>
  </p:normalViewPr>
  <p:slideViewPr>
    <p:cSldViewPr>
      <p:cViewPr varScale="1">
        <p:scale>
          <a:sx n="71" d="100"/>
          <a:sy n="71" d="100"/>
        </p:scale>
        <p:origin x="78" y="894"/>
      </p:cViewPr>
      <p:guideLst>
        <p:guide orient="horz" pos="2160"/>
        <p:guide pos="2880"/>
        <p:guide orient="horz" pos="384"/>
        <p:guide pos="279"/>
        <p:guide orient="horz" pos="1082"/>
        <p:guide orient="horz" pos="704"/>
        <p:guide pos="337"/>
        <p:guide pos="553"/>
        <p:guide orient="horz" pos="3881"/>
      </p:guideLst>
    </p:cSldViewPr>
  </p:slideViewPr>
  <p:outlineViewPr>
    <p:cViewPr>
      <p:scale>
        <a:sx n="33" d="100"/>
        <a:sy n="33" d="100"/>
      </p:scale>
      <p:origin x="0" y="-6944"/>
    </p:cViewPr>
    <p:sldLst>
      <p:sld r:id="rId1" collapse="1"/>
      <p:sld r:id="rId2" collapse="1"/>
      <p:sld r:id="rId3" collapse="1"/>
      <p:sld r:id="rId4" collapse="1"/>
      <p:sld r:id="rId5" collapse="1"/>
      <p:sld r:id="rId6" collapse="1"/>
      <p:sld r:id="rId7" collapse="1"/>
      <p:sld r:id="rId8" collapse="1"/>
      <p:sld r:id="rId9" collapse="1"/>
    </p:sldLst>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handoutMaster" Target="handoutMasters/handoutMaster1.xml"/><Relationship Id="rId55" Type="http://schemas.microsoft.com/office/2015/10/relationships/revisionInfo" Target="revisionInfo.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8" Type="http://schemas.openxmlformats.org/officeDocument/2006/relationships/slide" Target="slides/slide5.xml"/><Relationship Id="rId51" Type="http://schemas.openxmlformats.org/officeDocument/2006/relationships/presProps" Target="presProps.xml"/><Relationship Id="rId3" Type="http://schemas.openxmlformats.org/officeDocument/2006/relationships/slideMaster" Target="slideMasters/slideMaster3.xml"/></Relationships>
</file>

<file path=ppt/_rels/viewProps.xml.rels><?xml version="1.0" encoding="UTF-8" standalone="yes"?>
<Relationships xmlns="http://schemas.openxmlformats.org/package/2006/relationships"><Relationship Id="rId8" Type="http://schemas.openxmlformats.org/officeDocument/2006/relationships/slide" Target="slides/slide27.xml"/><Relationship Id="rId3" Type="http://schemas.openxmlformats.org/officeDocument/2006/relationships/slide" Target="slides/slide4.xml"/><Relationship Id="rId7" Type="http://schemas.openxmlformats.org/officeDocument/2006/relationships/slide" Target="slides/slide23.xml"/><Relationship Id="rId2" Type="http://schemas.openxmlformats.org/officeDocument/2006/relationships/slide" Target="slides/slide3.xml"/><Relationship Id="rId1" Type="http://schemas.openxmlformats.org/officeDocument/2006/relationships/slide" Target="slides/slide2.xml"/><Relationship Id="rId6" Type="http://schemas.openxmlformats.org/officeDocument/2006/relationships/slide" Target="slides/slide21.xml"/><Relationship Id="rId5" Type="http://schemas.openxmlformats.org/officeDocument/2006/relationships/slide" Target="slides/slide17.xml"/><Relationship Id="rId4" Type="http://schemas.openxmlformats.org/officeDocument/2006/relationships/slide" Target="slides/slide15.xml"/><Relationship Id="rId9" Type="http://schemas.openxmlformats.org/officeDocument/2006/relationships/slide" Target="slides/slide4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18CF26C-3B9E-EC4D-B017-A6EDD2D78F18}" type="doc">
      <dgm:prSet loTypeId="urn:microsoft.com/office/officeart/2005/8/layout/cycle4#1" loCatId="relationship" qsTypeId="urn:microsoft.com/office/officeart/2005/8/quickstyle/simple4" qsCatId="simple" csTypeId="urn:microsoft.com/office/officeart/2005/8/colors/accent1_2" csCatId="accent1"/>
      <dgm:spPr/>
      <dgm:t>
        <a:bodyPr/>
        <a:lstStyle/>
        <a:p>
          <a:endParaRPr lang="en-US"/>
        </a:p>
      </dgm:t>
    </dgm:pt>
    <dgm:pt modelId="{B0CAEE6A-D8FA-1A4E-8E6A-4450A6DD048D}">
      <dgm:prSet/>
      <dgm:spPr>
        <a:xfrm>
          <a:off x="2045614" y="286664"/>
          <a:ext cx="2177643" cy="2177643"/>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Computer Architecture</a:t>
          </a:r>
        </a:p>
      </dgm:t>
    </dgm:pt>
    <dgm:pt modelId="{688287C0-0BBB-B04A-B8B2-AB36598391AC}" type="parTrans" cxnId="{D3324486-6DB6-E64B-B1A8-C30BAEA50D60}">
      <dgm:prSet/>
      <dgm:spPr/>
      <dgm:t>
        <a:bodyPr/>
        <a:lstStyle/>
        <a:p>
          <a:endParaRPr lang="en-US"/>
        </a:p>
      </dgm:t>
    </dgm:pt>
    <dgm:pt modelId="{06346C9A-108C-B141-813D-843AF3CECB9B}" type="sibTrans" cxnId="{D3324486-6DB6-E64B-B1A8-C30BAEA50D60}">
      <dgm:prSet/>
      <dgm:spPr/>
      <dgm:t>
        <a:bodyPr/>
        <a:lstStyle/>
        <a:p>
          <a:endParaRPr lang="en-US"/>
        </a:p>
      </dgm:t>
    </dgm:pt>
    <dgm:pt modelId="{28315CB9-8304-2142-842C-3463531B3569}">
      <dgm:prSet/>
      <dgm:spPr>
        <a:xfrm>
          <a:off x="1004569" y="0"/>
          <a:ext cx="2484424" cy="1609344"/>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Attributes of a system visible to the programmer</a:t>
          </a:r>
        </a:p>
      </dgm:t>
    </dgm:pt>
    <dgm:pt modelId="{A7B6E241-54E6-4343-8A9E-03120641D454}" type="parTrans" cxnId="{0982BD52-6017-0E45-866D-E6B00540A5AF}">
      <dgm:prSet/>
      <dgm:spPr/>
      <dgm:t>
        <a:bodyPr/>
        <a:lstStyle/>
        <a:p>
          <a:endParaRPr lang="en-US"/>
        </a:p>
      </dgm:t>
    </dgm:pt>
    <dgm:pt modelId="{8805F3BF-5747-FA44-B2D6-8E46921DD5F2}" type="sibTrans" cxnId="{0982BD52-6017-0E45-866D-E6B00540A5AF}">
      <dgm:prSet/>
      <dgm:spPr/>
      <dgm:t>
        <a:bodyPr/>
        <a:lstStyle/>
        <a:p>
          <a:endParaRPr lang="en-US"/>
        </a:p>
      </dgm:t>
    </dgm:pt>
    <dgm:pt modelId="{21A469AC-73E4-2148-8557-29B0050DEDC0}">
      <dgm:prSet/>
      <dgm:spPr>
        <a:xfrm>
          <a:off x="1004569" y="0"/>
          <a:ext cx="2484424" cy="1609344"/>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Have a direct impact on the logical execution of a program</a:t>
          </a:r>
        </a:p>
      </dgm:t>
    </dgm:pt>
    <dgm:pt modelId="{94BC96F5-293D-3C4D-A2F1-79679BBF38E8}" type="parTrans" cxnId="{174D5ABD-454D-0D4F-8354-0209701BD34D}">
      <dgm:prSet/>
      <dgm:spPr/>
      <dgm:t>
        <a:bodyPr/>
        <a:lstStyle/>
        <a:p>
          <a:endParaRPr lang="en-US"/>
        </a:p>
      </dgm:t>
    </dgm:pt>
    <dgm:pt modelId="{C5D2949D-BDAD-0542-A3C2-B076CCD0AE72}" type="sibTrans" cxnId="{174D5ABD-454D-0D4F-8354-0209701BD34D}">
      <dgm:prSet/>
      <dgm:spPr/>
      <dgm:t>
        <a:bodyPr/>
        <a:lstStyle/>
        <a:p>
          <a:endParaRPr lang="en-US"/>
        </a:p>
      </dgm:t>
    </dgm:pt>
    <dgm:pt modelId="{308789E6-82F7-DB43-B928-143FCBCCB864}">
      <dgm:prSet/>
      <dgm:spPr>
        <a:xfrm rot="5400000">
          <a:off x="4323842" y="286664"/>
          <a:ext cx="2177643" cy="2177643"/>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Architectural attributes include:</a:t>
          </a:r>
        </a:p>
      </dgm:t>
    </dgm:pt>
    <dgm:pt modelId="{FB24C361-90FF-A246-9A34-69E4A6A8AF57}" type="parTrans" cxnId="{30023AC5-9093-4448-B688-57B5C6556549}">
      <dgm:prSet/>
      <dgm:spPr/>
      <dgm:t>
        <a:bodyPr/>
        <a:lstStyle/>
        <a:p>
          <a:endParaRPr lang="en-US"/>
        </a:p>
      </dgm:t>
    </dgm:pt>
    <dgm:pt modelId="{616A0DCE-F636-194D-9DA8-C39FF48D7209}" type="sibTrans" cxnId="{30023AC5-9093-4448-B688-57B5C6556549}">
      <dgm:prSet/>
      <dgm:spPr/>
      <dgm:t>
        <a:bodyPr/>
        <a:lstStyle/>
        <a:p>
          <a:endParaRPr lang="en-US"/>
        </a:p>
      </dgm:t>
    </dgm:pt>
    <dgm:pt modelId="{CE5F8666-70FC-564C-8B7D-337BE33E4106}">
      <dgm:prSet/>
      <dgm:spPr>
        <a:xfrm>
          <a:off x="5058105" y="0"/>
          <a:ext cx="2484424" cy="1609344"/>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Instruction set, number of bits used to represent various data types,   I/O mechanisms, techniques for addressing memory</a:t>
          </a:r>
        </a:p>
      </dgm:t>
    </dgm:pt>
    <dgm:pt modelId="{76348B6E-B52D-394F-A7D3-0CFAABB89617}" type="parTrans" cxnId="{1387E257-C914-334F-A738-A616B99E545F}">
      <dgm:prSet/>
      <dgm:spPr/>
      <dgm:t>
        <a:bodyPr/>
        <a:lstStyle/>
        <a:p>
          <a:endParaRPr lang="en-US"/>
        </a:p>
      </dgm:t>
    </dgm:pt>
    <dgm:pt modelId="{AC6E989A-20AA-194C-A7C6-0BE634EC1713}" type="sibTrans" cxnId="{1387E257-C914-334F-A738-A616B99E545F}">
      <dgm:prSet/>
      <dgm:spPr/>
      <dgm:t>
        <a:bodyPr/>
        <a:lstStyle/>
        <a:p>
          <a:endParaRPr lang="en-US"/>
        </a:p>
      </dgm:t>
    </dgm:pt>
    <dgm:pt modelId="{74536227-6FB9-EA42-B0D1-89175BB10E79}">
      <dgm:prSet/>
      <dgm:spPr>
        <a:xfrm rot="10800000">
          <a:off x="4323842" y="2564892"/>
          <a:ext cx="2177643" cy="2177643"/>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Computer Organization </a:t>
          </a:r>
        </a:p>
      </dgm:t>
    </dgm:pt>
    <dgm:pt modelId="{0F4E1031-08A1-144E-B04B-64D102B658EE}" type="parTrans" cxnId="{8E989642-BD8C-7744-8EF6-FBB60B8A00FD}">
      <dgm:prSet/>
      <dgm:spPr/>
      <dgm:t>
        <a:bodyPr/>
        <a:lstStyle/>
        <a:p>
          <a:endParaRPr lang="en-US"/>
        </a:p>
      </dgm:t>
    </dgm:pt>
    <dgm:pt modelId="{134FF832-CB26-164C-83F8-265482D291A9}" type="sibTrans" cxnId="{8E989642-BD8C-7744-8EF6-FBB60B8A00FD}">
      <dgm:prSet/>
      <dgm:spPr/>
      <dgm:t>
        <a:bodyPr/>
        <a:lstStyle/>
        <a:p>
          <a:endParaRPr lang="en-US"/>
        </a:p>
      </dgm:t>
    </dgm:pt>
    <dgm:pt modelId="{4ABB395C-A2BC-EB46-8166-8924AE293271}">
      <dgm:prSet/>
      <dgm:spPr>
        <a:xfrm>
          <a:off x="5334000" y="3419855"/>
          <a:ext cx="2484424" cy="1609344"/>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The operational units and their interconnections that realize the architectural specifications</a:t>
          </a:r>
        </a:p>
      </dgm:t>
    </dgm:pt>
    <dgm:pt modelId="{39F91221-9930-CA4C-BDE4-128319DAD71D}" type="parTrans" cxnId="{B9F257A1-A141-2245-873F-A8263CDB5102}">
      <dgm:prSet/>
      <dgm:spPr/>
      <dgm:t>
        <a:bodyPr/>
        <a:lstStyle/>
        <a:p>
          <a:endParaRPr lang="en-US"/>
        </a:p>
      </dgm:t>
    </dgm:pt>
    <dgm:pt modelId="{FAA95E30-E469-594E-8C2C-8129BB965E39}" type="sibTrans" cxnId="{B9F257A1-A141-2245-873F-A8263CDB5102}">
      <dgm:prSet/>
      <dgm:spPr/>
      <dgm:t>
        <a:bodyPr/>
        <a:lstStyle/>
        <a:p>
          <a:endParaRPr lang="en-US"/>
        </a:p>
      </dgm:t>
    </dgm:pt>
    <dgm:pt modelId="{54AC2B3A-9757-C341-B161-89A6E0CA9575}">
      <dgm:prSet/>
      <dgm:spPr>
        <a:xfrm rot="16200000">
          <a:off x="2045614" y="2564892"/>
          <a:ext cx="2177643" cy="2177643"/>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Organizational attributes include:</a:t>
          </a:r>
        </a:p>
      </dgm:t>
    </dgm:pt>
    <dgm:pt modelId="{83493404-DFEF-9E42-ABB4-FBBE426B3AF9}" type="parTrans" cxnId="{734FF944-1D40-0F41-B4EE-7FBCB36088CC}">
      <dgm:prSet/>
      <dgm:spPr/>
      <dgm:t>
        <a:bodyPr/>
        <a:lstStyle/>
        <a:p>
          <a:endParaRPr lang="en-US"/>
        </a:p>
      </dgm:t>
    </dgm:pt>
    <dgm:pt modelId="{D8E9FC16-4D96-4648-AE70-EC41FE4D60A6}" type="sibTrans" cxnId="{734FF944-1D40-0F41-B4EE-7FBCB36088CC}">
      <dgm:prSet/>
      <dgm:spPr/>
      <dgm:t>
        <a:bodyPr/>
        <a:lstStyle/>
        <a:p>
          <a:endParaRPr lang="en-US"/>
        </a:p>
      </dgm:t>
    </dgm:pt>
    <dgm:pt modelId="{601FD3FE-0540-834F-BCAB-697B63FDDAF5}">
      <dgm:prSet/>
      <dgm:spPr>
        <a:xfrm>
          <a:off x="1004569" y="3419855"/>
          <a:ext cx="2484424" cy="1609344"/>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Hardware details transparent to the programmer, control signals, interfaces between the computer and peripherals, memory technology used</a:t>
          </a:r>
        </a:p>
      </dgm:t>
    </dgm:pt>
    <dgm:pt modelId="{7AC73AAD-48BD-0141-801C-7F03F555A865}" type="parTrans" cxnId="{1014AC31-BFCA-4C40-9E55-38A36284F8BC}">
      <dgm:prSet/>
      <dgm:spPr/>
      <dgm:t>
        <a:bodyPr/>
        <a:lstStyle/>
        <a:p>
          <a:endParaRPr lang="en-US"/>
        </a:p>
      </dgm:t>
    </dgm:pt>
    <dgm:pt modelId="{2B5FD2A9-EFF7-224B-968B-602AA09A0E4E}" type="sibTrans" cxnId="{1014AC31-BFCA-4C40-9E55-38A36284F8BC}">
      <dgm:prSet/>
      <dgm:spPr/>
      <dgm:t>
        <a:bodyPr/>
        <a:lstStyle/>
        <a:p>
          <a:endParaRPr lang="en-US"/>
        </a:p>
      </dgm:t>
    </dgm:pt>
    <dgm:pt modelId="{CDA0A06D-0FB6-1E45-90C3-5F07AC6489BF}" type="pres">
      <dgm:prSet presAssocID="{218CF26C-3B9E-EC4D-B017-A6EDD2D78F18}" presName="cycleMatrixDiagram" presStyleCnt="0">
        <dgm:presLayoutVars>
          <dgm:chMax val="1"/>
          <dgm:dir/>
          <dgm:animLvl val="lvl"/>
          <dgm:resizeHandles val="exact"/>
        </dgm:presLayoutVars>
      </dgm:prSet>
      <dgm:spPr/>
    </dgm:pt>
    <dgm:pt modelId="{AE230A46-0396-8548-BFE6-7DE77B7F5698}" type="pres">
      <dgm:prSet presAssocID="{218CF26C-3B9E-EC4D-B017-A6EDD2D78F18}" presName="children" presStyleCnt="0"/>
      <dgm:spPr/>
    </dgm:pt>
    <dgm:pt modelId="{9355E2DA-ED4B-FF45-A420-CEC2FAD4F47F}" type="pres">
      <dgm:prSet presAssocID="{218CF26C-3B9E-EC4D-B017-A6EDD2D78F18}" presName="child1group" presStyleCnt="0"/>
      <dgm:spPr/>
    </dgm:pt>
    <dgm:pt modelId="{EAF475D4-71BA-AC4A-A978-8E1A58675943}" type="pres">
      <dgm:prSet presAssocID="{218CF26C-3B9E-EC4D-B017-A6EDD2D78F18}" presName="child1" presStyleLbl="bgAcc1" presStyleIdx="0" presStyleCnt="4"/>
      <dgm:spPr/>
    </dgm:pt>
    <dgm:pt modelId="{8DC48612-CC3B-434C-BDCA-2D368136FE30}" type="pres">
      <dgm:prSet presAssocID="{218CF26C-3B9E-EC4D-B017-A6EDD2D78F18}" presName="child1Text" presStyleLbl="bgAcc1" presStyleIdx="0" presStyleCnt="4">
        <dgm:presLayoutVars>
          <dgm:bulletEnabled val="1"/>
        </dgm:presLayoutVars>
      </dgm:prSet>
      <dgm:spPr/>
    </dgm:pt>
    <dgm:pt modelId="{36650470-D0B6-4E4B-B2CF-C9FC9D98A3AF}" type="pres">
      <dgm:prSet presAssocID="{218CF26C-3B9E-EC4D-B017-A6EDD2D78F18}" presName="child2group" presStyleCnt="0"/>
      <dgm:spPr/>
    </dgm:pt>
    <dgm:pt modelId="{D6EE7FF3-03D5-1248-B164-AC203683EA31}" type="pres">
      <dgm:prSet presAssocID="{218CF26C-3B9E-EC4D-B017-A6EDD2D78F18}" presName="child2" presStyleLbl="bgAcc1" presStyleIdx="1" presStyleCnt="4"/>
      <dgm:spPr/>
    </dgm:pt>
    <dgm:pt modelId="{7378E5CD-5D97-4946-88A6-1649F23BF4FB}" type="pres">
      <dgm:prSet presAssocID="{218CF26C-3B9E-EC4D-B017-A6EDD2D78F18}" presName="child2Text" presStyleLbl="bgAcc1" presStyleIdx="1" presStyleCnt="4">
        <dgm:presLayoutVars>
          <dgm:bulletEnabled val="1"/>
        </dgm:presLayoutVars>
      </dgm:prSet>
      <dgm:spPr/>
    </dgm:pt>
    <dgm:pt modelId="{079BE95B-2F90-7845-93AC-93020A91204D}" type="pres">
      <dgm:prSet presAssocID="{218CF26C-3B9E-EC4D-B017-A6EDD2D78F18}" presName="child3group" presStyleCnt="0"/>
      <dgm:spPr/>
    </dgm:pt>
    <dgm:pt modelId="{F4B243E3-6A78-9746-BEE9-84ACAEA02E36}" type="pres">
      <dgm:prSet presAssocID="{218CF26C-3B9E-EC4D-B017-A6EDD2D78F18}" presName="child3" presStyleLbl="bgAcc1" presStyleIdx="2" presStyleCnt="4" custLinFactNeighborX="11105" custLinFactNeighborY="568"/>
      <dgm:spPr/>
    </dgm:pt>
    <dgm:pt modelId="{28FF47C2-252F-AD4F-9FFC-C7380D031906}" type="pres">
      <dgm:prSet presAssocID="{218CF26C-3B9E-EC4D-B017-A6EDD2D78F18}" presName="child3Text" presStyleLbl="bgAcc1" presStyleIdx="2" presStyleCnt="4">
        <dgm:presLayoutVars>
          <dgm:bulletEnabled val="1"/>
        </dgm:presLayoutVars>
      </dgm:prSet>
      <dgm:spPr/>
    </dgm:pt>
    <dgm:pt modelId="{857D66DE-4C1F-C044-A0CF-897ECE7AFBB6}" type="pres">
      <dgm:prSet presAssocID="{218CF26C-3B9E-EC4D-B017-A6EDD2D78F18}" presName="child4group" presStyleCnt="0"/>
      <dgm:spPr/>
    </dgm:pt>
    <dgm:pt modelId="{82886FAE-83A2-704D-92D1-F4CC571A92A1}" type="pres">
      <dgm:prSet presAssocID="{218CF26C-3B9E-EC4D-B017-A6EDD2D78F18}" presName="child4" presStyleLbl="bgAcc1" presStyleIdx="3" presStyleCnt="4"/>
      <dgm:spPr/>
    </dgm:pt>
    <dgm:pt modelId="{946504B0-6F32-CA4D-B160-51F1CA3B2486}" type="pres">
      <dgm:prSet presAssocID="{218CF26C-3B9E-EC4D-B017-A6EDD2D78F18}" presName="child4Text" presStyleLbl="bgAcc1" presStyleIdx="3" presStyleCnt="4">
        <dgm:presLayoutVars>
          <dgm:bulletEnabled val="1"/>
        </dgm:presLayoutVars>
      </dgm:prSet>
      <dgm:spPr/>
    </dgm:pt>
    <dgm:pt modelId="{B36011C0-D512-5B43-AFFF-B5EF3477E6BC}" type="pres">
      <dgm:prSet presAssocID="{218CF26C-3B9E-EC4D-B017-A6EDD2D78F18}" presName="childPlaceholder" presStyleCnt="0"/>
      <dgm:spPr/>
    </dgm:pt>
    <dgm:pt modelId="{0176A4A2-93EB-3B4F-8E44-E15DD76601A9}" type="pres">
      <dgm:prSet presAssocID="{218CF26C-3B9E-EC4D-B017-A6EDD2D78F18}" presName="circle" presStyleCnt="0"/>
      <dgm:spPr/>
    </dgm:pt>
    <dgm:pt modelId="{0995DE62-81B9-0E4E-9982-90865C30B506}" type="pres">
      <dgm:prSet presAssocID="{218CF26C-3B9E-EC4D-B017-A6EDD2D78F18}" presName="quadrant1" presStyleLbl="node1" presStyleIdx="0" presStyleCnt="4">
        <dgm:presLayoutVars>
          <dgm:chMax val="1"/>
          <dgm:bulletEnabled val="1"/>
        </dgm:presLayoutVars>
      </dgm:prSet>
      <dgm:spPr/>
    </dgm:pt>
    <dgm:pt modelId="{E56301CE-27B0-6744-BFE7-3637DF690F07}" type="pres">
      <dgm:prSet presAssocID="{218CF26C-3B9E-EC4D-B017-A6EDD2D78F18}" presName="quadrant2" presStyleLbl="node1" presStyleIdx="1" presStyleCnt="4">
        <dgm:presLayoutVars>
          <dgm:chMax val="1"/>
          <dgm:bulletEnabled val="1"/>
        </dgm:presLayoutVars>
      </dgm:prSet>
      <dgm:spPr/>
    </dgm:pt>
    <dgm:pt modelId="{48FC8C78-AEC8-1E4B-9265-AE1BCBD2AB12}" type="pres">
      <dgm:prSet presAssocID="{218CF26C-3B9E-EC4D-B017-A6EDD2D78F18}" presName="quadrant3" presStyleLbl="node1" presStyleIdx="2" presStyleCnt="4">
        <dgm:presLayoutVars>
          <dgm:chMax val="1"/>
          <dgm:bulletEnabled val="1"/>
        </dgm:presLayoutVars>
      </dgm:prSet>
      <dgm:spPr/>
    </dgm:pt>
    <dgm:pt modelId="{84C6FD03-EE72-914E-B7C9-68870374A795}" type="pres">
      <dgm:prSet presAssocID="{218CF26C-3B9E-EC4D-B017-A6EDD2D78F18}" presName="quadrant4" presStyleLbl="node1" presStyleIdx="3" presStyleCnt="4">
        <dgm:presLayoutVars>
          <dgm:chMax val="1"/>
          <dgm:bulletEnabled val="1"/>
        </dgm:presLayoutVars>
      </dgm:prSet>
      <dgm:spPr/>
    </dgm:pt>
    <dgm:pt modelId="{D6826F6B-04DC-E742-8F5F-D9B2D824E236}" type="pres">
      <dgm:prSet presAssocID="{218CF26C-3B9E-EC4D-B017-A6EDD2D78F18}" presName="quadrantPlaceholder" presStyleCnt="0"/>
      <dgm:spPr/>
    </dgm:pt>
    <dgm:pt modelId="{1A971C7A-02BC-2144-9C44-48A4E03337B1}" type="pres">
      <dgm:prSet presAssocID="{218CF26C-3B9E-EC4D-B017-A6EDD2D78F18}" presName="center1" presStyleLbl="fgShp" presStyleIdx="0" presStyleCnt="2"/>
      <dgm:spPr>
        <a:xfrm>
          <a:off x="3897617" y="2061972"/>
          <a:ext cx="751865" cy="653795"/>
        </a:xfrm>
        <a:prstGeom prst="circularArrow">
          <a:avLst/>
        </a:prstGeom>
        <a:gradFill rotWithShape="0">
          <a:gsLst>
            <a:gs pos="0">
              <a:srgbClr val="663366">
                <a:tint val="60000"/>
                <a:hueOff val="0"/>
                <a:satOff val="0"/>
                <a:lumOff val="0"/>
                <a:alphaOff val="0"/>
                <a:shade val="40000"/>
                <a:alpha val="100000"/>
                <a:satMod val="150000"/>
                <a:lumMod val="100000"/>
              </a:srgbClr>
            </a:gs>
            <a:gs pos="100000">
              <a:srgbClr val="663366">
                <a:tint val="60000"/>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pt>
    <dgm:pt modelId="{290E4CF8-E8EE-584A-BC6F-814759FDAB7A}" type="pres">
      <dgm:prSet presAssocID="{218CF26C-3B9E-EC4D-B017-A6EDD2D78F18}" presName="center2" presStyleLbl="fgShp" presStyleIdx="1" presStyleCnt="2"/>
      <dgm:spPr>
        <a:xfrm rot="10800000">
          <a:off x="3897617" y="2313432"/>
          <a:ext cx="751865" cy="653795"/>
        </a:xfrm>
        <a:prstGeom prst="circularArrow">
          <a:avLst/>
        </a:prstGeom>
        <a:gradFill rotWithShape="0">
          <a:gsLst>
            <a:gs pos="0">
              <a:srgbClr val="663366">
                <a:tint val="60000"/>
                <a:hueOff val="0"/>
                <a:satOff val="0"/>
                <a:lumOff val="0"/>
                <a:alphaOff val="0"/>
                <a:shade val="40000"/>
                <a:alpha val="100000"/>
                <a:satMod val="150000"/>
                <a:lumMod val="100000"/>
              </a:srgbClr>
            </a:gs>
            <a:gs pos="100000">
              <a:srgbClr val="663366">
                <a:tint val="60000"/>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pt>
  </dgm:ptLst>
  <dgm:cxnLst>
    <dgm:cxn modelId="{FD56FF05-D7A2-584A-8ABF-2D3821A1E937}" type="presOf" srcId="{601FD3FE-0540-834F-BCAB-697B63FDDAF5}" destId="{946504B0-6F32-CA4D-B160-51F1CA3B2486}" srcOrd="1" destOrd="0" presId="urn:microsoft.com/office/officeart/2005/8/layout/cycle4#1"/>
    <dgm:cxn modelId="{28A35006-6EB0-C244-B998-FFFD23D91384}" type="presOf" srcId="{21A469AC-73E4-2148-8557-29B0050DEDC0}" destId="{8DC48612-CC3B-434C-BDCA-2D368136FE30}" srcOrd="1" destOrd="1" presId="urn:microsoft.com/office/officeart/2005/8/layout/cycle4#1"/>
    <dgm:cxn modelId="{2FF7D623-05EC-C341-AE4E-3E9FCAB5123F}" type="presOf" srcId="{54AC2B3A-9757-C341-B161-89A6E0CA9575}" destId="{84C6FD03-EE72-914E-B7C9-68870374A795}" srcOrd="0" destOrd="0" presId="urn:microsoft.com/office/officeart/2005/8/layout/cycle4#1"/>
    <dgm:cxn modelId="{1014AC31-BFCA-4C40-9E55-38A36284F8BC}" srcId="{54AC2B3A-9757-C341-B161-89A6E0CA9575}" destId="{601FD3FE-0540-834F-BCAB-697B63FDDAF5}" srcOrd="0" destOrd="0" parTransId="{7AC73AAD-48BD-0141-801C-7F03F555A865}" sibTransId="{2B5FD2A9-EFF7-224B-968B-602AA09A0E4E}"/>
    <dgm:cxn modelId="{DEC79734-5731-0947-807E-E0BA6FB7738D}" type="presOf" srcId="{CE5F8666-70FC-564C-8B7D-337BE33E4106}" destId="{D6EE7FF3-03D5-1248-B164-AC203683EA31}" srcOrd="0" destOrd="0" presId="urn:microsoft.com/office/officeart/2005/8/layout/cycle4#1"/>
    <dgm:cxn modelId="{1C7F9834-53D8-D447-AFDE-406FAFE9AA01}" type="presOf" srcId="{CE5F8666-70FC-564C-8B7D-337BE33E4106}" destId="{7378E5CD-5D97-4946-88A6-1649F23BF4FB}" srcOrd="1" destOrd="0" presId="urn:microsoft.com/office/officeart/2005/8/layout/cycle4#1"/>
    <dgm:cxn modelId="{578AC43C-622E-8A4D-8989-0B9965ECC139}" type="presOf" srcId="{218CF26C-3B9E-EC4D-B017-A6EDD2D78F18}" destId="{CDA0A06D-0FB6-1E45-90C3-5F07AC6489BF}" srcOrd="0" destOrd="0" presId="urn:microsoft.com/office/officeart/2005/8/layout/cycle4#1"/>
    <dgm:cxn modelId="{8E989642-BD8C-7744-8EF6-FBB60B8A00FD}" srcId="{218CF26C-3B9E-EC4D-B017-A6EDD2D78F18}" destId="{74536227-6FB9-EA42-B0D1-89175BB10E79}" srcOrd="2" destOrd="0" parTransId="{0F4E1031-08A1-144E-B04B-64D102B658EE}" sibTransId="{134FF832-CB26-164C-83F8-265482D291A9}"/>
    <dgm:cxn modelId="{734FF944-1D40-0F41-B4EE-7FBCB36088CC}" srcId="{218CF26C-3B9E-EC4D-B017-A6EDD2D78F18}" destId="{54AC2B3A-9757-C341-B161-89A6E0CA9575}" srcOrd="3" destOrd="0" parTransId="{83493404-DFEF-9E42-ABB4-FBBE426B3AF9}" sibTransId="{D8E9FC16-4D96-4648-AE70-EC41FE4D60A6}"/>
    <dgm:cxn modelId="{E1272249-4E69-894D-8DDC-98388B0A56AB}" type="presOf" srcId="{4ABB395C-A2BC-EB46-8166-8924AE293271}" destId="{F4B243E3-6A78-9746-BEE9-84ACAEA02E36}" srcOrd="0" destOrd="0" presId="urn:microsoft.com/office/officeart/2005/8/layout/cycle4#1"/>
    <dgm:cxn modelId="{65823B6C-C9F6-D147-988F-D9D117570779}" type="presOf" srcId="{21A469AC-73E4-2148-8557-29B0050DEDC0}" destId="{EAF475D4-71BA-AC4A-A978-8E1A58675943}" srcOrd="0" destOrd="1" presId="urn:microsoft.com/office/officeart/2005/8/layout/cycle4#1"/>
    <dgm:cxn modelId="{6CB4A252-48D8-A94C-B5E1-F54449DF1DFD}" type="presOf" srcId="{B0CAEE6A-D8FA-1A4E-8E6A-4450A6DD048D}" destId="{0995DE62-81B9-0E4E-9982-90865C30B506}" srcOrd="0" destOrd="0" presId="urn:microsoft.com/office/officeart/2005/8/layout/cycle4#1"/>
    <dgm:cxn modelId="{0982BD52-6017-0E45-866D-E6B00540A5AF}" srcId="{B0CAEE6A-D8FA-1A4E-8E6A-4450A6DD048D}" destId="{28315CB9-8304-2142-842C-3463531B3569}" srcOrd="0" destOrd="0" parTransId="{A7B6E241-54E6-4343-8A9E-03120641D454}" sibTransId="{8805F3BF-5747-FA44-B2D6-8E46921DD5F2}"/>
    <dgm:cxn modelId="{4B6F0975-8F18-3744-BB40-DFA5A827FB65}" type="presOf" srcId="{4ABB395C-A2BC-EB46-8166-8924AE293271}" destId="{28FF47C2-252F-AD4F-9FFC-C7380D031906}" srcOrd="1" destOrd="0" presId="urn:microsoft.com/office/officeart/2005/8/layout/cycle4#1"/>
    <dgm:cxn modelId="{1387E257-C914-334F-A738-A616B99E545F}" srcId="{308789E6-82F7-DB43-B928-143FCBCCB864}" destId="{CE5F8666-70FC-564C-8B7D-337BE33E4106}" srcOrd="0" destOrd="0" parTransId="{76348B6E-B52D-394F-A7D3-0CFAABB89617}" sibTransId="{AC6E989A-20AA-194C-A7C6-0BE634EC1713}"/>
    <dgm:cxn modelId="{D3324486-6DB6-E64B-B1A8-C30BAEA50D60}" srcId="{218CF26C-3B9E-EC4D-B017-A6EDD2D78F18}" destId="{B0CAEE6A-D8FA-1A4E-8E6A-4450A6DD048D}" srcOrd="0" destOrd="0" parTransId="{688287C0-0BBB-B04A-B8B2-AB36598391AC}" sibTransId="{06346C9A-108C-B141-813D-843AF3CECB9B}"/>
    <dgm:cxn modelId="{50C3899A-CA77-A647-B562-3E414DB1DB38}" type="presOf" srcId="{308789E6-82F7-DB43-B928-143FCBCCB864}" destId="{E56301CE-27B0-6744-BFE7-3637DF690F07}" srcOrd="0" destOrd="0" presId="urn:microsoft.com/office/officeart/2005/8/layout/cycle4#1"/>
    <dgm:cxn modelId="{B9F257A1-A141-2245-873F-A8263CDB5102}" srcId="{74536227-6FB9-EA42-B0D1-89175BB10E79}" destId="{4ABB395C-A2BC-EB46-8166-8924AE293271}" srcOrd="0" destOrd="0" parTransId="{39F91221-9930-CA4C-BDE4-128319DAD71D}" sibTransId="{FAA95E30-E469-594E-8C2C-8129BB965E39}"/>
    <dgm:cxn modelId="{936663A7-F3F1-544C-BB00-A6B8712F5F75}" type="presOf" srcId="{28315CB9-8304-2142-842C-3463531B3569}" destId="{EAF475D4-71BA-AC4A-A978-8E1A58675943}" srcOrd="0" destOrd="0" presId="urn:microsoft.com/office/officeart/2005/8/layout/cycle4#1"/>
    <dgm:cxn modelId="{644EB4B2-C2D8-7446-B13E-0BDB42040D15}" type="presOf" srcId="{601FD3FE-0540-834F-BCAB-697B63FDDAF5}" destId="{82886FAE-83A2-704D-92D1-F4CC571A92A1}" srcOrd="0" destOrd="0" presId="urn:microsoft.com/office/officeart/2005/8/layout/cycle4#1"/>
    <dgm:cxn modelId="{369DE2B8-1C60-D342-8E38-EC0EB138C6CF}" type="presOf" srcId="{74536227-6FB9-EA42-B0D1-89175BB10E79}" destId="{48FC8C78-AEC8-1E4B-9265-AE1BCBD2AB12}" srcOrd="0" destOrd="0" presId="urn:microsoft.com/office/officeart/2005/8/layout/cycle4#1"/>
    <dgm:cxn modelId="{174D5ABD-454D-0D4F-8354-0209701BD34D}" srcId="{B0CAEE6A-D8FA-1A4E-8E6A-4450A6DD048D}" destId="{21A469AC-73E4-2148-8557-29B0050DEDC0}" srcOrd="1" destOrd="0" parTransId="{94BC96F5-293D-3C4D-A2F1-79679BBF38E8}" sibTransId="{C5D2949D-BDAD-0542-A3C2-B076CCD0AE72}"/>
    <dgm:cxn modelId="{30023AC5-9093-4448-B688-57B5C6556549}" srcId="{218CF26C-3B9E-EC4D-B017-A6EDD2D78F18}" destId="{308789E6-82F7-DB43-B928-143FCBCCB864}" srcOrd="1" destOrd="0" parTransId="{FB24C361-90FF-A246-9A34-69E4A6A8AF57}" sibTransId="{616A0DCE-F636-194D-9DA8-C39FF48D7209}"/>
    <dgm:cxn modelId="{E7A4ADFA-B474-C14B-8A27-965FB71E5D8D}" type="presOf" srcId="{28315CB9-8304-2142-842C-3463531B3569}" destId="{8DC48612-CC3B-434C-BDCA-2D368136FE30}" srcOrd="1" destOrd="0" presId="urn:microsoft.com/office/officeart/2005/8/layout/cycle4#1"/>
    <dgm:cxn modelId="{699078D6-31A2-0B41-B5B3-4D3C3092B897}" type="presParOf" srcId="{CDA0A06D-0FB6-1E45-90C3-5F07AC6489BF}" destId="{AE230A46-0396-8548-BFE6-7DE77B7F5698}" srcOrd="0" destOrd="0" presId="urn:microsoft.com/office/officeart/2005/8/layout/cycle4#1"/>
    <dgm:cxn modelId="{51036B94-27D6-6442-B7E8-4BD19D5092C3}" type="presParOf" srcId="{AE230A46-0396-8548-BFE6-7DE77B7F5698}" destId="{9355E2DA-ED4B-FF45-A420-CEC2FAD4F47F}" srcOrd="0" destOrd="0" presId="urn:microsoft.com/office/officeart/2005/8/layout/cycle4#1"/>
    <dgm:cxn modelId="{5CEFC4B6-D27A-F64A-9614-3E4A00A63D41}" type="presParOf" srcId="{9355E2DA-ED4B-FF45-A420-CEC2FAD4F47F}" destId="{EAF475D4-71BA-AC4A-A978-8E1A58675943}" srcOrd="0" destOrd="0" presId="urn:microsoft.com/office/officeart/2005/8/layout/cycle4#1"/>
    <dgm:cxn modelId="{F695AE92-91AF-1640-8C0C-BF1FD554B2BE}" type="presParOf" srcId="{9355E2DA-ED4B-FF45-A420-CEC2FAD4F47F}" destId="{8DC48612-CC3B-434C-BDCA-2D368136FE30}" srcOrd="1" destOrd="0" presId="urn:microsoft.com/office/officeart/2005/8/layout/cycle4#1"/>
    <dgm:cxn modelId="{FECF91CB-3E6A-F14A-93BB-0814B430D767}" type="presParOf" srcId="{AE230A46-0396-8548-BFE6-7DE77B7F5698}" destId="{36650470-D0B6-4E4B-B2CF-C9FC9D98A3AF}" srcOrd="1" destOrd="0" presId="urn:microsoft.com/office/officeart/2005/8/layout/cycle4#1"/>
    <dgm:cxn modelId="{2033105B-7235-A441-BCD4-1C23395F17D1}" type="presParOf" srcId="{36650470-D0B6-4E4B-B2CF-C9FC9D98A3AF}" destId="{D6EE7FF3-03D5-1248-B164-AC203683EA31}" srcOrd="0" destOrd="0" presId="urn:microsoft.com/office/officeart/2005/8/layout/cycle4#1"/>
    <dgm:cxn modelId="{53B6DDD3-7071-314D-8F65-2945B82F0920}" type="presParOf" srcId="{36650470-D0B6-4E4B-B2CF-C9FC9D98A3AF}" destId="{7378E5CD-5D97-4946-88A6-1649F23BF4FB}" srcOrd="1" destOrd="0" presId="urn:microsoft.com/office/officeart/2005/8/layout/cycle4#1"/>
    <dgm:cxn modelId="{0A0EA159-BE72-504D-AF89-D51A7FA317C4}" type="presParOf" srcId="{AE230A46-0396-8548-BFE6-7DE77B7F5698}" destId="{079BE95B-2F90-7845-93AC-93020A91204D}" srcOrd="2" destOrd="0" presId="urn:microsoft.com/office/officeart/2005/8/layout/cycle4#1"/>
    <dgm:cxn modelId="{6FBAA814-9EDF-874C-B162-98D6DFEA4453}" type="presParOf" srcId="{079BE95B-2F90-7845-93AC-93020A91204D}" destId="{F4B243E3-6A78-9746-BEE9-84ACAEA02E36}" srcOrd="0" destOrd="0" presId="urn:microsoft.com/office/officeart/2005/8/layout/cycle4#1"/>
    <dgm:cxn modelId="{3B12EC53-267E-804F-9CA2-2CFD8BBE1C98}" type="presParOf" srcId="{079BE95B-2F90-7845-93AC-93020A91204D}" destId="{28FF47C2-252F-AD4F-9FFC-C7380D031906}" srcOrd="1" destOrd="0" presId="urn:microsoft.com/office/officeart/2005/8/layout/cycle4#1"/>
    <dgm:cxn modelId="{8E16598D-E657-2440-8FF9-F797A1DC2AB2}" type="presParOf" srcId="{AE230A46-0396-8548-BFE6-7DE77B7F5698}" destId="{857D66DE-4C1F-C044-A0CF-897ECE7AFBB6}" srcOrd="3" destOrd="0" presId="urn:microsoft.com/office/officeart/2005/8/layout/cycle4#1"/>
    <dgm:cxn modelId="{2F4564CF-B1C8-474E-A73E-211CD6C602FF}" type="presParOf" srcId="{857D66DE-4C1F-C044-A0CF-897ECE7AFBB6}" destId="{82886FAE-83A2-704D-92D1-F4CC571A92A1}" srcOrd="0" destOrd="0" presId="urn:microsoft.com/office/officeart/2005/8/layout/cycle4#1"/>
    <dgm:cxn modelId="{361FFEEA-B37D-DD4B-90FD-8019974C51CE}" type="presParOf" srcId="{857D66DE-4C1F-C044-A0CF-897ECE7AFBB6}" destId="{946504B0-6F32-CA4D-B160-51F1CA3B2486}" srcOrd="1" destOrd="0" presId="urn:microsoft.com/office/officeart/2005/8/layout/cycle4#1"/>
    <dgm:cxn modelId="{39AC28DA-B93C-FF4B-938E-E2902348EF70}" type="presParOf" srcId="{AE230A46-0396-8548-BFE6-7DE77B7F5698}" destId="{B36011C0-D512-5B43-AFFF-B5EF3477E6BC}" srcOrd="4" destOrd="0" presId="urn:microsoft.com/office/officeart/2005/8/layout/cycle4#1"/>
    <dgm:cxn modelId="{A20B9968-9E67-7142-A408-85D07AD8F89D}" type="presParOf" srcId="{CDA0A06D-0FB6-1E45-90C3-5F07AC6489BF}" destId="{0176A4A2-93EB-3B4F-8E44-E15DD76601A9}" srcOrd="1" destOrd="0" presId="urn:microsoft.com/office/officeart/2005/8/layout/cycle4#1"/>
    <dgm:cxn modelId="{68023DFC-2968-F643-9CE0-8363C792C624}" type="presParOf" srcId="{0176A4A2-93EB-3B4F-8E44-E15DD76601A9}" destId="{0995DE62-81B9-0E4E-9982-90865C30B506}" srcOrd="0" destOrd="0" presId="urn:microsoft.com/office/officeart/2005/8/layout/cycle4#1"/>
    <dgm:cxn modelId="{232F2B00-0E40-5244-AE96-43E53DC4C21B}" type="presParOf" srcId="{0176A4A2-93EB-3B4F-8E44-E15DD76601A9}" destId="{E56301CE-27B0-6744-BFE7-3637DF690F07}" srcOrd="1" destOrd="0" presId="urn:microsoft.com/office/officeart/2005/8/layout/cycle4#1"/>
    <dgm:cxn modelId="{64C1EE4B-7E4E-7F40-88F6-574C1472E73D}" type="presParOf" srcId="{0176A4A2-93EB-3B4F-8E44-E15DD76601A9}" destId="{48FC8C78-AEC8-1E4B-9265-AE1BCBD2AB12}" srcOrd="2" destOrd="0" presId="urn:microsoft.com/office/officeart/2005/8/layout/cycle4#1"/>
    <dgm:cxn modelId="{B9555833-A8E3-984C-A0CD-48531905E914}" type="presParOf" srcId="{0176A4A2-93EB-3B4F-8E44-E15DD76601A9}" destId="{84C6FD03-EE72-914E-B7C9-68870374A795}" srcOrd="3" destOrd="0" presId="urn:microsoft.com/office/officeart/2005/8/layout/cycle4#1"/>
    <dgm:cxn modelId="{C8E47CC9-F756-8D48-907D-F6D6F2C5F303}" type="presParOf" srcId="{0176A4A2-93EB-3B4F-8E44-E15DD76601A9}" destId="{D6826F6B-04DC-E742-8F5F-D9B2D824E236}" srcOrd="4" destOrd="0" presId="urn:microsoft.com/office/officeart/2005/8/layout/cycle4#1"/>
    <dgm:cxn modelId="{565B3FCF-A28D-E347-8015-2F2DE1DBE44D}" type="presParOf" srcId="{CDA0A06D-0FB6-1E45-90C3-5F07AC6489BF}" destId="{1A971C7A-02BC-2144-9C44-48A4E03337B1}" srcOrd="2" destOrd="0" presId="urn:microsoft.com/office/officeart/2005/8/layout/cycle4#1"/>
    <dgm:cxn modelId="{5BBB7B46-0562-E844-809D-68B34867AC01}" type="presParOf" srcId="{CDA0A06D-0FB6-1E45-90C3-5F07AC6489BF}" destId="{290E4CF8-E8EE-584A-BC6F-814759FDAB7A}" srcOrd="3" destOrd="0" presId="urn:microsoft.com/office/officeart/2005/8/layout/cycle4#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EE09AF2-9AE1-FB41-99AF-0443389F04C5}" type="doc">
      <dgm:prSet loTypeId="urn:microsoft.com/office/officeart/2005/8/layout/vList5" loCatId="list" qsTypeId="urn:microsoft.com/office/officeart/2005/8/quickstyle/simple4" qsCatId="simple" csTypeId="urn:microsoft.com/office/officeart/2005/8/colors/accent1_2" csCatId="accent1" phldr="1"/>
      <dgm:spPr/>
      <dgm:t>
        <a:bodyPr/>
        <a:lstStyle/>
        <a:p>
          <a:endParaRPr lang="en-US"/>
        </a:p>
      </dgm:t>
    </dgm:pt>
    <dgm:pt modelId="{17663F6C-82B1-D142-9476-2B6261508F49}">
      <dgm:prSet/>
      <dgm:spPr>
        <a:xfrm>
          <a:off x="0" y="1423"/>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Memory buffer register (MBR)</a:t>
          </a:r>
        </a:p>
      </dgm:t>
    </dgm:pt>
    <dgm:pt modelId="{F7F3C479-91A8-6343-812B-A5D68BB7EB3D}" type="parTrans" cxnId="{FDA980E1-7003-774D-9832-CEF2C362D91A}">
      <dgm:prSet/>
      <dgm:spPr/>
      <dgm:t>
        <a:bodyPr/>
        <a:lstStyle/>
        <a:p>
          <a:endParaRPr lang="en-US"/>
        </a:p>
      </dgm:t>
    </dgm:pt>
    <dgm:pt modelId="{497FA11D-1D25-7E45-9B30-00E372145D41}" type="sibTrans" cxnId="{FDA980E1-7003-774D-9832-CEF2C362D91A}">
      <dgm:prSet/>
      <dgm:spPr/>
      <dgm:t>
        <a:bodyPr/>
        <a:lstStyle/>
        <a:p>
          <a:endParaRPr lang="en-US"/>
        </a:p>
      </dgm:t>
    </dgm:pt>
    <dgm:pt modelId="{983D0763-390C-1C4D-A956-8AEA364C7DE4}">
      <dgm:prSet/>
      <dgm:spPr>
        <a:xfrm rot="5400000">
          <a:off x="4746527" y="-1973908"/>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gm:spPr>
      <dgm:t>
        <a:bodyPr/>
        <a:lstStyle/>
        <a:p>
          <a:pPr rtl="0"/>
          <a:r>
            <a:rPr lang="en-US"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Contains a word to be stored in memory or sent to the  I/O unit</a:t>
          </a:r>
        </a:p>
      </dgm:t>
    </dgm:pt>
    <dgm:pt modelId="{EE4788FB-E46E-BE4B-8992-71A0B078B764}" type="parTrans" cxnId="{08E7F7BD-EA38-EB41-A1C0-17C62086F05B}">
      <dgm:prSet/>
      <dgm:spPr/>
      <dgm:t>
        <a:bodyPr/>
        <a:lstStyle/>
        <a:p>
          <a:endParaRPr lang="en-US"/>
        </a:p>
      </dgm:t>
    </dgm:pt>
    <dgm:pt modelId="{7AD71A3B-9582-2745-866A-023ECE006DF2}" type="sibTrans" cxnId="{08E7F7BD-EA38-EB41-A1C0-17C62086F05B}">
      <dgm:prSet/>
      <dgm:spPr/>
      <dgm:t>
        <a:bodyPr/>
        <a:lstStyle/>
        <a:p>
          <a:endParaRPr lang="en-US"/>
        </a:p>
      </dgm:t>
    </dgm:pt>
    <dgm:pt modelId="{EBCDBAEC-FCC4-1F43-9879-98177D2FB990}">
      <dgm:prSet/>
      <dgm:spPr>
        <a:xfrm rot="5400000">
          <a:off x="4746527" y="-1973908"/>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gm:spPr>
      <dgm:t>
        <a:bodyPr/>
        <a:lstStyle/>
        <a:p>
          <a:pPr rtl="0"/>
          <a:r>
            <a:rPr lang="en-US"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Or is used to receive a word from memory or from the I/O unit</a:t>
          </a:r>
        </a:p>
      </dgm:t>
    </dgm:pt>
    <dgm:pt modelId="{0CE74277-13BA-C24D-9106-859B38F32026}" type="parTrans" cxnId="{1F0C1B89-F833-274F-A1B1-F35D07B3BE4F}">
      <dgm:prSet/>
      <dgm:spPr/>
      <dgm:t>
        <a:bodyPr/>
        <a:lstStyle/>
        <a:p>
          <a:endParaRPr lang="en-US"/>
        </a:p>
      </dgm:t>
    </dgm:pt>
    <dgm:pt modelId="{76CDBA38-D372-8348-AD06-9299B96E50A3}" type="sibTrans" cxnId="{1F0C1B89-F833-274F-A1B1-F35D07B3BE4F}">
      <dgm:prSet/>
      <dgm:spPr/>
      <dgm:t>
        <a:bodyPr/>
        <a:lstStyle/>
        <a:p>
          <a:endParaRPr lang="en-US"/>
        </a:p>
      </dgm:t>
    </dgm:pt>
    <dgm:pt modelId="{65983CE6-E863-7C48-99C7-7D9C6DCD1E26}">
      <dgm:prSet/>
      <dgm:spPr>
        <a:xfrm>
          <a:off x="0" y="871453"/>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Memory address register (MAR)</a:t>
          </a:r>
        </a:p>
      </dgm:t>
    </dgm:pt>
    <dgm:pt modelId="{7AE7A4AC-1A04-6E47-8627-B9021F173F90}" type="parTrans" cxnId="{10A33F33-74B3-4040-98B8-BE15B3151552}">
      <dgm:prSet/>
      <dgm:spPr/>
      <dgm:t>
        <a:bodyPr/>
        <a:lstStyle/>
        <a:p>
          <a:endParaRPr lang="en-US"/>
        </a:p>
      </dgm:t>
    </dgm:pt>
    <dgm:pt modelId="{340EC2BD-814D-D843-B40C-D5053956DF63}" type="sibTrans" cxnId="{10A33F33-74B3-4040-98B8-BE15B3151552}">
      <dgm:prSet/>
      <dgm:spPr/>
      <dgm:t>
        <a:bodyPr/>
        <a:lstStyle/>
        <a:p>
          <a:endParaRPr lang="en-US"/>
        </a:p>
      </dgm:t>
    </dgm:pt>
    <dgm:pt modelId="{6A46E06D-ACF8-DE45-9687-3C2546649AAB}">
      <dgm:prSet/>
      <dgm:spPr>
        <a:xfrm rot="5400000">
          <a:off x="4746527" y="-1103877"/>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gm:spPr>
      <dgm:t>
        <a:bodyPr/>
        <a:lstStyle/>
        <a:p>
          <a:pPr rtl="0"/>
          <a:r>
            <a:rPr lang="en-US"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Specifies the address in memory of the word to be written from or read into the MBR</a:t>
          </a:r>
        </a:p>
      </dgm:t>
    </dgm:pt>
    <dgm:pt modelId="{D82528B5-3955-C540-9DDC-D8765259A89C}" type="parTrans" cxnId="{F29E6208-4985-6247-84EE-AD50F5FC8F52}">
      <dgm:prSet/>
      <dgm:spPr/>
      <dgm:t>
        <a:bodyPr/>
        <a:lstStyle/>
        <a:p>
          <a:endParaRPr lang="en-US"/>
        </a:p>
      </dgm:t>
    </dgm:pt>
    <dgm:pt modelId="{8EFE98E7-8548-494B-83E9-019F8064BB10}" type="sibTrans" cxnId="{F29E6208-4985-6247-84EE-AD50F5FC8F52}">
      <dgm:prSet/>
      <dgm:spPr/>
      <dgm:t>
        <a:bodyPr/>
        <a:lstStyle/>
        <a:p>
          <a:endParaRPr lang="en-US"/>
        </a:p>
      </dgm:t>
    </dgm:pt>
    <dgm:pt modelId="{1790E50B-3ECE-FA4C-9CD5-C678A681856F}">
      <dgm:prSet/>
      <dgm:spPr>
        <a:xfrm>
          <a:off x="0" y="1741484"/>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Instruction register (IR)</a:t>
          </a:r>
        </a:p>
      </dgm:t>
    </dgm:pt>
    <dgm:pt modelId="{16BE0251-3AEA-DB4B-83D3-3AD38714267D}" type="parTrans" cxnId="{C5D9F764-9323-0544-A014-3A1E8EE5C726}">
      <dgm:prSet/>
      <dgm:spPr/>
      <dgm:t>
        <a:bodyPr/>
        <a:lstStyle/>
        <a:p>
          <a:endParaRPr lang="en-US"/>
        </a:p>
      </dgm:t>
    </dgm:pt>
    <dgm:pt modelId="{BD587779-CA08-6140-AB0D-B1FFC658BAB2}" type="sibTrans" cxnId="{C5D9F764-9323-0544-A014-3A1E8EE5C726}">
      <dgm:prSet/>
      <dgm:spPr/>
      <dgm:t>
        <a:bodyPr/>
        <a:lstStyle/>
        <a:p>
          <a:endParaRPr lang="en-US"/>
        </a:p>
      </dgm:t>
    </dgm:pt>
    <dgm:pt modelId="{89D18AA2-6D08-0743-BA5E-F2FD7939C801}">
      <dgm:prSet/>
      <dgm:spPr>
        <a:xfrm rot="5400000">
          <a:off x="4746527" y="-233847"/>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gm:spPr>
      <dgm:t>
        <a:bodyPr/>
        <a:lstStyle/>
        <a:p>
          <a:pPr rtl="0"/>
          <a:r>
            <a:rPr lang="en-US"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Contains the 8-bit opcode instruction being executed</a:t>
          </a:r>
        </a:p>
      </dgm:t>
    </dgm:pt>
    <dgm:pt modelId="{4EE7EC46-950C-C74C-94A6-B246D0944B66}" type="parTrans" cxnId="{A4C0DEF0-87B7-1947-A9C4-AB9C9CEE975A}">
      <dgm:prSet/>
      <dgm:spPr/>
      <dgm:t>
        <a:bodyPr/>
        <a:lstStyle/>
        <a:p>
          <a:endParaRPr lang="en-US"/>
        </a:p>
      </dgm:t>
    </dgm:pt>
    <dgm:pt modelId="{00E0C177-D917-3F44-883A-04D47388BA7A}" type="sibTrans" cxnId="{A4C0DEF0-87B7-1947-A9C4-AB9C9CEE975A}">
      <dgm:prSet/>
      <dgm:spPr/>
      <dgm:t>
        <a:bodyPr/>
        <a:lstStyle/>
        <a:p>
          <a:endParaRPr lang="en-US"/>
        </a:p>
      </dgm:t>
    </dgm:pt>
    <dgm:pt modelId="{E9E65EFC-4C94-B645-AAEE-FFCAAC6C9A28}">
      <dgm:prSet/>
      <dgm:spPr>
        <a:xfrm>
          <a:off x="0" y="2611515"/>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Instruction buffer register (IBR)</a:t>
          </a:r>
        </a:p>
      </dgm:t>
    </dgm:pt>
    <dgm:pt modelId="{3B1C56A8-0A47-EB4D-8013-1000A12914AB}" type="parTrans" cxnId="{07060C6A-8EF2-6E41-89E6-28DADE83DE91}">
      <dgm:prSet/>
      <dgm:spPr/>
      <dgm:t>
        <a:bodyPr/>
        <a:lstStyle/>
        <a:p>
          <a:endParaRPr lang="en-US"/>
        </a:p>
      </dgm:t>
    </dgm:pt>
    <dgm:pt modelId="{33B8FBE5-5405-6A4E-B288-3F6059E81AD0}" type="sibTrans" cxnId="{07060C6A-8EF2-6E41-89E6-28DADE83DE91}">
      <dgm:prSet/>
      <dgm:spPr/>
      <dgm:t>
        <a:bodyPr/>
        <a:lstStyle/>
        <a:p>
          <a:endParaRPr lang="en-US"/>
        </a:p>
      </dgm:t>
    </dgm:pt>
    <dgm:pt modelId="{A7F141B5-D8A4-504D-B823-062804224018}">
      <dgm:prSet/>
      <dgm:spPr>
        <a:xfrm rot="5400000">
          <a:off x="4746527" y="636183"/>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gm:spPr>
      <dgm:t>
        <a:bodyPr/>
        <a:lstStyle/>
        <a:p>
          <a:pPr rtl="0"/>
          <a:r>
            <a:rPr lang="en-US"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Employed to temporarily hold the right-hand instruction from a word in memory</a:t>
          </a:r>
        </a:p>
      </dgm:t>
    </dgm:pt>
    <dgm:pt modelId="{12F84BD8-822E-9B4F-B9D1-68D7A33E13DC}" type="parTrans" cxnId="{6C4E03BD-0B2B-374A-9E02-B09294541E32}">
      <dgm:prSet/>
      <dgm:spPr/>
      <dgm:t>
        <a:bodyPr/>
        <a:lstStyle/>
        <a:p>
          <a:endParaRPr lang="en-US"/>
        </a:p>
      </dgm:t>
    </dgm:pt>
    <dgm:pt modelId="{DF788E86-A164-2342-A854-BED1A303BD1C}" type="sibTrans" cxnId="{6C4E03BD-0B2B-374A-9E02-B09294541E32}">
      <dgm:prSet/>
      <dgm:spPr/>
      <dgm:t>
        <a:bodyPr/>
        <a:lstStyle/>
        <a:p>
          <a:endParaRPr lang="en-US"/>
        </a:p>
      </dgm:t>
    </dgm:pt>
    <dgm:pt modelId="{96EAA1B5-377E-014F-986A-0459C28D9531}">
      <dgm:prSet/>
      <dgm:spPr>
        <a:xfrm>
          <a:off x="0" y="3481545"/>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Program counter (PC)</a:t>
          </a:r>
        </a:p>
      </dgm:t>
    </dgm:pt>
    <dgm:pt modelId="{68FFE1C2-1A9A-FA42-822C-0BC214C544E8}" type="parTrans" cxnId="{4DEE51A1-A22B-CD46-B99B-D8ECA28E273B}">
      <dgm:prSet/>
      <dgm:spPr/>
      <dgm:t>
        <a:bodyPr/>
        <a:lstStyle/>
        <a:p>
          <a:endParaRPr lang="en-US"/>
        </a:p>
      </dgm:t>
    </dgm:pt>
    <dgm:pt modelId="{CA59F1BF-2709-2F45-A412-5E1D8FB26738}" type="sibTrans" cxnId="{4DEE51A1-A22B-CD46-B99B-D8ECA28E273B}">
      <dgm:prSet/>
      <dgm:spPr/>
      <dgm:t>
        <a:bodyPr/>
        <a:lstStyle/>
        <a:p>
          <a:endParaRPr lang="en-US"/>
        </a:p>
      </dgm:t>
    </dgm:pt>
    <dgm:pt modelId="{0691804E-C818-D34C-BC8F-31C9E94EA9CD}">
      <dgm:prSet/>
      <dgm:spPr>
        <a:xfrm rot="5400000">
          <a:off x="4746527" y="1506213"/>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gm:spPr>
      <dgm:t>
        <a:bodyPr/>
        <a:lstStyle/>
        <a:p>
          <a:pPr rtl="0"/>
          <a:r>
            <a:rPr lang="en-US"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Contains the address of the next instruction pair to be fetched from memory</a:t>
          </a:r>
        </a:p>
      </dgm:t>
    </dgm:pt>
    <dgm:pt modelId="{7FA9B53A-DB94-324F-B03B-9719CB6A2347}" type="parTrans" cxnId="{EB199F31-13D3-9246-83DC-4F2EA27A2A94}">
      <dgm:prSet/>
      <dgm:spPr/>
      <dgm:t>
        <a:bodyPr/>
        <a:lstStyle/>
        <a:p>
          <a:endParaRPr lang="en-US"/>
        </a:p>
      </dgm:t>
    </dgm:pt>
    <dgm:pt modelId="{12B1F7C8-20A0-5C42-B2CE-17BE33A35B1F}" type="sibTrans" cxnId="{EB199F31-13D3-9246-83DC-4F2EA27A2A94}">
      <dgm:prSet/>
      <dgm:spPr/>
      <dgm:t>
        <a:bodyPr/>
        <a:lstStyle/>
        <a:p>
          <a:endParaRPr lang="en-US"/>
        </a:p>
      </dgm:t>
    </dgm:pt>
    <dgm:pt modelId="{04DEC0A9-8D36-F645-B1D5-DAE358DAAFBA}">
      <dgm:prSet/>
      <dgm:spPr>
        <a:xfrm>
          <a:off x="0" y="4351576"/>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Accumulator (AC) and multiplier quotient (MQ)</a:t>
          </a:r>
        </a:p>
      </dgm:t>
    </dgm:pt>
    <dgm:pt modelId="{631A0EA5-0494-B24E-9403-4527B0F85C7E}" type="parTrans" cxnId="{38603506-379B-B046-8B2D-497BE42F1DCB}">
      <dgm:prSet/>
      <dgm:spPr/>
      <dgm:t>
        <a:bodyPr/>
        <a:lstStyle/>
        <a:p>
          <a:endParaRPr lang="en-US"/>
        </a:p>
      </dgm:t>
    </dgm:pt>
    <dgm:pt modelId="{564ECAF2-DC7F-414C-9921-AF6E8F5E40B9}" type="sibTrans" cxnId="{38603506-379B-B046-8B2D-497BE42F1DCB}">
      <dgm:prSet/>
      <dgm:spPr/>
      <dgm:t>
        <a:bodyPr/>
        <a:lstStyle/>
        <a:p>
          <a:endParaRPr lang="en-US"/>
        </a:p>
      </dgm:t>
    </dgm:pt>
    <dgm:pt modelId="{D05D06A4-74D4-6242-9110-9720EF8306B6}">
      <dgm:prSet/>
      <dgm:spPr>
        <a:xfrm rot="5400000">
          <a:off x="4746527" y="2376244"/>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gm:spPr>
      <dgm:t>
        <a:bodyPr/>
        <a:lstStyle/>
        <a:p>
          <a:pPr rtl="0"/>
          <a:r>
            <a:rPr lang="en-US"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Employed to temporarily hold operands and results of ALU operations</a:t>
          </a:r>
        </a:p>
      </dgm:t>
    </dgm:pt>
    <dgm:pt modelId="{C5FEEFDB-C11A-684A-8A54-FD58D085F0FD}" type="parTrans" cxnId="{A0BCFF7B-CEFE-A443-A0AD-DB297EA7C2DD}">
      <dgm:prSet/>
      <dgm:spPr/>
      <dgm:t>
        <a:bodyPr/>
        <a:lstStyle/>
        <a:p>
          <a:endParaRPr lang="en-US"/>
        </a:p>
      </dgm:t>
    </dgm:pt>
    <dgm:pt modelId="{E7DDEF07-E714-B04F-9AA8-6F74D0592852}" type="sibTrans" cxnId="{A0BCFF7B-CEFE-A443-A0AD-DB297EA7C2DD}">
      <dgm:prSet/>
      <dgm:spPr/>
      <dgm:t>
        <a:bodyPr/>
        <a:lstStyle/>
        <a:p>
          <a:endParaRPr lang="en-US"/>
        </a:p>
      </dgm:t>
    </dgm:pt>
    <dgm:pt modelId="{BA5A99DF-215D-904F-A6D0-65BB379826CF}" type="pres">
      <dgm:prSet presAssocID="{FEE09AF2-9AE1-FB41-99AF-0443389F04C5}" presName="Name0" presStyleCnt="0">
        <dgm:presLayoutVars>
          <dgm:dir/>
          <dgm:animLvl val="lvl"/>
          <dgm:resizeHandles val="exact"/>
        </dgm:presLayoutVars>
      </dgm:prSet>
      <dgm:spPr/>
    </dgm:pt>
    <dgm:pt modelId="{979424FD-12D2-C64F-89D9-5113633F291B}" type="pres">
      <dgm:prSet presAssocID="{17663F6C-82B1-D142-9476-2B6261508F49}" presName="linNode" presStyleCnt="0"/>
      <dgm:spPr/>
    </dgm:pt>
    <dgm:pt modelId="{0CFA3958-9CCA-714D-80C2-D920A4C3B568}" type="pres">
      <dgm:prSet presAssocID="{17663F6C-82B1-D142-9476-2B6261508F49}" presName="parentText" presStyleLbl="node1" presStyleIdx="0" presStyleCnt="6">
        <dgm:presLayoutVars>
          <dgm:chMax val="1"/>
          <dgm:bulletEnabled val="1"/>
        </dgm:presLayoutVars>
      </dgm:prSet>
      <dgm:spPr/>
    </dgm:pt>
    <dgm:pt modelId="{CC497F74-E56D-D54A-A32A-EBB4F6B3EB59}" type="pres">
      <dgm:prSet presAssocID="{17663F6C-82B1-D142-9476-2B6261508F49}" presName="descendantText" presStyleLbl="alignAccFollowNode1" presStyleIdx="0" presStyleCnt="6">
        <dgm:presLayoutVars>
          <dgm:bulletEnabled val="1"/>
        </dgm:presLayoutVars>
      </dgm:prSet>
      <dgm:spPr/>
    </dgm:pt>
    <dgm:pt modelId="{E9077E51-2E5E-A740-8614-DF8126403F15}" type="pres">
      <dgm:prSet presAssocID="{497FA11D-1D25-7E45-9B30-00E372145D41}" presName="sp" presStyleCnt="0"/>
      <dgm:spPr/>
    </dgm:pt>
    <dgm:pt modelId="{27D68538-4B83-8F42-AF07-241E95CB5C6D}" type="pres">
      <dgm:prSet presAssocID="{65983CE6-E863-7C48-99C7-7D9C6DCD1E26}" presName="linNode" presStyleCnt="0"/>
      <dgm:spPr/>
    </dgm:pt>
    <dgm:pt modelId="{48A8FEC9-0511-B347-8FBE-EBA2B7357690}" type="pres">
      <dgm:prSet presAssocID="{65983CE6-E863-7C48-99C7-7D9C6DCD1E26}" presName="parentText" presStyleLbl="node1" presStyleIdx="1" presStyleCnt="6">
        <dgm:presLayoutVars>
          <dgm:chMax val="1"/>
          <dgm:bulletEnabled val="1"/>
        </dgm:presLayoutVars>
      </dgm:prSet>
      <dgm:spPr/>
    </dgm:pt>
    <dgm:pt modelId="{BE17F6E8-5455-3B44-880E-E877A6004AF4}" type="pres">
      <dgm:prSet presAssocID="{65983CE6-E863-7C48-99C7-7D9C6DCD1E26}" presName="descendantText" presStyleLbl="alignAccFollowNode1" presStyleIdx="1" presStyleCnt="6">
        <dgm:presLayoutVars>
          <dgm:bulletEnabled val="1"/>
        </dgm:presLayoutVars>
      </dgm:prSet>
      <dgm:spPr/>
    </dgm:pt>
    <dgm:pt modelId="{7C393D1B-F0BC-DF4B-99B0-228A5CFC1779}" type="pres">
      <dgm:prSet presAssocID="{340EC2BD-814D-D843-B40C-D5053956DF63}" presName="sp" presStyleCnt="0"/>
      <dgm:spPr/>
    </dgm:pt>
    <dgm:pt modelId="{AD72A645-2D90-A54D-BAB3-E0B09A1E9178}" type="pres">
      <dgm:prSet presAssocID="{1790E50B-3ECE-FA4C-9CD5-C678A681856F}" presName="linNode" presStyleCnt="0"/>
      <dgm:spPr/>
    </dgm:pt>
    <dgm:pt modelId="{7766074F-B532-BA4A-B509-BE407CA8E0EF}" type="pres">
      <dgm:prSet presAssocID="{1790E50B-3ECE-FA4C-9CD5-C678A681856F}" presName="parentText" presStyleLbl="node1" presStyleIdx="2" presStyleCnt="6">
        <dgm:presLayoutVars>
          <dgm:chMax val="1"/>
          <dgm:bulletEnabled val="1"/>
        </dgm:presLayoutVars>
      </dgm:prSet>
      <dgm:spPr/>
    </dgm:pt>
    <dgm:pt modelId="{7153501E-395B-E940-A6F0-A2B38B4DD9DA}" type="pres">
      <dgm:prSet presAssocID="{1790E50B-3ECE-FA4C-9CD5-C678A681856F}" presName="descendantText" presStyleLbl="alignAccFollowNode1" presStyleIdx="2" presStyleCnt="6">
        <dgm:presLayoutVars>
          <dgm:bulletEnabled val="1"/>
        </dgm:presLayoutVars>
      </dgm:prSet>
      <dgm:spPr/>
    </dgm:pt>
    <dgm:pt modelId="{85EDF9B2-00BB-9F40-BD8C-4DFDFF48F423}" type="pres">
      <dgm:prSet presAssocID="{BD587779-CA08-6140-AB0D-B1FFC658BAB2}" presName="sp" presStyleCnt="0"/>
      <dgm:spPr/>
    </dgm:pt>
    <dgm:pt modelId="{BB7B410C-BD9D-4047-A944-A7711B586696}" type="pres">
      <dgm:prSet presAssocID="{E9E65EFC-4C94-B645-AAEE-FFCAAC6C9A28}" presName="linNode" presStyleCnt="0"/>
      <dgm:spPr/>
    </dgm:pt>
    <dgm:pt modelId="{D62165FB-07F8-BB41-AD94-3FC196D4B89A}" type="pres">
      <dgm:prSet presAssocID="{E9E65EFC-4C94-B645-AAEE-FFCAAC6C9A28}" presName="parentText" presStyleLbl="node1" presStyleIdx="3" presStyleCnt="6">
        <dgm:presLayoutVars>
          <dgm:chMax val="1"/>
          <dgm:bulletEnabled val="1"/>
        </dgm:presLayoutVars>
      </dgm:prSet>
      <dgm:spPr/>
    </dgm:pt>
    <dgm:pt modelId="{5DCB971D-C09B-EE4E-84F5-7EF86105255A}" type="pres">
      <dgm:prSet presAssocID="{E9E65EFC-4C94-B645-AAEE-FFCAAC6C9A28}" presName="descendantText" presStyleLbl="alignAccFollowNode1" presStyleIdx="3" presStyleCnt="6">
        <dgm:presLayoutVars>
          <dgm:bulletEnabled val="1"/>
        </dgm:presLayoutVars>
      </dgm:prSet>
      <dgm:spPr/>
    </dgm:pt>
    <dgm:pt modelId="{2C1EFBE5-6ED6-5B41-B6EF-602E0DE42527}" type="pres">
      <dgm:prSet presAssocID="{33B8FBE5-5405-6A4E-B288-3F6059E81AD0}" presName="sp" presStyleCnt="0"/>
      <dgm:spPr/>
    </dgm:pt>
    <dgm:pt modelId="{4ECF73A2-6A4C-2C43-B448-6FC917CB42E4}" type="pres">
      <dgm:prSet presAssocID="{96EAA1B5-377E-014F-986A-0459C28D9531}" presName="linNode" presStyleCnt="0"/>
      <dgm:spPr/>
    </dgm:pt>
    <dgm:pt modelId="{5184DBB6-5A0C-6745-8BDB-B2A811578BEF}" type="pres">
      <dgm:prSet presAssocID="{96EAA1B5-377E-014F-986A-0459C28D9531}" presName="parentText" presStyleLbl="node1" presStyleIdx="4" presStyleCnt="6">
        <dgm:presLayoutVars>
          <dgm:chMax val="1"/>
          <dgm:bulletEnabled val="1"/>
        </dgm:presLayoutVars>
      </dgm:prSet>
      <dgm:spPr/>
    </dgm:pt>
    <dgm:pt modelId="{99C0F29E-E6D4-594F-87A8-EF664CEC31E3}" type="pres">
      <dgm:prSet presAssocID="{96EAA1B5-377E-014F-986A-0459C28D9531}" presName="descendantText" presStyleLbl="alignAccFollowNode1" presStyleIdx="4" presStyleCnt="6">
        <dgm:presLayoutVars>
          <dgm:bulletEnabled val="1"/>
        </dgm:presLayoutVars>
      </dgm:prSet>
      <dgm:spPr/>
    </dgm:pt>
    <dgm:pt modelId="{9B1C6B72-5A04-D44C-859A-B47ED4C24702}" type="pres">
      <dgm:prSet presAssocID="{CA59F1BF-2709-2F45-A412-5E1D8FB26738}" presName="sp" presStyleCnt="0"/>
      <dgm:spPr/>
    </dgm:pt>
    <dgm:pt modelId="{BC3A5F91-4D23-5240-A069-1C426B2B7B52}" type="pres">
      <dgm:prSet presAssocID="{04DEC0A9-8D36-F645-B1D5-DAE358DAAFBA}" presName="linNode" presStyleCnt="0"/>
      <dgm:spPr/>
    </dgm:pt>
    <dgm:pt modelId="{5D289608-FBD2-6445-968F-32CDE3AA653D}" type="pres">
      <dgm:prSet presAssocID="{04DEC0A9-8D36-F645-B1D5-DAE358DAAFBA}" presName="parentText" presStyleLbl="node1" presStyleIdx="5" presStyleCnt="6">
        <dgm:presLayoutVars>
          <dgm:chMax val="1"/>
          <dgm:bulletEnabled val="1"/>
        </dgm:presLayoutVars>
      </dgm:prSet>
      <dgm:spPr/>
    </dgm:pt>
    <dgm:pt modelId="{7951A7FF-1A7B-4147-A464-EEADD31946FA}" type="pres">
      <dgm:prSet presAssocID="{04DEC0A9-8D36-F645-B1D5-DAE358DAAFBA}" presName="descendantText" presStyleLbl="alignAccFollowNode1" presStyleIdx="5" presStyleCnt="6">
        <dgm:presLayoutVars>
          <dgm:bulletEnabled val="1"/>
        </dgm:presLayoutVars>
      </dgm:prSet>
      <dgm:spPr/>
    </dgm:pt>
  </dgm:ptLst>
  <dgm:cxnLst>
    <dgm:cxn modelId="{38603506-379B-B046-8B2D-497BE42F1DCB}" srcId="{FEE09AF2-9AE1-FB41-99AF-0443389F04C5}" destId="{04DEC0A9-8D36-F645-B1D5-DAE358DAAFBA}" srcOrd="5" destOrd="0" parTransId="{631A0EA5-0494-B24E-9403-4527B0F85C7E}" sibTransId="{564ECAF2-DC7F-414C-9921-AF6E8F5E40B9}"/>
    <dgm:cxn modelId="{F29E6208-4985-6247-84EE-AD50F5FC8F52}" srcId="{65983CE6-E863-7C48-99C7-7D9C6DCD1E26}" destId="{6A46E06D-ACF8-DE45-9687-3C2546649AAB}" srcOrd="0" destOrd="0" parTransId="{D82528B5-3955-C540-9DDC-D8765259A89C}" sibTransId="{8EFE98E7-8548-494B-83E9-019F8064BB10}"/>
    <dgm:cxn modelId="{E729670D-D22B-0F4B-8F42-72A3606E0D0D}" type="presOf" srcId="{6A46E06D-ACF8-DE45-9687-3C2546649AAB}" destId="{BE17F6E8-5455-3B44-880E-E877A6004AF4}" srcOrd="0" destOrd="0" presId="urn:microsoft.com/office/officeart/2005/8/layout/vList5"/>
    <dgm:cxn modelId="{C5776612-1E65-A943-88FB-B123C0D765C9}" type="presOf" srcId="{EBCDBAEC-FCC4-1F43-9879-98177D2FB990}" destId="{CC497F74-E56D-D54A-A32A-EBB4F6B3EB59}" srcOrd="0" destOrd="1" presId="urn:microsoft.com/office/officeart/2005/8/layout/vList5"/>
    <dgm:cxn modelId="{B914E520-1EB6-9E4C-B67D-EAAB5BC91D0D}" type="presOf" srcId="{65983CE6-E863-7C48-99C7-7D9C6DCD1E26}" destId="{48A8FEC9-0511-B347-8FBE-EBA2B7357690}" srcOrd="0" destOrd="0" presId="urn:microsoft.com/office/officeart/2005/8/layout/vList5"/>
    <dgm:cxn modelId="{C55DB623-993B-6E43-B4A8-EA9AF3E0DFDA}" type="presOf" srcId="{FEE09AF2-9AE1-FB41-99AF-0443389F04C5}" destId="{BA5A99DF-215D-904F-A6D0-65BB379826CF}" srcOrd="0" destOrd="0" presId="urn:microsoft.com/office/officeart/2005/8/layout/vList5"/>
    <dgm:cxn modelId="{EB199F31-13D3-9246-83DC-4F2EA27A2A94}" srcId="{96EAA1B5-377E-014F-986A-0459C28D9531}" destId="{0691804E-C818-D34C-BC8F-31C9E94EA9CD}" srcOrd="0" destOrd="0" parTransId="{7FA9B53A-DB94-324F-B03B-9719CB6A2347}" sibTransId="{12B1F7C8-20A0-5C42-B2CE-17BE33A35B1F}"/>
    <dgm:cxn modelId="{10A33F33-74B3-4040-98B8-BE15B3151552}" srcId="{FEE09AF2-9AE1-FB41-99AF-0443389F04C5}" destId="{65983CE6-E863-7C48-99C7-7D9C6DCD1E26}" srcOrd="1" destOrd="0" parTransId="{7AE7A4AC-1A04-6E47-8627-B9021F173F90}" sibTransId="{340EC2BD-814D-D843-B40C-D5053956DF63}"/>
    <dgm:cxn modelId="{2C7EB333-B365-184E-AAE9-8B6675C5A7A2}" type="presOf" srcId="{D05D06A4-74D4-6242-9110-9720EF8306B6}" destId="{7951A7FF-1A7B-4147-A464-EEADD31946FA}" srcOrd="0" destOrd="0" presId="urn:microsoft.com/office/officeart/2005/8/layout/vList5"/>
    <dgm:cxn modelId="{7800BD3A-E8FE-7D41-A159-0A098B392547}" type="presOf" srcId="{A7F141B5-D8A4-504D-B823-062804224018}" destId="{5DCB971D-C09B-EE4E-84F5-7EF86105255A}" srcOrd="0" destOrd="0" presId="urn:microsoft.com/office/officeart/2005/8/layout/vList5"/>
    <dgm:cxn modelId="{D330B95F-A9CF-DB40-A2E4-743F97EA0C1E}" type="presOf" srcId="{89D18AA2-6D08-0743-BA5E-F2FD7939C801}" destId="{7153501E-395B-E940-A6F0-A2B38B4DD9DA}" srcOrd="0" destOrd="0" presId="urn:microsoft.com/office/officeart/2005/8/layout/vList5"/>
    <dgm:cxn modelId="{C5D9F764-9323-0544-A014-3A1E8EE5C726}" srcId="{FEE09AF2-9AE1-FB41-99AF-0443389F04C5}" destId="{1790E50B-3ECE-FA4C-9CD5-C678A681856F}" srcOrd="2" destOrd="0" parTransId="{16BE0251-3AEA-DB4B-83D3-3AD38714267D}" sibTransId="{BD587779-CA08-6140-AB0D-B1FFC658BAB2}"/>
    <dgm:cxn modelId="{F2F8A469-FF6D-5A4B-B6FC-75750ABA872E}" type="presOf" srcId="{1790E50B-3ECE-FA4C-9CD5-C678A681856F}" destId="{7766074F-B532-BA4A-B509-BE407CA8E0EF}" srcOrd="0" destOrd="0" presId="urn:microsoft.com/office/officeart/2005/8/layout/vList5"/>
    <dgm:cxn modelId="{07060C6A-8EF2-6E41-89E6-28DADE83DE91}" srcId="{FEE09AF2-9AE1-FB41-99AF-0443389F04C5}" destId="{E9E65EFC-4C94-B645-AAEE-FFCAAC6C9A28}" srcOrd="3" destOrd="0" parTransId="{3B1C56A8-0A47-EB4D-8013-1000A12914AB}" sibTransId="{33B8FBE5-5405-6A4E-B288-3F6059E81AD0}"/>
    <dgm:cxn modelId="{9F9F6C4D-AE65-6741-A78F-49415A5251A0}" type="presOf" srcId="{983D0763-390C-1C4D-A956-8AEA364C7DE4}" destId="{CC497F74-E56D-D54A-A32A-EBB4F6B3EB59}" srcOrd="0" destOrd="0" presId="urn:microsoft.com/office/officeart/2005/8/layout/vList5"/>
    <dgm:cxn modelId="{A0BCFF7B-CEFE-A443-A0AD-DB297EA7C2DD}" srcId="{04DEC0A9-8D36-F645-B1D5-DAE358DAAFBA}" destId="{D05D06A4-74D4-6242-9110-9720EF8306B6}" srcOrd="0" destOrd="0" parTransId="{C5FEEFDB-C11A-684A-8A54-FD58D085F0FD}" sibTransId="{E7DDEF07-E714-B04F-9AA8-6F74D0592852}"/>
    <dgm:cxn modelId="{1F0C1B89-F833-274F-A1B1-F35D07B3BE4F}" srcId="{17663F6C-82B1-D142-9476-2B6261508F49}" destId="{EBCDBAEC-FCC4-1F43-9879-98177D2FB990}" srcOrd="1" destOrd="0" parTransId="{0CE74277-13BA-C24D-9106-859B38F32026}" sibTransId="{76CDBA38-D372-8348-AD06-9299B96E50A3}"/>
    <dgm:cxn modelId="{D1E70F99-782E-B34D-B378-9C414B0A3A77}" type="presOf" srcId="{E9E65EFC-4C94-B645-AAEE-FFCAAC6C9A28}" destId="{D62165FB-07F8-BB41-AD94-3FC196D4B89A}" srcOrd="0" destOrd="0" presId="urn:microsoft.com/office/officeart/2005/8/layout/vList5"/>
    <dgm:cxn modelId="{D700A799-97BB-2C45-91A6-BA0864ADB487}" type="presOf" srcId="{96EAA1B5-377E-014F-986A-0459C28D9531}" destId="{5184DBB6-5A0C-6745-8BDB-B2A811578BEF}" srcOrd="0" destOrd="0" presId="urn:microsoft.com/office/officeart/2005/8/layout/vList5"/>
    <dgm:cxn modelId="{4DEE51A1-A22B-CD46-B99B-D8ECA28E273B}" srcId="{FEE09AF2-9AE1-FB41-99AF-0443389F04C5}" destId="{96EAA1B5-377E-014F-986A-0459C28D9531}" srcOrd="4" destOrd="0" parTransId="{68FFE1C2-1A9A-FA42-822C-0BC214C544E8}" sibTransId="{CA59F1BF-2709-2F45-A412-5E1D8FB26738}"/>
    <dgm:cxn modelId="{C6CCA8A7-50B8-3744-B5EA-6AF7DCDD9E3C}" type="presOf" srcId="{0691804E-C818-D34C-BC8F-31C9E94EA9CD}" destId="{99C0F29E-E6D4-594F-87A8-EF664CEC31E3}" srcOrd="0" destOrd="0" presId="urn:microsoft.com/office/officeart/2005/8/layout/vList5"/>
    <dgm:cxn modelId="{B2C31DAE-4FED-BC40-B0A8-970A9B0E0F70}" type="presOf" srcId="{04DEC0A9-8D36-F645-B1D5-DAE358DAAFBA}" destId="{5D289608-FBD2-6445-968F-32CDE3AA653D}" srcOrd="0" destOrd="0" presId="urn:microsoft.com/office/officeart/2005/8/layout/vList5"/>
    <dgm:cxn modelId="{6C4E03BD-0B2B-374A-9E02-B09294541E32}" srcId="{E9E65EFC-4C94-B645-AAEE-FFCAAC6C9A28}" destId="{A7F141B5-D8A4-504D-B823-062804224018}" srcOrd="0" destOrd="0" parTransId="{12F84BD8-822E-9B4F-B9D1-68D7A33E13DC}" sibTransId="{DF788E86-A164-2342-A854-BED1A303BD1C}"/>
    <dgm:cxn modelId="{08E7F7BD-EA38-EB41-A1C0-17C62086F05B}" srcId="{17663F6C-82B1-D142-9476-2B6261508F49}" destId="{983D0763-390C-1C4D-A956-8AEA364C7DE4}" srcOrd="0" destOrd="0" parTransId="{EE4788FB-E46E-BE4B-8992-71A0B078B764}" sibTransId="{7AD71A3B-9582-2745-866A-023ECE006DF2}"/>
    <dgm:cxn modelId="{9F9F0AC5-0C1B-AC40-B0FF-9E6D0635B27F}" type="presOf" srcId="{17663F6C-82B1-D142-9476-2B6261508F49}" destId="{0CFA3958-9CCA-714D-80C2-D920A4C3B568}" srcOrd="0" destOrd="0" presId="urn:microsoft.com/office/officeart/2005/8/layout/vList5"/>
    <dgm:cxn modelId="{FDA980E1-7003-774D-9832-CEF2C362D91A}" srcId="{FEE09AF2-9AE1-FB41-99AF-0443389F04C5}" destId="{17663F6C-82B1-D142-9476-2B6261508F49}" srcOrd="0" destOrd="0" parTransId="{F7F3C479-91A8-6343-812B-A5D68BB7EB3D}" sibTransId="{497FA11D-1D25-7E45-9B30-00E372145D41}"/>
    <dgm:cxn modelId="{A4C0DEF0-87B7-1947-A9C4-AB9C9CEE975A}" srcId="{1790E50B-3ECE-FA4C-9CD5-C678A681856F}" destId="{89D18AA2-6D08-0743-BA5E-F2FD7939C801}" srcOrd="0" destOrd="0" parTransId="{4EE7EC46-950C-C74C-94A6-B246D0944B66}" sibTransId="{00E0C177-D917-3F44-883A-04D47388BA7A}"/>
    <dgm:cxn modelId="{6B05330D-8D27-824F-9399-B25E2BBB12B1}" type="presParOf" srcId="{BA5A99DF-215D-904F-A6D0-65BB379826CF}" destId="{979424FD-12D2-C64F-89D9-5113633F291B}" srcOrd="0" destOrd="0" presId="urn:microsoft.com/office/officeart/2005/8/layout/vList5"/>
    <dgm:cxn modelId="{9C1FF730-D29D-C146-8FCF-1F5733B9588B}" type="presParOf" srcId="{979424FD-12D2-C64F-89D9-5113633F291B}" destId="{0CFA3958-9CCA-714D-80C2-D920A4C3B568}" srcOrd="0" destOrd="0" presId="urn:microsoft.com/office/officeart/2005/8/layout/vList5"/>
    <dgm:cxn modelId="{B348DDDE-AFB7-2E4B-84A8-C2FD43E54579}" type="presParOf" srcId="{979424FD-12D2-C64F-89D9-5113633F291B}" destId="{CC497F74-E56D-D54A-A32A-EBB4F6B3EB59}" srcOrd="1" destOrd="0" presId="urn:microsoft.com/office/officeart/2005/8/layout/vList5"/>
    <dgm:cxn modelId="{9C14A52F-20E0-9148-BA09-A770ACB182A9}" type="presParOf" srcId="{BA5A99DF-215D-904F-A6D0-65BB379826CF}" destId="{E9077E51-2E5E-A740-8614-DF8126403F15}" srcOrd="1" destOrd="0" presId="urn:microsoft.com/office/officeart/2005/8/layout/vList5"/>
    <dgm:cxn modelId="{4FB5F682-6C49-424C-A307-42FE76BC5ACE}" type="presParOf" srcId="{BA5A99DF-215D-904F-A6D0-65BB379826CF}" destId="{27D68538-4B83-8F42-AF07-241E95CB5C6D}" srcOrd="2" destOrd="0" presId="urn:microsoft.com/office/officeart/2005/8/layout/vList5"/>
    <dgm:cxn modelId="{76868A16-3D4B-F644-BEAC-DE163CADE6E6}" type="presParOf" srcId="{27D68538-4B83-8F42-AF07-241E95CB5C6D}" destId="{48A8FEC9-0511-B347-8FBE-EBA2B7357690}" srcOrd="0" destOrd="0" presId="urn:microsoft.com/office/officeart/2005/8/layout/vList5"/>
    <dgm:cxn modelId="{BBA636F3-0C39-B040-92F8-30FB872CF146}" type="presParOf" srcId="{27D68538-4B83-8F42-AF07-241E95CB5C6D}" destId="{BE17F6E8-5455-3B44-880E-E877A6004AF4}" srcOrd="1" destOrd="0" presId="urn:microsoft.com/office/officeart/2005/8/layout/vList5"/>
    <dgm:cxn modelId="{E19859D3-53AA-6A45-ACD1-EA04106FC727}" type="presParOf" srcId="{BA5A99DF-215D-904F-A6D0-65BB379826CF}" destId="{7C393D1B-F0BC-DF4B-99B0-228A5CFC1779}" srcOrd="3" destOrd="0" presId="urn:microsoft.com/office/officeart/2005/8/layout/vList5"/>
    <dgm:cxn modelId="{903AA7A4-6F50-3441-B2B6-1C5679332F96}" type="presParOf" srcId="{BA5A99DF-215D-904F-A6D0-65BB379826CF}" destId="{AD72A645-2D90-A54D-BAB3-E0B09A1E9178}" srcOrd="4" destOrd="0" presId="urn:microsoft.com/office/officeart/2005/8/layout/vList5"/>
    <dgm:cxn modelId="{2C0675F5-11DB-674C-8156-5D2B08A245DD}" type="presParOf" srcId="{AD72A645-2D90-A54D-BAB3-E0B09A1E9178}" destId="{7766074F-B532-BA4A-B509-BE407CA8E0EF}" srcOrd="0" destOrd="0" presId="urn:microsoft.com/office/officeart/2005/8/layout/vList5"/>
    <dgm:cxn modelId="{09D78C66-29FC-AE4D-8C85-5B560E61F8FC}" type="presParOf" srcId="{AD72A645-2D90-A54D-BAB3-E0B09A1E9178}" destId="{7153501E-395B-E940-A6F0-A2B38B4DD9DA}" srcOrd="1" destOrd="0" presId="urn:microsoft.com/office/officeart/2005/8/layout/vList5"/>
    <dgm:cxn modelId="{6FE286D3-5977-5E40-81EE-0980014A0746}" type="presParOf" srcId="{BA5A99DF-215D-904F-A6D0-65BB379826CF}" destId="{85EDF9B2-00BB-9F40-BD8C-4DFDFF48F423}" srcOrd="5" destOrd="0" presId="urn:microsoft.com/office/officeart/2005/8/layout/vList5"/>
    <dgm:cxn modelId="{50506A38-7BE9-F340-9DE5-A40F14436376}" type="presParOf" srcId="{BA5A99DF-215D-904F-A6D0-65BB379826CF}" destId="{BB7B410C-BD9D-4047-A944-A7711B586696}" srcOrd="6" destOrd="0" presId="urn:microsoft.com/office/officeart/2005/8/layout/vList5"/>
    <dgm:cxn modelId="{5C95A454-EDAB-7749-91AD-18F536499E46}" type="presParOf" srcId="{BB7B410C-BD9D-4047-A944-A7711B586696}" destId="{D62165FB-07F8-BB41-AD94-3FC196D4B89A}" srcOrd="0" destOrd="0" presId="urn:microsoft.com/office/officeart/2005/8/layout/vList5"/>
    <dgm:cxn modelId="{D9A4C19A-87DC-6248-BDA6-0F9437CAF926}" type="presParOf" srcId="{BB7B410C-BD9D-4047-A944-A7711B586696}" destId="{5DCB971D-C09B-EE4E-84F5-7EF86105255A}" srcOrd="1" destOrd="0" presId="urn:microsoft.com/office/officeart/2005/8/layout/vList5"/>
    <dgm:cxn modelId="{4374A651-4A57-BF42-924E-B9ED40045B31}" type="presParOf" srcId="{BA5A99DF-215D-904F-A6D0-65BB379826CF}" destId="{2C1EFBE5-6ED6-5B41-B6EF-602E0DE42527}" srcOrd="7" destOrd="0" presId="urn:microsoft.com/office/officeart/2005/8/layout/vList5"/>
    <dgm:cxn modelId="{9690DE40-1C33-D848-9376-8CB9B0A2A166}" type="presParOf" srcId="{BA5A99DF-215D-904F-A6D0-65BB379826CF}" destId="{4ECF73A2-6A4C-2C43-B448-6FC917CB42E4}" srcOrd="8" destOrd="0" presId="urn:microsoft.com/office/officeart/2005/8/layout/vList5"/>
    <dgm:cxn modelId="{5722036E-8466-554E-BE04-006A98C69613}" type="presParOf" srcId="{4ECF73A2-6A4C-2C43-B448-6FC917CB42E4}" destId="{5184DBB6-5A0C-6745-8BDB-B2A811578BEF}" srcOrd="0" destOrd="0" presId="urn:microsoft.com/office/officeart/2005/8/layout/vList5"/>
    <dgm:cxn modelId="{A53F2B56-A7A7-FF41-A6AC-1912BB9017C2}" type="presParOf" srcId="{4ECF73A2-6A4C-2C43-B448-6FC917CB42E4}" destId="{99C0F29E-E6D4-594F-87A8-EF664CEC31E3}" srcOrd="1" destOrd="0" presId="urn:microsoft.com/office/officeart/2005/8/layout/vList5"/>
    <dgm:cxn modelId="{F3044E45-C635-0347-88AE-898607C0C2F9}" type="presParOf" srcId="{BA5A99DF-215D-904F-A6D0-65BB379826CF}" destId="{9B1C6B72-5A04-D44C-859A-B47ED4C24702}" srcOrd="9" destOrd="0" presId="urn:microsoft.com/office/officeart/2005/8/layout/vList5"/>
    <dgm:cxn modelId="{258219E9-7F1E-1341-81ED-609950E52159}" type="presParOf" srcId="{BA5A99DF-215D-904F-A6D0-65BB379826CF}" destId="{BC3A5F91-4D23-5240-A069-1C426B2B7B52}" srcOrd="10" destOrd="0" presId="urn:microsoft.com/office/officeart/2005/8/layout/vList5"/>
    <dgm:cxn modelId="{BDD89167-EAD8-9549-8998-426B2C834F01}" type="presParOf" srcId="{BC3A5F91-4D23-5240-A069-1C426B2B7B52}" destId="{5D289608-FBD2-6445-968F-32CDE3AA653D}" srcOrd="0" destOrd="0" presId="urn:microsoft.com/office/officeart/2005/8/layout/vList5"/>
    <dgm:cxn modelId="{7994CA4F-0EC3-E342-8B7D-C50BB89ABD21}" type="presParOf" srcId="{BC3A5F91-4D23-5240-A069-1C426B2B7B52}" destId="{7951A7FF-1A7B-4147-A464-EEADD31946FA}"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2585831-502D-374B-A192-B7BABC6D4047}"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9083D836-F9C2-FD40-994A-FBDB3E6A01B7}">
      <dgm:prSet/>
      <dgm:spPr>
        <a:xfrm>
          <a:off x="0" y="0"/>
          <a:ext cx="8640960" cy="5914023"/>
        </a:xfrm>
        <a:prstGeom prst="roundRect">
          <a:avLst>
            <a:gd name="adj" fmla="val 8500"/>
          </a:avLst>
        </a:prstGeom>
        <a:solidFill>
          <a:srgbClr val="663366"/>
        </a:soli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effectLst>
                <a:outerShdw blurRad="38100" dist="38100" dir="2700000" algn="tl">
                  <a:srgbClr val="000000">
                    <a:alpha val="43137"/>
                  </a:srgbClr>
                </a:outerShdw>
              </a:effectLst>
              <a:latin typeface="Rockwell"/>
              <a:ea typeface="+mn-ea"/>
              <a:cs typeface="+mn-cs"/>
            </a:rPr>
            <a:t>1965; Gordon Moore – co-founder of Intel</a:t>
          </a:r>
        </a:p>
      </dgm:t>
    </dgm:pt>
    <dgm:pt modelId="{BEC757D0-ECF8-C74C-9713-97041B080D64}" type="parTrans" cxnId="{2C9A8C07-B658-9D4D-BE2E-E9C07797103D}">
      <dgm:prSet/>
      <dgm:spPr/>
      <dgm:t>
        <a:bodyPr/>
        <a:lstStyle/>
        <a:p>
          <a:endParaRPr lang="en-US"/>
        </a:p>
      </dgm:t>
    </dgm:pt>
    <dgm:pt modelId="{8036F8FD-772A-904A-A70C-A16E59E6D5BD}" type="sibTrans" cxnId="{2C9A8C07-B658-9D4D-BE2E-E9C07797103D}">
      <dgm:prSet/>
      <dgm:spPr/>
      <dgm:t>
        <a:bodyPr/>
        <a:lstStyle/>
        <a:p>
          <a:endParaRPr lang="en-US"/>
        </a:p>
      </dgm:t>
    </dgm:pt>
    <dgm:pt modelId="{F661BF27-3B17-DD40-95C5-81C23D7C8061}">
      <dgm:prSet/>
      <dgm:spPr>
        <a:xfrm>
          <a:off x="216024" y="1478505"/>
          <a:ext cx="8208912" cy="4139816"/>
        </a:xfrm>
        <a:prstGeom prst="roundRect">
          <a:avLst>
            <a:gd name="adj" fmla="val 10500"/>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effectLst>
                <a:outerShdw blurRad="38100" dist="38100" dir="2700000" algn="tl">
                  <a:srgbClr val="000000">
                    <a:alpha val="43137"/>
                  </a:srgbClr>
                </a:outerShdw>
              </a:effectLst>
              <a:latin typeface="Rockwell"/>
              <a:ea typeface="+mn-ea"/>
              <a:cs typeface="+mn-cs"/>
            </a:rPr>
            <a:t>Observed number of transistors that could be put on a single chip was doubling every year</a:t>
          </a:r>
        </a:p>
      </dgm:t>
    </dgm:pt>
    <dgm:pt modelId="{CE9AFAC9-BEB6-734D-8EE3-122E2573F04B}" type="parTrans" cxnId="{C878F039-0BE5-7B4C-A238-12542864A3CD}">
      <dgm:prSet/>
      <dgm:spPr/>
      <dgm:t>
        <a:bodyPr/>
        <a:lstStyle/>
        <a:p>
          <a:endParaRPr lang="en-US"/>
        </a:p>
      </dgm:t>
    </dgm:pt>
    <dgm:pt modelId="{0AA3D669-0874-F54C-9B68-AB116181B3C4}" type="sibTrans" cxnId="{C878F039-0BE5-7B4C-A238-12542864A3CD}">
      <dgm:prSet/>
      <dgm:spPr/>
      <dgm:t>
        <a:bodyPr/>
        <a:lstStyle/>
        <a:p>
          <a:endParaRPr lang="en-US"/>
        </a:p>
      </dgm:t>
    </dgm:pt>
    <dgm:pt modelId="{BAD1B133-3FB4-464C-A351-6F91810CD99E}">
      <dgm:prSet custT="1"/>
      <dgm:spPr>
        <a:xfrm>
          <a:off x="421246" y="2927441"/>
          <a:ext cx="1641782" cy="238039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sz="1100" b="1" dirty="0">
              <a:solidFill>
                <a:sysClr val="windowText" lastClr="000000">
                  <a:hueOff val="0"/>
                  <a:satOff val="0"/>
                  <a:lumOff val="0"/>
                  <a:alphaOff val="0"/>
                </a:sysClr>
              </a:solidFill>
              <a:effectLst/>
              <a:latin typeface="Rockwell"/>
              <a:ea typeface="+mn-ea"/>
              <a:cs typeface="+mn-cs"/>
            </a:rPr>
            <a:t>The pace slowed to a doubling every 18 months in the 1970’s but has sustained that rate ever since</a:t>
          </a:r>
        </a:p>
      </dgm:t>
    </dgm:pt>
    <dgm:pt modelId="{736A4E65-B531-E547-B202-8F8898FAB6E9}" type="parTrans" cxnId="{4847154F-8122-E545-BFE9-FE0D2254CA64}">
      <dgm:prSet/>
      <dgm:spPr/>
      <dgm:t>
        <a:bodyPr/>
        <a:lstStyle/>
        <a:p>
          <a:endParaRPr lang="en-US"/>
        </a:p>
      </dgm:t>
    </dgm:pt>
    <dgm:pt modelId="{86F678DF-B5F7-8C4B-8A6C-FD1FE14096F1}" type="sibTrans" cxnId="{4847154F-8122-E545-BFE9-FE0D2254CA64}">
      <dgm:prSet/>
      <dgm:spPr/>
      <dgm:t>
        <a:bodyPr/>
        <a:lstStyle/>
        <a:p>
          <a:endParaRPr lang="en-US"/>
        </a:p>
      </dgm:t>
    </dgm:pt>
    <dgm:pt modelId="{7F79720F-E377-5344-9A85-AFB0F93B85CF}">
      <dgm:prSet/>
      <dgm:spPr>
        <a:xfrm>
          <a:off x="2246649" y="2957011"/>
          <a:ext cx="5962262" cy="2365609"/>
        </a:xfrm>
        <a:prstGeom prst="roundRect">
          <a:avLst>
            <a:gd name="adj" fmla="val 10500"/>
          </a:avLst>
        </a:prstGeom>
        <a:solidFill>
          <a:srgbClr val="666699"/>
        </a:soli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effectLst>
                <a:outerShdw blurRad="38100" dist="38100" dir="2700000" algn="tl">
                  <a:srgbClr val="000000">
                    <a:alpha val="43137"/>
                  </a:srgbClr>
                </a:outerShdw>
              </a:effectLst>
              <a:latin typeface="Rockwell"/>
              <a:ea typeface="+mn-ea"/>
              <a:cs typeface="+mn-cs"/>
            </a:rPr>
            <a:t>Consequences of Moore’s law: </a:t>
          </a:r>
        </a:p>
      </dgm:t>
    </dgm:pt>
    <dgm:pt modelId="{933050AB-57FE-6E4F-A535-D08658AB3A89}" type="parTrans" cxnId="{713E7D03-B055-FB42-8E27-EC1D78EA836A}">
      <dgm:prSet/>
      <dgm:spPr/>
      <dgm:t>
        <a:bodyPr/>
        <a:lstStyle/>
        <a:p>
          <a:endParaRPr lang="en-US"/>
        </a:p>
      </dgm:t>
    </dgm:pt>
    <dgm:pt modelId="{2A2AA238-1DFB-F64F-94B6-D6F5F0EE73CB}" type="sibTrans" cxnId="{713E7D03-B055-FB42-8E27-EC1D78EA836A}">
      <dgm:prSet/>
      <dgm:spPr/>
      <dgm:t>
        <a:bodyPr/>
        <a:lstStyle/>
        <a:p>
          <a:endParaRPr lang="en-US"/>
        </a:p>
      </dgm:t>
    </dgm:pt>
    <dgm:pt modelId="{5BBA2911-4874-C74E-85E2-4C5F8F6462D9}">
      <dgm:prSet custT="1"/>
      <dgm:spPr>
        <a:xfrm>
          <a:off x="2395706"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sz="1000" b="1" dirty="0">
              <a:solidFill>
                <a:sysClr val="windowText" lastClr="000000">
                  <a:hueOff val="0"/>
                  <a:satOff val="0"/>
                  <a:lumOff val="0"/>
                  <a:alphaOff val="0"/>
                </a:sysClr>
              </a:solidFill>
              <a:effectLst/>
              <a:latin typeface="Rockwell"/>
              <a:ea typeface="+mn-ea"/>
              <a:cs typeface="+mn-cs"/>
            </a:rPr>
            <a:t>The cost of computer logic and memory circuitry has fallen at a dramatic rate</a:t>
          </a:r>
        </a:p>
      </dgm:t>
    </dgm:pt>
    <dgm:pt modelId="{72E3CE4C-AB68-E447-8363-547C71E9E9EE}" type="parTrans" cxnId="{A50FDAFF-E888-4141-ABE8-EB107623D90C}">
      <dgm:prSet/>
      <dgm:spPr/>
      <dgm:t>
        <a:bodyPr/>
        <a:lstStyle/>
        <a:p>
          <a:endParaRPr lang="en-US"/>
        </a:p>
      </dgm:t>
    </dgm:pt>
    <dgm:pt modelId="{7F69016B-A921-584C-81B5-0FCF19B650FC}" type="sibTrans" cxnId="{A50FDAFF-E888-4141-ABE8-EB107623D90C}">
      <dgm:prSet/>
      <dgm:spPr/>
      <dgm:t>
        <a:bodyPr/>
        <a:lstStyle/>
        <a:p>
          <a:endParaRPr lang="en-US"/>
        </a:p>
      </dgm:t>
    </dgm:pt>
    <dgm:pt modelId="{6E822890-7F5D-BA48-A9ED-10EE404E778C}">
      <dgm:prSet custT="1"/>
      <dgm:spPr>
        <a:xfrm>
          <a:off x="3532958"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sz="1000" b="1" dirty="0">
              <a:solidFill>
                <a:sysClr val="windowText" lastClr="000000">
                  <a:hueOff val="0"/>
                  <a:satOff val="0"/>
                  <a:lumOff val="0"/>
                  <a:alphaOff val="0"/>
                </a:sysClr>
              </a:solidFill>
              <a:effectLst/>
              <a:latin typeface="Rockwell"/>
              <a:ea typeface="+mn-ea"/>
              <a:cs typeface="+mn-cs"/>
            </a:rPr>
            <a:t>The electrical path length is shortened, increasing operating speed</a:t>
          </a:r>
        </a:p>
      </dgm:t>
    </dgm:pt>
    <dgm:pt modelId="{11F5D556-1EBA-3446-B76E-D7F2228000ED}" type="parTrans" cxnId="{D2A0ABD5-695B-B044-8F63-7563A3F7D76C}">
      <dgm:prSet/>
      <dgm:spPr/>
      <dgm:t>
        <a:bodyPr/>
        <a:lstStyle/>
        <a:p>
          <a:endParaRPr lang="en-US"/>
        </a:p>
      </dgm:t>
    </dgm:pt>
    <dgm:pt modelId="{6109DA0B-B19C-B241-A668-5D4631C27D39}" type="sibTrans" cxnId="{D2A0ABD5-695B-B044-8F63-7563A3F7D76C}">
      <dgm:prSet/>
      <dgm:spPr/>
      <dgm:t>
        <a:bodyPr/>
        <a:lstStyle/>
        <a:p>
          <a:endParaRPr lang="en-US"/>
        </a:p>
      </dgm:t>
    </dgm:pt>
    <dgm:pt modelId="{52E6D3D1-ABE1-3940-A3F1-FD380C960DD1}">
      <dgm:prSet custT="1"/>
      <dgm:spPr>
        <a:xfrm>
          <a:off x="4670211"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sz="900" b="1" dirty="0">
              <a:solidFill>
                <a:sysClr val="windowText" lastClr="000000">
                  <a:hueOff val="0"/>
                  <a:satOff val="0"/>
                  <a:lumOff val="0"/>
                  <a:alphaOff val="0"/>
                </a:sysClr>
              </a:solidFill>
              <a:effectLst/>
              <a:latin typeface="Rockwell"/>
              <a:ea typeface="+mn-ea"/>
              <a:cs typeface="+mn-cs"/>
            </a:rPr>
            <a:t>Computer becomes smaller and is more convenient to use in a variety of environments</a:t>
          </a:r>
        </a:p>
      </dgm:t>
    </dgm:pt>
    <dgm:pt modelId="{B50FECC3-7EE9-3F44-B903-D1E4F55A26F2}" type="parTrans" cxnId="{79BBBC5F-A9F5-6C4B-A81B-56A2BD7B9031}">
      <dgm:prSet/>
      <dgm:spPr/>
      <dgm:t>
        <a:bodyPr/>
        <a:lstStyle/>
        <a:p>
          <a:endParaRPr lang="en-US"/>
        </a:p>
      </dgm:t>
    </dgm:pt>
    <dgm:pt modelId="{02C9860E-AA50-844C-A097-78F218E24063}" type="sibTrans" cxnId="{79BBBC5F-A9F5-6C4B-A81B-56A2BD7B9031}">
      <dgm:prSet/>
      <dgm:spPr/>
      <dgm:t>
        <a:bodyPr/>
        <a:lstStyle/>
        <a:p>
          <a:endParaRPr lang="en-US"/>
        </a:p>
      </dgm:t>
    </dgm:pt>
    <dgm:pt modelId="{9A9FCB9E-A1F1-0F41-9552-36D8BD5C236C}">
      <dgm:prSet custT="1"/>
      <dgm:spPr>
        <a:xfrm>
          <a:off x="5807463"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sz="1000" b="1" dirty="0">
              <a:solidFill>
                <a:sysClr val="windowText" lastClr="000000">
                  <a:hueOff val="0"/>
                  <a:satOff val="0"/>
                  <a:lumOff val="0"/>
                  <a:alphaOff val="0"/>
                </a:sysClr>
              </a:solidFill>
              <a:effectLst/>
              <a:latin typeface="Rockwell"/>
              <a:ea typeface="+mn-ea"/>
              <a:cs typeface="+mn-cs"/>
            </a:rPr>
            <a:t>Reduction in power and cooling requirements</a:t>
          </a:r>
        </a:p>
      </dgm:t>
    </dgm:pt>
    <dgm:pt modelId="{C794FD44-F705-8245-BF16-E06D99C2C8F9}" type="parTrans" cxnId="{B932485B-FF0B-D548-8F89-799C03284F8F}">
      <dgm:prSet/>
      <dgm:spPr/>
      <dgm:t>
        <a:bodyPr/>
        <a:lstStyle/>
        <a:p>
          <a:endParaRPr lang="en-US"/>
        </a:p>
      </dgm:t>
    </dgm:pt>
    <dgm:pt modelId="{748BA313-798C-9640-8B3E-9FD17EBB82E1}" type="sibTrans" cxnId="{B932485B-FF0B-D548-8F89-799C03284F8F}">
      <dgm:prSet/>
      <dgm:spPr/>
      <dgm:t>
        <a:bodyPr/>
        <a:lstStyle/>
        <a:p>
          <a:endParaRPr lang="en-US"/>
        </a:p>
      </dgm:t>
    </dgm:pt>
    <dgm:pt modelId="{AEAA4B00-9826-6C43-9661-FBB2B391EB8C}">
      <dgm:prSet custT="1"/>
      <dgm:spPr>
        <a:xfrm>
          <a:off x="6944715"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sz="1000" b="1" dirty="0">
              <a:solidFill>
                <a:sysClr val="windowText" lastClr="000000">
                  <a:hueOff val="0"/>
                  <a:satOff val="0"/>
                  <a:lumOff val="0"/>
                  <a:alphaOff val="0"/>
                </a:sysClr>
              </a:solidFill>
              <a:effectLst/>
              <a:latin typeface="Rockwell"/>
              <a:ea typeface="+mn-ea"/>
              <a:cs typeface="+mn-cs"/>
            </a:rPr>
            <a:t>Fewer interchip connections</a:t>
          </a:r>
        </a:p>
      </dgm:t>
    </dgm:pt>
    <dgm:pt modelId="{F60696E8-1AFF-4242-AFEC-48F064D37990}" type="parTrans" cxnId="{11AAA65A-544E-9C48-B494-C30A31DF58D4}">
      <dgm:prSet/>
      <dgm:spPr/>
      <dgm:t>
        <a:bodyPr/>
        <a:lstStyle/>
        <a:p>
          <a:endParaRPr lang="en-US"/>
        </a:p>
      </dgm:t>
    </dgm:pt>
    <dgm:pt modelId="{014429E6-A74A-D14D-9C28-1650F2B9EF4E}" type="sibTrans" cxnId="{11AAA65A-544E-9C48-B494-C30A31DF58D4}">
      <dgm:prSet/>
      <dgm:spPr/>
      <dgm:t>
        <a:bodyPr/>
        <a:lstStyle/>
        <a:p>
          <a:endParaRPr lang="en-US"/>
        </a:p>
      </dgm:t>
    </dgm:pt>
    <dgm:pt modelId="{4AE73C61-08A4-BB42-923D-F4637248A0CC}" type="pres">
      <dgm:prSet presAssocID="{D2585831-502D-374B-A192-B7BABC6D4047}" presName="Name0" presStyleCnt="0">
        <dgm:presLayoutVars>
          <dgm:chMax val="3"/>
          <dgm:chPref val="1"/>
          <dgm:dir/>
          <dgm:animLvl val="lvl"/>
          <dgm:resizeHandles/>
        </dgm:presLayoutVars>
      </dgm:prSet>
      <dgm:spPr/>
    </dgm:pt>
    <dgm:pt modelId="{37E71A41-6A0A-4144-ABAE-9065F23B6835}" type="pres">
      <dgm:prSet presAssocID="{D2585831-502D-374B-A192-B7BABC6D4047}" presName="outerBox" presStyleCnt="0"/>
      <dgm:spPr/>
    </dgm:pt>
    <dgm:pt modelId="{5C554690-5023-454D-81BF-0F8EF7FE64E8}" type="pres">
      <dgm:prSet presAssocID="{D2585831-502D-374B-A192-B7BABC6D4047}" presName="outerBoxParent" presStyleLbl="node1" presStyleIdx="0" presStyleCnt="3"/>
      <dgm:spPr/>
    </dgm:pt>
    <dgm:pt modelId="{DB13DB65-DE9F-594C-8582-A1FC74E9C6C0}" type="pres">
      <dgm:prSet presAssocID="{D2585831-502D-374B-A192-B7BABC6D4047}" presName="outerBoxChildren" presStyleCnt="0"/>
      <dgm:spPr/>
    </dgm:pt>
    <dgm:pt modelId="{6EEF0F2A-3A05-1E47-A263-FF215CF47948}" type="pres">
      <dgm:prSet presAssocID="{D2585831-502D-374B-A192-B7BABC6D4047}" presName="middleBox" presStyleCnt="0"/>
      <dgm:spPr/>
    </dgm:pt>
    <dgm:pt modelId="{B4B2A9B5-CBBA-C949-942A-35DE101CCDFE}" type="pres">
      <dgm:prSet presAssocID="{D2585831-502D-374B-A192-B7BABC6D4047}" presName="middleBoxParent" presStyleLbl="node1" presStyleIdx="1" presStyleCnt="3"/>
      <dgm:spPr/>
    </dgm:pt>
    <dgm:pt modelId="{34E8E3CA-E7C5-6D41-94BA-38DE703CBBA7}" type="pres">
      <dgm:prSet presAssocID="{D2585831-502D-374B-A192-B7BABC6D4047}" presName="middleBoxChildren" presStyleCnt="0"/>
      <dgm:spPr/>
    </dgm:pt>
    <dgm:pt modelId="{EA68CD54-2321-944A-9097-D8C9F2E9C2D9}" type="pres">
      <dgm:prSet presAssocID="{BAD1B133-3FB4-464C-A351-6F91810CD99E}" presName="mChild" presStyleLbl="fgAcc1" presStyleIdx="0" presStyleCnt="6">
        <dgm:presLayoutVars>
          <dgm:bulletEnabled val="1"/>
        </dgm:presLayoutVars>
      </dgm:prSet>
      <dgm:spPr/>
    </dgm:pt>
    <dgm:pt modelId="{AB03BA1D-91DF-8B4F-B43D-D1B478197768}" type="pres">
      <dgm:prSet presAssocID="{D2585831-502D-374B-A192-B7BABC6D4047}" presName="centerBox" presStyleCnt="0"/>
      <dgm:spPr/>
    </dgm:pt>
    <dgm:pt modelId="{9EC0930A-9BAA-D347-A334-BC7E180A4743}" type="pres">
      <dgm:prSet presAssocID="{D2585831-502D-374B-A192-B7BABC6D4047}" presName="centerBoxParent" presStyleLbl="node1" presStyleIdx="2" presStyleCnt="3"/>
      <dgm:spPr/>
    </dgm:pt>
    <dgm:pt modelId="{851B01E6-80ED-E345-8BEA-AD24321E99DF}" type="pres">
      <dgm:prSet presAssocID="{D2585831-502D-374B-A192-B7BABC6D4047}" presName="centerBoxChildren" presStyleCnt="0"/>
      <dgm:spPr/>
    </dgm:pt>
    <dgm:pt modelId="{91813869-71C4-7749-AA7F-6F71B8046448}" type="pres">
      <dgm:prSet presAssocID="{5BBA2911-4874-C74E-85E2-4C5F8F6462D9}" presName="cChild" presStyleLbl="fgAcc1" presStyleIdx="1" presStyleCnt="6">
        <dgm:presLayoutVars>
          <dgm:bulletEnabled val="1"/>
        </dgm:presLayoutVars>
      </dgm:prSet>
      <dgm:spPr/>
    </dgm:pt>
    <dgm:pt modelId="{D62C8E5A-DCDA-9C4F-BCCD-DA89BEF23B4E}" type="pres">
      <dgm:prSet presAssocID="{7F69016B-A921-584C-81B5-0FCF19B650FC}" presName="centerSibTrans" presStyleCnt="0"/>
      <dgm:spPr/>
    </dgm:pt>
    <dgm:pt modelId="{43D95310-0335-8948-925B-493826D68CA7}" type="pres">
      <dgm:prSet presAssocID="{6E822890-7F5D-BA48-A9ED-10EE404E778C}" presName="cChild" presStyleLbl="fgAcc1" presStyleIdx="2" presStyleCnt="6">
        <dgm:presLayoutVars>
          <dgm:bulletEnabled val="1"/>
        </dgm:presLayoutVars>
      </dgm:prSet>
      <dgm:spPr/>
    </dgm:pt>
    <dgm:pt modelId="{4E6DDC86-C701-C443-9AB2-0E9A35DB7AD9}" type="pres">
      <dgm:prSet presAssocID="{6109DA0B-B19C-B241-A668-5D4631C27D39}" presName="centerSibTrans" presStyleCnt="0"/>
      <dgm:spPr/>
    </dgm:pt>
    <dgm:pt modelId="{2BFD2A48-BAFB-C448-9560-380462349BFA}" type="pres">
      <dgm:prSet presAssocID="{52E6D3D1-ABE1-3940-A3F1-FD380C960DD1}" presName="cChild" presStyleLbl="fgAcc1" presStyleIdx="3" presStyleCnt="6">
        <dgm:presLayoutVars>
          <dgm:bulletEnabled val="1"/>
        </dgm:presLayoutVars>
      </dgm:prSet>
      <dgm:spPr/>
    </dgm:pt>
    <dgm:pt modelId="{7E95640C-67A1-F344-B8CD-301632A9C6A3}" type="pres">
      <dgm:prSet presAssocID="{02C9860E-AA50-844C-A097-78F218E24063}" presName="centerSibTrans" presStyleCnt="0"/>
      <dgm:spPr/>
    </dgm:pt>
    <dgm:pt modelId="{54116479-2825-CE4B-A0CD-356DD46D1C46}" type="pres">
      <dgm:prSet presAssocID="{9A9FCB9E-A1F1-0F41-9552-36D8BD5C236C}" presName="cChild" presStyleLbl="fgAcc1" presStyleIdx="4" presStyleCnt="6">
        <dgm:presLayoutVars>
          <dgm:bulletEnabled val="1"/>
        </dgm:presLayoutVars>
      </dgm:prSet>
      <dgm:spPr/>
    </dgm:pt>
    <dgm:pt modelId="{EDF3239A-57F4-AF43-97AF-9D01BB7064C9}" type="pres">
      <dgm:prSet presAssocID="{748BA313-798C-9640-8B3E-9FD17EBB82E1}" presName="centerSibTrans" presStyleCnt="0"/>
      <dgm:spPr/>
    </dgm:pt>
    <dgm:pt modelId="{A184587C-4EF5-0248-B0F8-E4E73CF3787B}" type="pres">
      <dgm:prSet presAssocID="{AEAA4B00-9826-6C43-9661-FBB2B391EB8C}" presName="cChild" presStyleLbl="fgAcc1" presStyleIdx="5" presStyleCnt="6">
        <dgm:presLayoutVars>
          <dgm:bulletEnabled val="1"/>
        </dgm:presLayoutVars>
      </dgm:prSet>
      <dgm:spPr/>
    </dgm:pt>
  </dgm:ptLst>
  <dgm:cxnLst>
    <dgm:cxn modelId="{713E7D03-B055-FB42-8E27-EC1D78EA836A}" srcId="{D2585831-502D-374B-A192-B7BABC6D4047}" destId="{7F79720F-E377-5344-9A85-AFB0F93B85CF}" srcOrd="2" destOrd="0" parTransId="{933050AB-57FE-6E4F-A535-D08658AB3A89}" sibTransId="{2A2AA238-1DFB-F64F-94B6-D6F5F0EE73CB}"/>
    <dgm:cxn modelId="{2C9A8C07-B658-9D4D-BE2E-E9C07797103D}" srcId="{D2585831-502D-374B-A192-B7BABC6D4047}" destId="{9083D836-F9C2-FD40-994A-FBDB3E6A01B7}" srcOrd="0" destOrd="0" parTransId="{BEC757D0-ECF8-C74C-9713-97041B080D64}" sibTransId="{8036F8FD-772A-904A-A70C-A16E59E6D5BD}"/>
    <dgm:cxn modelId="{1D739A12-BF55-DC41-95D7-44534B3DA802}" type="presOf" srcId="{52E6D3D1-ABE1-3940-A3F1-FD380C960DD1}" destId="{2BFD2A48-BAFB-C448-9560-380462349BFA}" srcOrd="0" destOrd="0" presId="urn:microsoft.com/office/officeart/2005/8/layout/target2"/>
    <dgm:cxn modelId="{738ED420-E179-7140-830C-F6490FDE712E}" type="presOf" srcId="{AEAA4B00-9826-6C43-9661-FBB2B391EB8C}" destId="{A184587C-4EF5-0248-B0F8-E4E73CF3787B}" srcOrd="0" destOrd="0" presId="urn:microsoft.com/office/officeart/2005/8/layout/target2"/>
    <dgm:cxn modelId="{E2603531-5F20-CE45-9858-DE160B1DB11B}" type="presOf" srcId="{BAD1B133-3FB4-464C-A351-6F91810CD99E}" destId="{EA68CD54-2321-944A-9097-D8C9F2E9C2D9}" srcOrd="0" destOrd="0" presId="urn:microsoft.com/office/officeart/2005/8/layout/target2"/>
    <dgm:cxn modelId="{92844F37-A0C1-3A4B-A3D1-EA7FE912A5BE}" type="presOf" srcId="{5BBA2911-4874-C74E-85E2-4C5F8F6462D9}" destId="{91813869-71C4-7749-AA7F-6F71B8046448}" srcOrd="0" destOrd="0" presId="urn:microsoft.com/office/officeart/2005/8/layout/target2"/>
    <dgm:cxn modelId="{C878F039-0BE5-7B4C-A238-12542864A3CD}" srcId="{D2585831-502D-374B-A192-B7BABC6D4047}" destId="{F661BF27-3B17-DD40-95C5-81C23D7C8061}" srcOrd="1" destOrd="0" parTransId="{CE9AFAC9-BEB6-734D-8EE3-122E2573F04B}" sibTransId="{0AA3D669-0874-F54C-9B68-AB116181B3C4}"/>
    <dgm:cxn modelId="{B932485B-FF0B-D548-8F89-799C03284F8F}" srcId="{7F79720F-E377-5344-9A85-AFB0F93B85CF}" destId="{9A9FCB9E-A1F1-0F41-9552-36D8BD5C236C}" srcOrd="3" destOrd="0" parTransId="{C794FD44-F705-8245-BF16-E06D99C2C8F9}" sibTransId="{748BA313-798C-9640-8B3E-9FD17EBB82E1}"/>
    <dgm:cxn modelId="{79BBBC5F-A9F5-6C4B-A81B-56A2BD7B9031}" srcId="{7F79720F-E377-5344-9A85-AFB0F93B85CF}" destId="{52E6D3D1-ABE1-3940-A3F1-FD380C960DD1}" srcOrd="2" destOrd="0" parTransId="{B50FECC3-7EE9-3F44-B903-D1E4F55A26F2}" sibTransId="{02C9860E-AA50-844C-A097-78F218E24063}"/>
    <dgm:cxn modelId="{EBFB2065-70AC-634F-9106-15350295E7C0}" type="presOf" srcId="{9083D836-F9C2-FD40-994A-FBDB3E6A01B7}" destId="{5C554690-5023-454D-81BF-0F8EF7FE64E8}" srcOrd="0" destOrd="0" presId="urn:microsoft.com/office/officeart/2005/8/layout/target2"/>
    <dgm:cxn modelId="{4847154F-8122-E545-BFE9-FE0D2254CA64}" srcId="{F661BF27-3B17-DD40-95C5-81C23D7C8061}" destId="{BAD1B133-3FB4-464C-A351-6F91810CD99E}" srcOrd="0" destOrd="0" parTransId="{736A4E65-B531-E547-B202-8F8898FAB6E9}" sibTransId="{86F678DF-B5F7-8C4B-8A6C-FD1FE14096F1}"/>
    <dgm:cxn modelId="{EC967378-EF2D-2F49-A58D-666D3F10710A}" type="presOf" srcId="{D2585831-502D-374B-A192-B7BABC6D4047}" destId="{4AE73C61-08A4-BB42-923D-F4637248A0CC}" srcOrd="0" destOrd="0" presId="urn:microsoft.com/office/officeart/2005/8/layout/target2"/>
    <dgm:cxn modelId="{1B18F078-1BA2-034E-9945-C797C8211CFC}" type="presOf" srcId="{F661BF27-3B17-DD40-95C5-81C23D7C8061}" destId="{B4B2A9B5-CBBA-C949-942A-35DE101CCDFE}" srcOrd="0" destOrd="0" presId="urn:microsoft.com/office/officeart/2005/8/layout/target2"/>
    <dgm:cxn modelId="{11AAA65A-544E-9C48-B494-C30A31DF58D4}" srcId="{7F79720F-E377-5344-9A85-AFB0F93B85CF}" destId="{AEAA4B00-9826-6C43-9661-FBB2B391EB8C}" srcOrd="4" destOrd="0" parTransId="{F60696E8-1AFF-4242-AFEC-48F064D37990}" sibTransId="{014429E6-A74A-D14D-9C28-1650F2B9EF4E}"/>
    <dgm:cxn modelId="{73D5FC92-0C6A-B84F-922C-ECFC87387A3A}" type="presOf" srcId="{9A9FCB9E-A1F1-0F41-9552-36D8BD5C236C}" destId="{54116479-2825-CE4B-A0CD-356DD46D1C46}" srcOrd="0" destOrd="0" presId="urn:microsoft.com/office/officeart/2005/8/layout/target2"/>
    <dgm:cxn modelId="{419F25A2-6172-1E4C-87C9-FAF76326800E}" type="presOf" srcId="{6E822890-7F5D-BA48-A9ED-10EE404E778C}" destId="{43D95310-0335-8948-925B-493826D68CA7}" srcOrd="0" destOrd="0" presId="urn:microsoft.com/office/officeart/2005/8/layout/target2"/>
    <dgm:cxn modelId="{D2A0ABD5-695B-B044-8F63-7563A3F7D76C}" srcId="{7F79720F-E377-5344-9A85-AFB0F93B85CF}" destId="{6E822890-7F5D-BA48-A9ED-10EE404E778C}" srcOrd="1" destOrd="0" parTransId="{11F5D556-1EBA-3446-B76E-D7F2228000ED}" sibTransId="{6109DA0B-B19C-B241-A668-5D4631C27D39}"/>
    <dgm:cxn modelId="{6EA3BCFB-58E3-C44E-A537-3AEBDE3DEB6C}" type="presOf" srcId="{7F79720F-E377-5344-9A85-AFB0F93B85CF}" destId="{9EC0930A-9BAA-D347-A334-BC7E180A4743}" srcOrd="0" destOrd="0" presId="urn:microsoft.com/office/officeart/2005/8/layout/target2"/>
    <dgm:cxn modelId="{A50FDAFF-E888-4141-ABE8-EB107623D90C}" srcId="{7F79720F-E377-5344-9A85-AFB0F93B85CF}" destId="{5BBA2911-4874-C74E-85E2-4C5F8F6462D9}" srcOrd="0" destOrd="0" parTransId="{72E3CE4C-AB68-E447-8363-547C71E9E9EE}" sibTransId="{7F69016B-A921-584C-81B5-0FCF19B650FC}"/>
    <dgm:cxn modelId="{8FD41C8E-4E1F-214D-9C65-F375BAE46288}" type="presParOf" srcId="{4AE73C61-08A4-BB42-923D-F4637248A0CC}" destId="{37E71A41-6A0A-4144-ABAE-9065F23B6835}" srcOrd="0" destOrd="0" presId="urn:microsoft.com/office/officeart/2005/8/layout/target2"/>
    <dgm:cxn modelId="{209D6477-BEC6-954B-A73E-EC0D1212BC72}" type="presParOf" srcId="{37E71A41-6A0A-4144-ABAE-9065F23B6835}" destId="{5C554690-5023-454D-81BF-0F8EF7FE64E8}" srcOrd="0" destOrd="0" presId="urn:microsoft.com/office/officeart/2005/8/layout/target2"/>
    <dgm:cxn modelId="{B963F1C6-3894-7646-AE19-95EDF01B93CB}" type="presParOf" srcId="{37E71A41-6A0A-4144-ABAE-9065F23B6835}" destId="{DB13DB65-DE9F-594C-8582-A1FC74E9C6C0}" srcOrd="1" destOrd="0" presId="urn:microsoft.com/office/officeart/2005/8/layout/target2"/>
    <dgm:cxn modelId="{A640C6E0-3FDD-484A-B5C6-E9FACD7285C4}" type="presParOf" srcId="{4AE73C61-08A4-BB42-923D-F4637248A0CC}" destId="{6EEF0F2A-3A05-1E47-A263-FF215CF47948}" srcOrd="1" destOrd="0" presId="urn:microsoft.com/office/officeart/2005/8/layout/target2"/>
    <dgm:cxn modelId="{8EB310A5-6646-3C4E-81DE-DDE1F6AFF5A3}" type="presParOf" srcId="{6EEF0F2A-3A05-1E47-A263-FF215CF47948}" destId="{B4B2A9B5-CBBA-C949-942A-35DE101CCDFE}" srcOrd="0" destOrd="0" presId="urn:microsoft.com/office/officeart/2005/8/layout/target2"/>
    <dgm:cxn modelId="{3282E47D-33B9-1945-9A66-87AAC67252DA}" type="presParOf" srcId="{6EEF0F2A-3A05-1E47-A263-FF215CF47948}" destId="{34E8E3CA-E7C5-6D41-94BA-38DE703CBBA7}" srcOrd="1" destOrd="0" presId="urn:microsoft.com/office/officeart/2005/8/layout/target2"/>
    <dgm:cxn modelId="{C04EF3CF-D1BE-0440-8299-8819D351F4A3}" type="presParOf" srcId="{34E8E3CA-E7C5-6D41-94BA-38DE703CBBA7}" destId="{EA68CD54-2321-944A-9097-D8C9F2E9C2D9}" srcOrd="0" destOrd="0" presId="urn:microsoft.com/office/officeart/2005/8/layout/target2"/>
    <dgm:cxn modelId="{FDF40D59-3418-2F44-974A-C86B32291D50}" type="presParOf" srcId="{4AE73C61-08A4-BB42-923D-F4637248A0CC}" destId="{AB03BA1D-91DF-8B4F-B43D-D1B478197768}" srcOrd="2" destOrd="0" presId="urn:microsoft.com/office/officeart/2005/8/layout/target2"/>
    <dgm:cxn modelId="{717692A5-B1B4-C64E-A73E-0620C63BD505}" type="presParOf" srcId="{AB03BA1D-91DF-8B4F-B43D-D1B478197768}" destId="{9EC0930A-9BAA-D347-A334-BC7E180A4743}" srcOrd="0" destOrd="0" presId="urn:microsoft.com/office/officeart/2005/8/layout/target2"/>
    <dgm:cxn modelId="{BACD1A9A-5234-0240-9731-6AE7ED6688F2}" type="presParOf" srcId="{AB03BA1D-91DF-8B4F-B43D-D1B478197768}" destId="{851B01E6-80ED-E345-8BEA-AD24321E99DF}" srcOrd="1" destOrd="0" presId="urn:microsoft.com/office/officeart/2005/8/layout/target2"/>
    <dgm:cxn modelId="{5CF5674F-D90D-7F48-9806-036B8A44A5BD}" type="presParOf" srcId="{851B01E6-80ED-E345-8BEA-AD24321E99DF}" destId="{91813869-71C4-7749-AA7F-6F71B8046448}" srcOrd="0" destOrd="0" presId="urn:microsoft.com/office/officeart/2005/8/layout/target2"/>
    <dgm:cxn modelId="{FF8C1DCC-0A73-E349-91FF-5D465735552E}" type="presParOf" srcId="{851B01E6-80ED-E345-8BEA-AD24321E99DF}" destId="{D62C8E5A-DCDA-9C4F-BCCD-DA89BEF23B4E}" srcOrd="1" destOrd="0" presId="urn:microsoft.com/office/officeart/2005/8/layout/target2"/>
    <dgm:cxn modelId="{D42EF6A1-BB23-FB4E-93F4-0A4F7BFB5786}" type="presParOf" srcId="{851B01E6-80ED-E345-8BEA-AD24321E99DF}" destId="{43D95310-0335-8948-925B-493826D68CA7}" srcOrd="2" destOrd="0" presId="urn:microsoft.com/office/officeart/2005/8/layout/target2"/>
    <dgm:cxn modelId="{AA066FFB-A298-E14E-A460-DCEBF08503C8}" type="presParOf" srcId="{851B01E6-80ED-E345-8BEA-AD24321E99DF}" destId="{4E6DDC86-C701-C443-9AB2-0E9A35DB7AD9}" srcOrd="3" destOrd="0" presId="urn:microsoft.com/office/officeart/2005/8/layout/target2"/>
    <dgm:cxn modelId="{C9362797-5603-9B45-AC58-50E267A57E57}" type="presParOf" srcId="{851B01E6-80ED-E345-8BEA-AD24321E99DF}" destId="{2BFD2A48-BAFB-C448-9560-380462349BFA}" srcOrd="4" destOrd="0" presId="urn:microsoft.com/office/officeart/2005/8/layout/target2"/>
    <dgm:cxn modelId="{E61CC6EF-A599-694B-B7F1-565DF55B4195}" type="presParOf" srcId="{851B01E6-80ED-E345-8BEA-AD24321E99DF}" destId="{7E95640C-67A1-F344-B8CD-301632A9C6A3}" srcOrd="5" destOrd="0" presId="urn:microsoft.com/office/officeart/2005/8/layout/target2"/>
    <dgm:cxn modelId="{33E3F678-721F-1648-8442-2D24DC034500}" type="presParOf" srcId="{851B01E6-80ED-E345-8BEA-AD24321E99DF}" destId="{54116479-2825-CE4B-A0CD-356DD46D1C46}" srcOrd="6" destOrd="0" presId="urn:microsoft.com/office/officeart/2005/8/layout/target2"/>
    <dgm:cxn modelId="{AC17F213-1349-B240-BFEC-65CF5BCE6CDF}" type="presParOf" srcId="{851B01E6-80ED-E345-8BEA-AD24321E99DF}" destId="{EDF3239A-57F4-AF43-97AF-9D01BB7064C9}" srcOrd="7" destOrd="0" presId="urn:microsoft.com/office/officeart/2005/8/layout/target2"/>
    <dgm:cxn modelId="{35ED64D6-DFAA-424E-A2F4-64BC09AE9DC8}" type="presParOf" srcId="{851B01E6-80ED-E345-8BEA-AD24321E99DF}" destId="{A184587C-4EF5-0248-B0F8-E4E73CF3787B}" srcOrd="8"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127938E-50F4-C34B-B020-995D5DBE4B6C}" type="doc">
      <dgm:prSet loTypeId="urn:microsoft.com/office/officeart/2005/8/layout/hList1" loCatId="relationship" qsTypeId="urn:microsoft.com/office/officeart/2005/8/quickstyle/3D2" qsCatId="3D" csTypeId="urn:microsoft.com/office/officeart/2005/8/colors/accent1_2" csCatId="accent1"/>
      <dgm:spPr/>
      <dgm:t>
        <a:bodyPr/>
        <a:lstStyle/>
        <a:p>
          <a:endParaRPr lang="en-US"/>
        </a:p>
      </dgm:t>
    </dgm:pt>
    <dgm:pt modelId="{977CAD81-6BA7-0743-8DC2-410DB7F6FCE2}">
      <dgm:prSet custT="1"/>
      <dgm:spPr>
        <a:xfrm>
          <a:off x="3935"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gm:spPr>
      <dgm:t>
        <a:bodyPr/>
        <a:lstStyle/>
        <a:p>
          <a:pPr rtl="0"/>
          <a:r>
            <a:rPr lang="en-US" sz="1800" dirty="0">
              <a:solidFill>
                <a:sysClr val="window" lastClr="FFFFFF"/>
              </a:solidFill>
              <a:latin typeface="Rockwell"/>
              <a:ea typeface="+mn-ea"/>
              <a:cs typeface="+mn-cs"/>
            </a:rPr>
            <a:t>8080</a:t>
          </a:r>
        </a:p>
      </dgm:t>
    </dgm:pt>
    <dgm:pt modelId="{869311D8-5CFF-BC45-A87A-85DF9F4A36F4}" type="parTrans" cxnId="{D32779C1-6DA9-3542-B999-40BFBD4E2311}">
      <dgm:prSet/>
      <dgm:spPr/>
      <dgm:t>
        <a:bodyPr/>
        <a:lstStyle/>
        <a:p>
          <a:endParaRPr lang="en-US"/>
        </a:p>
      </dgm:t>
    </dgm:pt>
    <dgm:pt modelId="{A7CBA08D-62E9-F944-9123-3E977CA3A571}" type="sibTrans" cxnId="{D32779C1-6DA9-3542-B999-40BFBD4E2311}">
      <dgm:prSet/>
      <dgm:spPr/>
      <dgm:t>
        <a:bodyPr/>
        <a:lstStyle/>
        <a:p>
          <a:endParaRPr lang="en-US"/>
        </a:p>
      </dgm:t>
    </dgm:pt>
    <dgm:pt modelId="{DB13C6DD-1E52-1844-91D9-5E02FC8320AF}">
      <dgm:prSet/>
      <dgm:spPr>
        <a:xfrm>
          <a:off x="3935"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dirty="0">
              <a:solidFill>
                <a:sysClr val="windowText" lastClr="000000">
                  <a:hueOff val="0"/>
                  <a:satOff val="0"/>
                  <a:lumOff val="0"/>
                  <a:alphaOff val="0"/>
                </a:sysClr>
              </a:solidFill>
              <a:latin typeface="Rockwell"/>
              <a:ea typeface="+mn-ea"/>
              <a:cs typeface="+mn-cs"/>
            </a:rPr>
            <a:t>World’s first general-purpose microprocessor</a:t>
          </a:r>
        </a:p>
      </dgm:t>
    </dgm:pt>
    <dgm:pt modelId="{0F77ED43-D28F-E94F-A191-D7516FB57FE4}" type="parTrans" cxnId="{6566EAE1-9A3B-3D4A-9BFA-A8E7ABC97B89}">
      <dgm:prSet/>
      <dgm:spPr/>
      <dgm:t>
        <a:bodyPr/>
        <a:lstStyle/>
        <a:p>
          <a:endParaRPr lang="en-US"/>
        </a:p>
      </dgm:t>
    </dgm:pt>
    <dgm:pt modelId="{42CAAE1D-511C-5D43-9877-026EF8E6009D}" type="sibTrans" cxnId="{6566EAE1-9A3B-3D4A-9BFA-A8E7ABC97B89}">
      <dgm:prSet/>
      <dgm:spPr/>
      <dgm:t>
        <a:bodyPr/>
        <a:lstStyle/>
        <a:p>
          <a:endParaRPr lang="en-US"/>
        </a:p>
      </dgm:t>
    </dgm:pt>
    <dgm:pt modelId="{67E7134E-2092-C843-B55E-C1D44D002BB1}">
      <dgm:prSet/>
      <dgm:spPr>
        <a:xfrm>
          <a:off x="3935"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dirty="0">
              <a:solidFill>
                <a:sysClr val="windowText" lastClr="000000">
                  <a:hueOff val="0"/>
                  <a:satOff val="0"/>
                  <a:lumOff val="0"/>
                  <a:alphaOff val="0"/>
                </a:sysClr>
              </a:solidFill>
              <a:latin typeface="Rockwell"/>
              <a:ea typeface="+mn-ea"/>
              <a:cs typeface="+mn-cs"/>
            </a:rPr>
            <a:t>8-bit machine, 8-bit data path to memory</a:t>
          </a:r>
        </a:p>
      </dgm:t>
    </dgm:pt>
    <dgm:pt modelId="{59598C61-E5DE-A340-9880-E922417FCF5D}" type="parTrans" cxnId="{85ACE212-3529-464E-9B24-6062E369EBD0}">
      <dgm:prSet/>
      <dgm:spPr/>
      <dgm:t>
        <a:bodyPr/>
        <a:lstStyle/>
        <a:p>
          <a:endParaRPr lang="en-US"/>
        </a:p>
      </dgm:t>
    </dgm:pt>
    <dgm:pt modelId="{097D8F75-D211-EA4B-90EF-DA203109F914}" type="sibTrans" cxnId="{85ACE212-3529-464E-9B24-6062E369EBD0}">
      <dgm:prSet/>
      <dgm:spPr/>
      <dgm:t>
        <a:bodyPr/>
        <a:lstStyle/>
        <a:p>
          <a:endParaRPr lang="en-US"/>
        </a:p>
      </dgm:t>
    </dgm:pt>
    <dgm:pt modelId="{15D727A6-43A7-1146-93D3-4FC81E42B88C}">
      <dgm:prSet/>
      <dgm:spPr>
        <a:xfrm>
          <a:off x="3935"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a:solidFill>
                <a:sysClr val="windowText" lastClr="000000">
                  <a:hueOff val="0"/>
                  <a:satOff val="0"/>
                  <a:lumOff val="0"/>
                  <a:alphaOff val="0"/>
                </a:sysClr>
              </a:solidFill>
              <a:latin typeface="Rockwell"/>
              <a:ea typeface="+mn-ea"/>
              <a:cs typeface="+mn-cs"/>
            </a:rPr>
            <a:t>Was used in the first personal computer (Altair)</a:t>
          </a:r>
        </a:p>
      </dgm:t>
    </dgm:pt>
    <dgm:pt modelId="{6DD4C616-CC21-EE41-A91D-B7E995DC93C7}" type="parTrans" cxnId="{DCFE8C33-C001-6F4F-9EEE-F52F98C0DF82}">
      <dgm:prSet/>
      <dgm:spPr/>
      <dgm:t>
        <a:bodyPr/>
        <a:lstStyle/>
        <a:p>
          <a:endParaRPr lang="en-US"/>
        </a:p>
      </dgm:t>
    </dgm:pt>
    <dgm:pt modelId="{41A138FB-CD59-0A47-877F-8D50B93C7AC8}" type="sibTrans" cxnId="{DCFE8C33-C001-6F4F-9EEE-F52F98C0DF82}">
      <dgm:prSet/>
      <dgm:spPr/>
      <dgm:t>
        <a:bodyPr/>
        <a:lstStyle/>
        <a:p>
          <a:endParaRPr lang="en-US"/>
        </a:p>
      </dgm:t>
    </dgm:pt>
    <dgm:pt modelId="{ED28E796-E29E-F448-892A-C7E742AB37E6}">
      <dgm:prSet custT="1"/>
      <dgm:spPr>
        <a:xfrm>
          <a:off x="1723536"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gm:spPr>
      <dgm:t>
        <a:bodyPr/>
        <a:lstStyle/>
        <a:p>
          <a:pPr rtl="0"/>
          <a:r>
            <a:rPr lang="en-US" sz="1800" dirty="0">
              <a:solidFill>
                <a:sysClr val="window" lastClr="FFFFFF"/>
              </a:solidFill>
              <a:latin typeface="Rockwell"/>
              <a:ea typeface="+mn-ea"/>
              <a:cs typeface="+mn-cs"/>
            </a:rPr>
            <a:t>8086</a:t>
          </a:r>
        </a:p>
      </dgm:t>
    </dgm:pt>
    <dgm:pt modelId="{EE60372B-B201-7146-B294-6585778C2B42}" type="parTrans" cxnId="{62B2A464-085E-344B-919F-8694CD838666}">
      <dgm:prSet/>
      <dgm:spPr/>
      <dgm:t>
        <a:bodyPr/>
        <a:lstStyle/>
        <a:p>
          <a:endParaRPr lang="en-US"/>
        </a:p>
      </dgm:t>
    </dgm:pt>
    <dgm:pt modelId="{5C829C6A-EBC9-2A4E-9D53-39A4A316B729}" type="sibTrans" cxnId="{62B2A464-085E-344B-919F-8694CD838666}">
      <dgm:prSet/>
      <dgm:spPr/>
      <dgm:t>
        <a:bodyPr/>
        <a:lstStyle/>
        <a:p>
          <a:endParaRPr lang="en-US"/>
        </a:p>
      </dgm:t>
    </dgm:pt>
    <dgm:pt modelId="{485E70F4-8345-CB4E-96E1-42CC6A880CAB}">
      <dgm:prSet/>
      <dgm:spPr>
        <a:xfrm>
          <a:off x="1723536"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dirty="0">
              <a:solidFill>
                <a:sysClr val="windowText" lastClr="000000">
                  <a:hueOff val="0"/>
                  <a:satOff val="0"/>
                  <a:lumOff val="0"/>
                  <a:alphaOff val="0"/>
                </a:sysClr>
              </a:solidFill>
              <a:latin typeface="Rockwell"/>
              <a:ea typeface="+mn-ea"/>
              <a:cs typeface="+mn-cs"/>
            </a:rPr>
            <a:t>A more powerful 16-bit machine</a:t>
          </a:r>
        </a:p>
      </dgm:t>
    </dgm:pt>
    <dgm:pt modelId="{A764361D-FE56-A34B-BA6C-6393724FE922}" type="parTrans" cxnId="{B901CCE0-B64A-BC40-A6F3-FF3A642807BE}">
      <dgm:prSet/>
      <dgm:spPr/>
      <dgm:t>
        <a:bodyPr/>
        <a:lstStyle/>
        <a:p>
          <a:endParaRPr lang="en-US"/>
        </a:p>
      </dgm:t>
    </dgm:pt>
    <dgm:pt modelId="{D1AE908B-786C-CC43-993E-209EF8B27F97}" type="sibTrans" cxnId="{B901CCE0-B64A-BC40-A6F3-FF3A642807BE}">
      <dgm:prSet/>
      <dgm:spPr/>
      <dgm:t>
        <a:bodyPr/>
        <a:lstStyle/>
        <a:p>
          <a:endParaRPr lang="en-US"/>
        </a:p>
      </dgm:t>
    </dgm:pt>
    <dgm:pt modelId="{5364076C-1E31-D94E-809E-7C64943410AA}">
      <dgm:prSet/>
      <dgm:spPr>
        <a:xfrm>
          <a:off x="1723536"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dirty="0">
              <a:solidFill>
                <a:sysClr val="windowText" lastClr="000000">
                  <a:hueOff val="0"/>
                  <a:satOff val="0"/>
                  <a:lumOff val="0"/>
                  <a:alphaOff val="0"/>
                </a:sysClr>
              </a:solidFill>
              <a:latin typeface="Rockwell"/>
              <a:ea typeface="+mn-ea"/>
              <a:cs typeface="+mn-cs"/>
            </a:rPr>
            <a:t>Has an instruction cache, or queue, that prefetches a few instructions before they are executed</a:t>
          </a:r>
        </a:p>
      </dgm:t>
    </dgm:pt>
    <dgm:pt modelId="{7A1E6B08-7AA7-374B-961D-38ACCECE2745}" type="parTrans" cxnId="{7FD524C6-737E-BF42-9772-A9F11C022CB0}">
      <dgm:prSet/>
      <dgm:spPr/>
      <dgm:t>
        <a:bodyPr/>
        <a:lstStyle/>
        <a:p>
          <a:endParaRPr lang="en-US"/>
        </a:p>
      </dgm:t>
    </dgm:pt>
    <dgm:pt modelId="{067D459F-6C2E-7B4C-B893-FA6F93A8E53A}" type="sibTrans" cxnId="{7FD524C6-737E-BF42-9772-A9F11C022CB0}">
      <dgm:prSet/>
      <dgm:spPr/>
      <dgm:t>
        <a:bodyPr/>
        <a:lstStyle/>
        <a:p>
          <a:endParaRPr lang="en-US"/>
        </a:p>
      </dgm:t>
    </dgm:pt>
    <dgm:pt modelId="{7C64B1DB-8D93-C843-87A2-6112C6AA7236}">
      <dgm:prSet/>
      <dgm:spPr>
        <a:xfrm>
          <a:off x="1723536"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a:solidFill>
                <a:sysClr val="windowText" lastClr="000000">
                  <a:hueOff val="0"/>
                  <a:satOff val="0"/>
                  <a:lumOff val="0"/>
                  <a:alphaOff val="0"/>
                </a:sysClr>
              </a:solidFill>
              <a:latin typeface="Rockwell"/>
              <a:ea typeface="+mn-ea"/>
              <a:cs typeface="+mn-cs"/>
            </a:rPr>
            <a:t>The first appearance of the x86 architecture</a:t>
          </a:r>
        </a:p>
      </dgm:t>
    </dgm:pt>
    <dgm:pt modelId="{E14042B3-B281-2248-8EB7-4885D22D7091}" type="parTrans" cxnId="{7E0CC626-3A67-4E49-B3E9-E75EACD1C4C2}">
      <dgm:prSet/>
      <dgm:spPr/>
      <dgm:t>
        <a:bodyPr/>
        <a:lstStyle/>
        <a:p>
          <a:endParaRPr lang="en-US"/>
        </a:p>
      </dgm:t>
    </dgm:pt>
    <dgm:pt modelId="{510F6365-EE1D-4A45-95ED-1E4A362FD814}" type="sibTrans" cxnId="{7E0CC626-3A67-4E49-B3E9-E75EACD1C4C2}">
      <dgm:prSet/>
      <dgm:spPr/>
      <dgm:t>
        <a:bodyPr/>
        <a:lstStyle/>
        <a:p>
          <a:endParaRPr lang="en-US"/>
        </a:p>
      </dgm:t>
    </dgm:pt>
    <dgm:pt modelId="{EE56D8E6-0BEA-FC43-8E00-6CC3059AE1C5}">
      <dgm:prSet/>
      <dgm:spPr>
        <a:xfrm>
          <a:off x="1723536"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a:solidFill>
                <a:sysClr val="windowText" lastClr="000000">
                  <a:hueOff val="0"/>
                  <a:satOff val="0"/>
                  <a:lumOff val="0"/>
                  <a:alphaOff val="0"/>
                </a:sysClr>
              </a:solidFill>
              <a:latin typeface="Rockwell"/>
              <a:ea typeface="+mn-ea"/>
              <a:cs typeface="+mn-cs"/>
            </a:rPr>
            <a:t>The 8088 was a variant of this processor and used in IBM’s first personal computer (securing the success of Intel</a:t>
          </a:r>
        </a:p>
      </dgm:t>
    </dgm:pt>
    <dgm:pt modelId="{B4D563CF-7218-7246-B0E7-B1D65AC792DE}" type="parTrans" cxnId="{D2AF63C7-0CAF-6E4A-8FEA-8B47EAA8BFD3}">
      <dgm:prSet/>
      <dgm:spPr/>
      <dgm:t>
        <a:bodyPr/>
        <a:lstStyle/>
        <a:p>
          <a:endParaRPr lang="en-US"/>
        </a:p>
      </dgm:t>
    </dgm:pt>
    <dgm:pt modelId="{6624AEE6-31F5-464D-B800-8D9E4E8D6B42}" type="sibTrans" cxnId="{D2AF63C7-0CAF-6E4A-8FEA-8B47EAA8BFD3}">
      <dgm:prSet/>
      <dgm:spPr/>
      <dgm:t>
        <a:bodyPr/>
        <a:lstStyle/>
        <a:p>
          <a:endParaRPr lang="en-US"/>
        </a:p>
      </dgm:t>
    </dgm:pt>
    <dgm:pt modelId="{61620D4D-B2D7-564C-AB73-FE68A430D868}">
      <dgm:prSet custT="1"/>
      <dgm:spPr>
        <a:xfrm>
          <a:off x="3443138"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gm:spPr>
      <dgm:t>
        <a:bodyPr/>
        <a:lstStyle/>
        <a:p>
          <a:pPr rtl="0"/>
          <a:r>
            <a:rPr lang="en-US" sz="1800" dirty="0">
              <a:solidFill>
                <a:sysClr val="window" lastClr="FFFFFF"/>
              </a:solidFill>
              <a:latin typeface="Rockwell"/>
              <a:ea typeface="+mn-ea"/>
              <a:cs typeface="+mn-cs"/>
            </a:rPr>
            <a:t>80286</a:t>
          </a:r>
        </a:p>
      </dgm:t>
    </dgm:pt>
    <dgm:pt modelId="{EBBA3479-C7FF-FC4F-B6B6-55F479FFD2EE}" type="parTrans" cxnId="{F2841867-96C4-6548-AA40-43CA89CEC616}">
      <dgm:prSet/>
      <dgm:spPr/>
      <dgm:t>
        <a:bodyPr/>
        <a:lstStyle/>
        <a:p>
          <a:endParaRPr lang="en-US"/>
        </a:p>
      </dgm:t>
    </dgm:pt>
    <dgm:pt modelId="{14E97795-6F4D-294A-89BD-1E5BF3DB7FF3}" type="sibTrans" cxnId="{F2841867-96C4-6548-AA40-43CA89CEC616}">
      <dgm:prSet/>
      <dgm:spPr/>
      <dgm:t>
        <a:bodyPr/>
        <a:lstStyle/>
        <a:p>
          <a:endParaRPr lang="en-US"/>
        </a:p>
      </dgm:t>
    </dgm:pt>
    <dgm:pt modelId="{569F40F4-D001-2049-8492-EB93961CF23A}">
      <dgm:prSet/>
      <dgm:spPr>
        <a:xfrm>
          <a:off x="3443138"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dirty="0">
              <a:solidFill>
                <a:sysClr val="windowText" lastClr="000000">
                  <a:hueOff val="0"/>
                  <a:satOff val="0"/>
                  <a:lumOff val="0"/>
                  <a:alphaOff val="0"/>
                </a:sysClr>
              </a:solidFill>
              <a:latin typeface="Rockwell"/>
              <a:ea typeface="+mn-ea"/>
              <a:cs typeface="+mn-cs"/>
            </a:rPr>
            <a:t>Extension of the 8086 enabling addressing a 16-MB memory instead of just 1MB</a:t>
          </a:r>
        </a:p>
      </dgm:t>
    </dgm:pt>
    <dgm:pt modelId="{30D6D011-AB9B-5446-862C-1CF16F9C532C}" type="parTrans" cxnId="{BE71E49A-B00F-6D4E-957E-BD80C5CE541D}">
      <dgm:prSet/>
      <dgm:spPr/>
      <dgm:t>
        <a:bodyPr/>
        <a:lstStyle/>
        <a:p>
          <a:endParaRPr lang="en-US"/>
        </a:p>
      </dgm:t>
    </dgm:pt>
    <dgm:pt modelId="{0CC9D92F-AEC6-5A45-9B0E-15B8B13951FD}" type="sibTrans" cxnId="{BE71E49A-B00F-6D4E-957E-BD80C5CE541D}">
      <dgm:prSet/>
      <dgm:spPr/>
      <dgm:t>
        <a:bodyPr/>
        <a:lstStyle/>
        <a:p>
          <a:endParaRPr lang="en-US"/>
        </a:p>
      </dgm:t>
    </dgm:pt>
    <dgm:pt modelId="{BB576463-553D-A548-BEAF-DA87C1976BE8}">
      <dgm:prSet custT="1"/>
      <dgm:spPr>
        <a:xfrm>
          <a:off x="5162740"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gm:spPr>
      <dgm:t>
        <a:bodyPr/>
        <a:lstStyle/>
        <a:p>
          <a:pPr rtl="0"/>
          <a:r>
            <a:rPr lang="en-US" sz="1800" dirty="0">
              <a:solidFill>
                <a:sysClr val="window" lastClr="FFFFFF"/>
              </a:solidFill>
              <a:latin typeface="Rockwell"/>
              <a:ea typeface="+mn-ea"/>
              <a:cs typeface="+mn-cs"/>
            </a:rPr>
            <a:t>80386</a:t>
          </a:r>
        </a:p>
      </dgm:t>
    </dgm:pt>
    <dgm:pt modelId="{FB089A6E-74CD-F843-BB35-820EEA2E4BC4}" type="parTrans" cxnId="{34D7580F-E0B3-4747-9D37-75622A470EC3}">
      <dgm:prSet/>
      <dgm:spPr/>
      <dgm:t>
        <a:bodyPr/>
        <a:lstStyle/>
        <a:p>
          <a:endParaRPr lang="en-US"/>
        </a:p>
      </dgm:t>
    </dgm:pt>
    <dgm:pt modelId="{34629C30-3BC1-FB4D-8FAE-E3E60948562A}" type="sibTrans" cxnId="{34D7580F-E0B3-4747-9D37-75622A470EC3}">
      <dgm:prSet/>
      <dgm:spPr/>
      <dgm:t>
        <a:bodyPr/>
        <a:lstStyle/>
        <a:p>
          <a:endParaRPr lang="en-US"/>
        </a:p>
      </dgm:t>
    </dgm:pt>
    <dgm:pt modelId="{89639C84-F68C-6745-AA17-DCC3FAA6A289}">
      <dgm:prSet/>
      <dgm:spPr>
        <a:xfrm>
          <a:off x="5162740"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a:solidFill>
                <a:sysClr val="windowText" lastClr="000000">
                  <a:hueOff val="0"/>
                  <a:satOff val="0"/>
                  <a:lumOff val="0"/>
                  <a:alphaOff val="0"/>
                </a:sysClr>
              </a:solidFill>
              <a:latin typeface="Rockwell"/>
              <a:ea typeface="+mn-ea"/>
              <a:cs typeface="+mn-cs"/>
            </a:rPr>
            <a:t>Intel’s first 32-bit machine</a:t>
          </a:r>
        </a:p>
      </dgm:t>
    </dgm:pt>
    <dgm:pt modelId="{5A28C33A-EF28-474D-89A8-2AC545DEBE40}" type="parTrans" cxnId="{3938E283-6446-F042-AAB1-5755807BEBAB}">
      <dgm:prSet/>
      <dgm:spPr/>
      <dgm:t>
        <a:bodyPr/>
        <a:lstStyle/>
        <a:p>
          <a:endParaRPr lang="en-US"/>
        </a:p>
      </dgm:t>
    </dgm:pt>
    <dgm:pt modelId="{13F76DAF-6236-CE48-9E24-5DC49D92431E}" type="sibTrans" cxnId="{3938E283-6446-F042-AAB1-5755807BEBAB}">
      <dgm:prSet/>
      <dgm:spPr/>
      <dgm:t>
        <a:bodyPr/>
        <a:lstStyle/>
        <a:p>
          <a:endParaRPr lang="en-US"/>
        </a:p>
      </dgm:t>
    </dgm:pt>
    <dgm:pt modelId="{E5AE5780-D481-104F-8689-AA1A0A3183D5}">
      <dgm:prSet/>
      <dgm:spPr>
        <a:xfrm>
          <a:off x="5162740"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a:solidFill>
                <a:sysClr val="windowText" lastClr="000000">
                  <a:hueOff val="0"/>
                  <a:satOff val="0"/>
                  <a:lumOff val="0"/>
                  <a:alphaOff val="0"/>
                </a:sysClr>
              </a:solidFill>
              <a:latin typeface="Rockwell"/>
              <a:ea typeface="+mn-ea"/>
              <a:cs typeface="+mn-cs"/>
            </a:rPr>
            <a:t>First Intel processor to support multitasking</a:t>
          </a:r>
        </a:p>
      </dgm:t>
    </dgm:pt>
    <dgm:pt modelId="{C761EA2F-099E-2647-8769-668F91D3FF9A}" type="parTrans" cxnId="{3956BDCC-5D6B-6945-B251-07904639A51E}">
      <dgm:prSet/>
      <dgm:spPr/>
      <dgm:t>
        <a:bodyPr/>
        <a:lstStyle/>
        <a:p>
          <a:endParaRPr lang="en-US"/>
        </a:p>
      </dgm:t>
    </dgm:pt>
    <dgm:pt modelId="{8529F21F-D231-F94C-AE0E-5EB1DD73B94D}" type="sibTrans" cxnId="{3956BDCC-5D6B-6945-B251-07904639A51E}">
      <dgm:prSet/>
      <dgm:spPr/>
      <dgm:t>
        <a:bodyPr/>
        <a:lstStyle/>
        <a:p>
          <a:endParaRPr lang="en-US"/>
        </a:p>
      </dgm:t>
    </dgm:pt>
    <dgm:pt modelId="{27C90F37-1A06-134D-88E5-5EAAA596B510}">
      <dgm:prSet custT="1"/>
      <dgm:spPr>
        <a:xfrm>
          <a:off x="6882342"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gm:spPr>
      <dgm:t>
        <a:bodyPr/>
        <a:lstStyle/>
        <a:p>
          <a:pPr rtl="0"/>
          <a:r>
            <a:rPr lang="en-US" sz="1800" dirty="0">
              <a:solidFill>
                <a:sysClr val="window" lastClr="FFFFFF"/>
              </a:solidFill>
              <a:latin typeface="Rockwell"/>
              <a:ea typeface="+mn-ea"/>
              <a:cs typeface="+mn-cs"/>
            </a:rPr>
            <a:t>80486</a:t>
          </a:r>
        </a:p>
      </dgm:t>
    </dgm:pt>
    <dgm:pt modelId="{BCFC2BA6-04B9-0E48-87DE-0E833B1A2920}" type="parTrans" cxnId="{5593D22F-5619-6645-9EB4-D847E4155EB4}">
      <dgm:prSet/>
      <dgm:spPr/>
      <dgm:t>
        <a:bodyPr/>
        <a:lstStyle/>
        <a:p>
          <a:endParaRPr lang="en-US"/>
        </a:p>
      </dgm:t>
    </dgm:pt>
    <dgm:pt modelId="{D505A8F8-0E02-EB4C-9C22-0157B718976C}" type="sibTrans" cxnId="{5593D22F-5619-6645-9EB4-D847E4155EB4}">
      <dgm:prSet/>
      <dgm:spPr/>
      <dgm:t>
        <a:bodyPr/>
        <a:lstStyle/>
        <a:p>
          <a:endParaRPr lang="en-US"/>
        </a:p>
      </dgm:t>
    </dgm:pt>
    <dgm:pt modelId="{CA21BC0A-169A-4A42-8DCE-08C71148342A}">
      <dgm:prSet/>
      <dgm:spPr>
        <a:xfrm>
          <a:off x="6882342"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a:solidFill>
                <a:sysClr val="windowText" lastClr="000000">
                  <a:hueOff val="0"/>
                  <a:satOff val="0"/>
                  <a:lumOff val="0"/>
                  <a:alphaOff val="0"/>
                </a:sysClr>
              </a:solidFill>
              <a:latin typeface="Rockwell"/>
              <a:ea typeface="+mn-ea"/>
              <a:cs typeface="+mn-cs"/>
            </a:rPr>
            <a:t>Introduced the use of much more sophisticated and powerful cache technology and sophisticated instruction pipelining</a:t>
          </a:r>
        </a:p>
      </dgm:t>
    </dgm:pt>
    <dgm:pt modelId="{438680BD-BDCE-B943-BC9D-E93F48EDFC7C}" type="parTrans" cxnId="{D1AEC51A-9249-2F42-84E7-7D18C5F375B8}">
      <dgm:prSet/>
      <dgm:spPr/>
      <dgm:t>
        <a:bodyPr/>
        <a:lstStyle/>
        <a:p>
          <a:endParaRPr lang="en-US"/>
        </a:p>
      </dgm:t>
    </dgm:pt>
    <dgm:pt modelId="{04463E89-EA8C-4149-BED0-57A5B7C62DCA}" type="sibTrans" cxnId="{D1AEC51A-9249-2F42-84E7-7D18C5F375B8}">
      <dgm:prSet/>
      <dgm:spPr/>
      <dgm:t>
        <a:bodyPr/>
        <a:lstStyle/>
        <a:p>
          <a:endParaRPr lang="en-US"/>
        </a:p>
      </dgm:t>
    </dgm:pt>
    <dgm:pt modelId="{A634DD83-14E4-A948-B5D7-2F856B6A65C3}">
      <dgm:prSet/>
      <dgm:spPr>
        <a:xfrm>
          <a:off x="6882342"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gm:spPr>
      <dgm:t>
        <a:bodyPr/>
        <a:lstStyle/>
        <a:p>
          <a:pPr rtl="0"/>
          <a:r>
            <a:rPr lang="en-US">
              <a:solidFill>
                <a:sysClr val="windowText" lastClr="000000">
                  <a:hueOff val="0"/>
                  <a:satOff val="0"/>
                  <a:lumOff val="0"/>
                  <a:alphaOff val="0"/>
                </a:sysClr>
              </a:solidFill>
              <a:latin typeface="Rockwell"/>
              <a:ea typeface="+mn-ea"/>
              <a:cs typeface="+mn-cs"/>
            </a:rPr>
            <a:t>Also offered a built-in math coprocessor</a:t>
          </a:r>
        </a:p>
      </dgm:t>
    </dgm:pt>
    <dgm:pt modelId="{60C41DA8-7F8D-534C-A35B-35112F01C12E}" type="parTrans" cxnId="{C47EC74D-456F-2A4C-A7C5-7B6BA4CF424F}">
      <dgm:prSet/>
      <dgm:spPr/>
      <dgm:t>
        <a:bodyPr/>
        <a:lstStyle/>
        <a:p>
          <a:endParaRPr lang="en-US"/>
        </a:p>
      </dgm:t>
    </dgm:pt>
    <dgm:pt modelId="{56F2B9C5-F330-104D-9DEF-4A58F878B1A1}" type="sibTrans" cxnId="{C47EC74D-456F-2A4C-A7C5-7B6BA4CF424F}">
      <dgm:prSet/>
      <dgm:spPr/>
      <dgm:t>
        <a:bodyPr/>
        <a:lstStyle/>
        <a:p>
          <a:endParaRPr lang="en-US"/>
        </a:p>
      </dgm:t>
    </dgm:pt>
    <dgm:pt modelId="{677FF645-1B91-3D41-B59F-B81EA1AAE56F}" type="pres">
      <dgm:prSet presAssocID="{B127938E-50F4-C34B-B020-995D5DBE4B6C}" presName="Name0" presStyleCnt="0">
        <dgm:presLayoutVars>
          <dgm:dir/>
          <dgm:animLvl val="lvl"/>
          <dgm:resizeHandles val="exact"/>
        </dgm:presLayoutVars>
      </dgm:prSet>
      <dgm:spPr/>
    </dgm:pt>
    <dgm:pt modelId="{0FA82AC8-F473-C847-9F1E-32D1FC99A191}" type="pres">
      <dgm:prSet presAssocID="{977CAD81-6BA7-0743-8DC2-410DB7F6FCE2}" presName="composite" presStyleCnt="0"/>
      <dgm:spPr/>
    </dgm:pt>
    <dgm:pt modelId="{4F100454-1CF3-C942-BD65-DD76190E44C3}" type="pres">
      <dgm:prSet presAssocID="{977CAD81-6BA7-0743-8DC2-410DB7F6FCE2}" presName="parTx" presStyleLbl="alignNode1" presStyleIdx="0" presStyleCnt="5">
        <dgm:presLayoutVars>
          <dgm:chMax val="0"/>
          <dgm:chPref val="0"/>
          <dgm:bulletEnabled val="1"/>
        </dgm:presLayoutVars>
      </dgm:prSet>
      <dgm:spPr/>
    </dgm:pt>
    <dgm:pt modelId="{7BFBF2A3-0772-704B-A26B-0F9C645892BA}" type="pres">
      <dgm:prSet presAssocID="{977CAD81-6BA7-0743-8DC2-410DB7F6FCE2}" presName="desTx" presStyleLbl="alignAccFollowNode1" presStyleIdx="0" presStyleCnt="5">
        <dgm:presLayoutVars>
          <dgm:bulletEnabled val="1"/>
        </dgm:presLayoutVars>
      </dgm:prSet>
      <dgm:spPr/>
    </dgm:pt>
    <dgm:pt modelId="{6E9A6D94-E28E-6547-801E-C318CB9418F7}" type="pres">
      <dgm:prSet presAssocID="{A7CBA08D-62E9-F944-9123-3E977CA3A571}" presName="space" presStyleCnt="0"/>
      <dgm:spPr/>
    </dgm:pt>
    <dgm:pt modelId="{B8462EE4-188F-C141-9F29-0D8F2FCA7710}" type="pres">
      <dgm:prSet presAssocID="{ED28E796-E29E-F448-892A-C7E742AB37E6}" presName="composite" presStyleCnt="0"/>
      <dgm:spPr/>
    </dgm:pt>
    <dgm:pt modelId="{6F672CE8-FADD-B54B-9F24-7FD6B08E2F30}" type="pres">
      <dgm:prSet presAssocID="{ED28E796-E29E-F448-892A-C7E742AB37E6}" presName="parTx" presStyleLbl="alignNode1" presStyleIdx="1" presStyleCnt="5">
        <dgm:presLayoutVars>
          <dgm:chMax val="0"/>
          <dgm:chPref val="0"/>
          <dgm:bulletEnabled val="1"/>
        </dgm:presLayoutVars>
      </dgm:prSet>
      <dgm:spPr/>
    </dgm:pt>
    <dgm:pt modelId="{31BB9E97-7BDF-5A4E-BFC2-3F009BF2951D}" type="pres">
      <dgm:prSet presAssocID="{ED28E796-E29E-F448-892A-C7E742AB37E6}" presName="desTx" presStyleLbl="alignAccFollowNode1" presStyleIdx="1" presStyleCnt="5">
        <dgm:presLayoutVars>
          <dgm:bulletEnabled val="1"/>
        </dgm:presLayoutVars>
      </dgm:prSet>
      <dgm:spPr/>
    </dgm:pt>
    <dgm:pt modelId="{8A51E477-D974-504B-A3AE-39260E3CE2DD}" type="pres">
      <dgm:prSet presAssocID="{5C829C6A-EBC9-2A4E-9D53-39A4A316B729}" presName="space" presStyleCnt="0"/>
      <dgm:spPr/>
    </dgm:pt>
    <dgm:pt modelId="{DE9D162F-DE57-DC44-8EA4-1668F61BAE74}" type="pres">
      <dgm:prSet presAssocID="{61620D4D-B2D7-564C-AB73-FE68A430D868}" presName="composite" presStyleCnt="0"/>
      <dgm:spPr/>
    </dgm:pt>
    <dgm:pt modelId="{162916D5-5368-F64B-9D98-7DF7F300661F}" type="pres">
      <dgm:prSet presAssocID="{61620D4D-B2D7-564C-AB73-FE68A430D868}" presName="parTx" presStyleLbl="alignNode1" presStyleIdx="2" presStyleCnt="5">
        <dgm:presLayoutVars>
          <dgm:chMax val="0"/>
          <dgm:chPref val="0"/>
          <dgm:bulletEnabled val="1"/>
        </dgm:presLayoutVars>
      </dgm:prSet>
      <dgm:spPr/>
    </dgm:pt>
    <dgm:pt modelId="{CF06B9F9-B0F5-EA48-B4F6-6821AD3DAF4C}" type="pres">
      <dgm:prSet presAssocID="{61620D4D-B2D7-564C-AB73-FE68A430D868}" presName="desTx" presStyleLbl="alignAccFollowNode1" presStyleIdx="2" presStyleCnt="5">
        <dgm:presLayoutVars>
          <dgm:bulletEnabled val="1"/>
        </dgm:presLayoutVars>
      </dgm:prSet>
      <dgm:spPr/>
    </dgm:pt>
    <dgm:pt modelId="{DE77FE2E-A2A1-C040-817D-4C92F681191F}" type="pres">
      <dgm:prSet presAssocID="{14E97795-6F4D-294A-89BD-1E5BF3DB7FF3}" presName="space" presStyleCnt="0"/>
      <dgm:spPr/>
    </dgm:pt>
    <dgm:pt modelId="{5113940B-1167-0040-88FD-396C31B4449E}" type="pres">
      <dgm:prSet presAssocID="{BB576463-553D-A548-BEAF-DA87C1976BE8}" presName="composite" presStyleCnt="0"/>
      <dgm:spPr/>
    </dgm:pt>
    <dgm:pt modelId="{1B9ECA26-4EE1-5945-8D9E-8C0ABB9F2C37}" type="pres">
      <dgm:prSet presAssocID="{BB576463-553D-A548-BEAF-DA87C1976BE8}" presName="parTx" presStyleLbl="alignNode1" presStyleIdx="3" presStyleCnt="5">
        <dgm:presLayoutVars>
          <dgm:chMax val="0"/>
          <dgm:chPref val="0"/>
          <dgm:bulletEnabled val="1"/>
        </dgm:presLayoutVars>
      </dgm:prSet>
      <dgm:spPr/>
    </dgm:pt>
    <dgm:pt modelId="{424BCA7A-4E6A-294F-9EA3-ED3BAC2BC2A9}" type="pres">
      <dgm:prSet presAssocID="{BB576463-553D-A548-BEAF-DA87C1976BE8}" presName="desTx" presStyleLbl="alignAccFollowNode1" presStyleIdx="3" presStyleCnt="5">
        <dgm:presLayoutVars>
          <dgm:bulletEnabled val="1"/>
        </dgm:presLayoutVars>
      </dgm:prSet>
      <dgm:spPr/>
    </dgm:pt>
    <dgm:pt modelId="{2285FC04-2CF0-1C48-BD54-89DF5D94620D}" type="pres">
      <dgm:prSet presAssocID="{34629C30-3BC1-FB4D-8FAE-E3E60948562A}" presName="space" presStyleCnt="0"/>
      <dgm:spPr/>
    </dgm:pt>
    <dgm:pt modelId="{A0A47FED-53DC-8C47-A5BE-689837B224D9}" type="pres">
      <dgm:prSet presAssocID="{27C90F37-1A06-134D-88E5-5EAAA596B510}" presName="composite" presStyleCnt="0"/>
      <dgm:spPr/>
    </dgm:pt>
    <dgm:pt modelId="{5FA66C6E-3604-BC4D-A31B-AE01B8FB6C85}" type="pres">
      <dgm:prSet presAssocID="{27C90F37-1A06-134D-88E5-5EAAA596B510}" presName="parTx" presStyleLbl="alignNode1" presStyleIdx="4" presStyleCnt="5">
        <dgm:presLayoutVars>
          <dgm:chMax val="0"/>
          <dgm:chPref val="0"/>
          <dgm:bulletEnabled val="1"/>
        </dgm:presLayoutVars>
      </dgm:prSet>
      <dgm:spPr/>
    </dgm:pt>
    <dgm:pt modelId="{C65417AC-B100-5C48-AE72-EFF7D37FF1C8}" type="pres">
      <dgm:prSet presAssocID="{27C90F37-1A06-134D-88E5-5EAAA596B510}" presName="desTx" presStyleLbl="alignAccFollowNode1" presStyleIdx="4" presStyleCnt="5">
        <dgm:presLayoutVars>
          <dgm:bulletEnabled val="1"/>
        </dgm:presLayoutVars>
      </dgm:prSet>
      <dgm:spPr/>
    </dgm:pt>
  </dgm:ptLst>
  <dgm:cxnLst>
    <dgm:cxn modelId="{9E9BE206-F80B-D044-AA33-31A4B08891D3}" type="presOf" srcId="{569F40F4-D001-2049-8492-EB93961CF23A}" destId="{CF06B9F9-B0F5-EA48-B4F6-6821AD3DAF4C}" srcOrd="0" destOrd="0" presId="urn:microsoft.com/office/officeart/2005/8/layout/hList1"/>
    <dgm:cxn modelId="{34D7580F-E0B3-4747-9D37-75622A470EC3}" srcId="{B127938E-50F4-C34B-B020-995D5DBE4B6C}" destId="{BB576463-553D-A548-BEAF-DA87C1976BE8}" srcOrd="3" destOrd="0" parTransId="{FB089A6E-74CD-F843-BB35-820EEA2E4BC4}" sibTransId="{34629C30-3BC1-FB4D-8FAE-E3E60948562A}"/>
    <dgm:cxn modelId="{CB0CA212-289F-B240-B0CB-107D5109DBBE}" type="presOf" srcId="{CA21BC0A-169A-4A42-8DCE-08C71148342A}" destId="{C65417AC-B100-5C48-AE72-EFF7D37FF1C8}" srcOrd="0" destOrd="0" presId="urn:microsoft.com/office/officeart/2005/8/layout/hList1"/>
    <dgm:cxn modelId="{85ACE212-3529-464E-9B24-6062E369EBD0}" srcId="{977CAD81-6BA7-0743-8DC2-410DB7F6FCE2}" destId="{67E7134E-2092-C843-B55E-C1D44D002BB1}" srcOrd="1" destOrd="0" parTransId="{59598C61-E5DE-A340-9880-E922417FCF5D}" sibTransId="{097D8F75-D211-EA4B-90EF-DA203109F914}"/>
    <dgm:cxn modelId="{D1AEC51A-9249-2F42-84E7-7D18C5F375B8}" srcId="{27C90F37-1A06-134D-88E5-5EAAA596B510}" destId="{CA21BC0A-169A-4A42-8DCE-08C71148342A}" srcOrd="0" destOrd="0" parTransId="{438680BD-BDCE-B943-BC9D-E93F48EDFC7C}" sibTransId="{04463E89-EA8C-4149-BED0-57A5B7C62DCA}"/>
    <dgm:cxn modelId="{7E0CC626-3A67-4E49-B3E9-E75EACD1C4C2}" srcId="{ED28E796-E29E-F448-892A-C7E742AB37E6}" destId="{7C64B1DB-8D93-C843-87A2-6112C6AA7236}" srcOrd="2" destOrd="0" parTransId="{E14042B3-B281-2248-8EB7-4885D22D7091}" sibTransId="{510F6365-EE1D-4A45-95ED-1E4A362FD814}"/>
    <dgm:cxn modelId="{FA9A6227-C258-2046-8410-56CE7CE5658A}" type="presOf" srcId="{61620D4D-B2D7-564C-AB73-FE68A430D868}" destId="{162916D5-5368-F64B-9D98-7DF7F300661F}" srcOrd="0" destOrd="0" presId="urn:microsoft.com/office/officeart/2005/8/layout/hList1"/>
    <dgm:cxn modelId="{EE9E2D2B-B9C6-554C-826B-7C2435D3F9A2}" type="presOf" srcId="{B127938E-50F4-C34B-B020-995D5DBE4B6C}" destId="{677FF645-1B91-3D41-B59F-B81EA1AAE56F}" srcOrd="0" destOrd="0" presId="urn:microsoft.com/office/officeart/2005/8/layout/hList1"/>
    <dgm:cxn modelId="{83E4E32B-596C-C247-8B6C-6CFD1DDD4E54}" type="presOf" srcId="{5364076C-1E31-D94E-809E-7C64943410AA}" destId="{31BB9E97-7BDF-5A4E-BFC2-3F009BF2951D}" srcOrd="0" destOrd="1" presId="urn:microsoft.com/office/officeart/2005/8/layout/hList1"/>
    <dgm:cxn modelId="{5593D22F-5619-6645-9EB4-D847E4155EB4}" srcId="{B127938E-50F4-C34B-B020-995D5DBE4B6C}" destId="{27C90F37-1A06-134D-88E5-5EAAA596B510}" srcOrd="4" destOrd="0" parTransId="{BCFC2BA6-04B9-0E48-87DE-0E833B1A2920}" sibTransId="{D505A8F8-0E02-EB4C-9C22-0157B718976C}"/>
    <dgm:cxn modelId="{DCFE8C33-C001-6F4F-9EEE-F52F98C0DF82}" srcId="{977CAD81-6BA7-0743-8DC2-410DB7F6FCE2}" destId="{15D727A6-43A7-1146-93D3-4FC81E42B88C}" srcOrd="2" destOrd="0" parTransId="{6DD4C616-CC21-EE41-A91D-B7E995DC93C7}" sibTransId="{41A138FB-CD59-0A47-877F-8D50B93C7AC8}"/>
    <dgm:cxn modelId="{2619DB37-8499-7146-B3AB-01323B087C6A}" type="presOf" srcId="{15D727A6-43A7-1146-93D3-4FC81E42B88C}" destId="{7BFBF2A3-0772-704B-A26B-0F9C645892BA}" srcOrd="0" destOrd="2" presId="urn:microsoft.com/office/officeart/2005/8/layout/hList1"/>
    <dgm:cxn modelId="{CFBA583D-6876-4D40-93E7-9D7FC90ECA35}" type="presOf" srcId="{BB576463-553D-A548-BEAF-DA87C1976BE8}" destId="{1B9ECA26-4EE1-5945-8D9E-8C0ABB9F2C37}" srcOrd="0" destOrd="0" presId="urn:microsoft.com/office/officeart/2005/8/layout/hList1"/>
    <dgm:cxn modelId="{26825B62-0775-824D-934F-3CE445B796DC}" type="presOf" srcId="{E5AE5780-D481-104F-8689-AA1A0A3183D5}" destId="{424BCA7A-4E6A-294F-9EA3-ED3BAC2BC2A9}" srcOrd="0" destOrd="1" presId="urn:microsoft.com/office/officeart/2005/8/layout/hList1"/>
    <dgm:cxn modelId="{62B2A464-085E-344B-919F-8694CD838666}" srcId="{B127938E-50F4-C34B-B020-995D5DBE4B6C}" destId="{ED28E796-E29E-F448-892A-C7E742AB37E6}" srcOrd="1" destOrd="0" parTransId="{EE60372B-B201-7146-B294-6585778C2B42}" sibTransId="{5C829C6A-EBC9-2A4E-9D53-39A4A316B729}"/>
    <dgm:cxn modelId="{F2841867-96C4-6548-AA40-43CA89CEC616}" srcId="{B127938E-50F4-C34B-B020-995D5DBE4B6C}" destId="{61620D4D-B2D7-564C-AB73-FE68A430D868}" srcOrd="2" destOrd="0" parTransId="{EBBA3479-C7FF-FC4F-B6B6-55F479FFD2EE}" sibTransId="{14E97795-6F4D-294A-89BD-1E5BF3DB7FF3}"/>
    <dgm:cxn modelId="{0D617749-BAB4-9C4A-893E-990045073D25}" type="presOf" srcId="{DB13C6DD-1E52-1844-91D9-5E02FC8320AF}" destId="{7BFBF2A3-0772-704B-A26B-0F9C645892BA}" srcOrd="0" destOrd="0" presId="urn:microsoft.com/office/officeart/2005/8/layout/hList1"/>
    <dgm:cxn modelId="{C47EC74D-456F-2A4C-A7C5-7B6BA4CF424F}" srcId="{27C90F37-1A06-134D-88E5-5EAAA596B510}" destId="{A634DD83-14E4-A948-B5D7-2F856B6A65C3}" srcOrd="1" destOrd="0" parTransId="{60C41DA8-7F8D-534C-A35B-35112F01C12E}" sibTransId="{56F2B9C5-F330-104D-9DEF-4A58F878B1A1}"/>
    <dgm:cxn modelId="{82EA615A-F8FA-8844-BF8B-459DE7CB0798}" type="presOf" srcId="{EE56D8E6-0BEA-FC43-8E00-6CC3059AE1C5}" destId="{31BB9E97-7BDF-5A4E-BFC2-3F009BF2951D}" srcOrd="0" destOrd="3" presId="urn:microsoft.com/office/officeart/2005/8/layout/hList1"/>
    <dgm:cxn modelId="{3938E283-6446-F042-AAB1-5755807BEBAB}" srcId="{BB576463-553D-A548-BEAF-DA87C1976BE8}" destId="{89639C84-F68C-6745-AA17-DCC3FAA6A289}" srcOrd="0" destOrd="0" parTransId="{5A28C33A-EF28-474D-89A8-2AC545DEBE40}" sibTransId="{13F76DAF-6236-CE48-9E24-5DC49D92431E}"/>
    <dgm:cxn modelId="{D2CB3790-FB3E-5342-813D-FE4BB03854A2}" type="presOf" srcId="{67E7134E-2092-C843-B55E-C1D44D002BB1}" destId="{7BFBF2A3-0772-704B-A26B-0F9C645892BA}" srcOrd="0" destOrd="1" presId="urn:microsoft.com/office/officeart/2005/8/layout/hList1"/>
    <dgm:cxn modelId="{BE71E49A-B00F-6D4E-957E-BD80C5CE541D}" srcId="{61620D4D-B2D7-564C-AB73-FE68A430D868}" destId="{569F40F4-D001-2049-8492-EB93961CF23A}" srcOrd="0" destOrd="0" parTransId="{30D6D011-AB9B-5446-862C-1CF16F9C532C}" sibTransId="{0CC9D92F-AEC6-5A45-9B0E-15B8B13951FD}"/>
    <dgm:cxn modelId="{3728A9AC-1863-5249-B6A1-ACB82BF90F30}" type="presOf" srcId="{A634DD83-14E4-A948-B5D7-2F856B6A65C3}" destId="{C65417AC-B100-5C48-AE72-EFF7D37FF1C8}" srcOrd="0" destOrd="1" presId="urn:microsoft.com/office/officeart/2005/8/layout/hList1"/>
    <dgm:cxn modelId="{14A345BC-A88F-2948-ABEA-244E0E97C60C}" type="presOf" srcId="{89639C84-F68C-6745-AA17-DCC3FAA6A289}" destId="{424BCA7A-4E6A-294F-9EA3-ED3BAC2BC2A9}" srcOrd="0" destOrd="0" presId="urn:microsoft.com/office/officeart/2005/8/layout/hList1"/>
    <dgm:cxn modelId="{5026C8BF-0EC9-EB40-835D-6DE307F7B02B}" type="presOf" srcId="{27C90F37-1A06-134D-88E5-5EAAA596B510}" destId="{5FA66C6E-3604-BC4D-A31B-AE01B8FB6C85}" srcOrd="0" destOrd="0" presId="urn:microsoft.com/office/officeart/2005/8/layout/hList1"/>
    <dgm:cxn modelId="{D32779C1-6DA9-3542-B999-40BFBD4E2311}" srcId="{B127938E-50F4-C34B-B020-995D5DBE4B6C}" destId="{977CAD81-6BA7-0743-8DC2-410DB7F6FCE2}" srcOrd="0" destOrd="0" parTransId="{869311D8-5CFF-BC45-A87A-85DF9F4A36F4}" sibTransId="{A7CBA08D-62E9-F944-9123-3E977CA3A571}"/>
    <dgm:cxn modelId="{7FD524C6-737E-BF42-9772-A9F11C022CB0}" srcId="{ED28E796-E29E-F448-892A-C7E742AB37E6}" destId="{5364076C-1E31-D94E-809E-7C64943410AA}" srcOrd="1" destOrd="0" parTransId="{7A1E6B08-7AA7-374B-961D-38ACCECE2745}" sibTransId="{067D459F-6C2E-7B4C-B893-FA6F93A8E53A}"/>
    <dgm:cxn modelId="{D2AF63C7-0CAF-6E4A-8FEA-8B47EAA8BFD3}" srcId="{ED28E796-E29E-F448-892A-C7E742AB37E6}" destId="{EE56D8E6-0BEA-FC43-8E00-6CC3059AE1C5}" srcOrd="3" destOrd="0" parTransId="{B4D563CF-7218-7246-B0E7-B1D65AC792DE}" sibTransId="{6624AEE6-31F5-464D-B800-8D9E4E8D6B42}"/>
    <dgm:cxn modelId="{3956BDCC-5D6B-6945-B251-07904639A51E}" srcId="{BB576463-553D-A548-BEAF-DA87C1976BE8}" destId="{E5AE5780-D481-104F-8689-AA1A0A3183D5}" srcOrd="1" destOrd="0" parTransId="{C761EA2F-099E-2647-8769-668F91D3FF9A}" sibTransId="{8529F21F-D231-F94C-AE0E-5EB1DD73B94D}"/>
    <dgm:cxn modelId="{4EC605D3-8B8B-354A-AA8E-1B2C8F49F042}" type="presOf" srcId="{ED28E796-E29E-F448-892A-C7E742AB37E6}" destId="{6F672CE8-FADD-B54B-9F24-7FD6B08E2F30}" srcOrd="0" destOrd="0" presId="urn:microsoft.com/office/officeart/2005/8/layout/hList1"/>
    <dgm:cxn modelId="{B901CCE0-B64A-BC40-A6F3-FF3A642807BE}" srcId="{ED28E796-E29E-F448-892A-C7E742AB37E6}" destId="{485E70F4-8345-CB4E-96E1-42CC6A880CAB}" srcOrd="0" destOrd="0" parTransId="{A764361D-FE56-A34B-BA6C-6393724FE922}" sibTransId="{D1AE908B-786C-CC43-993E-209EF8B27F97}"/>
    <dgm:cxn modelId="{6566EAE1-9A3B-3D4A-9BFA-A8E7ABC97B89}" srcId="{977CAD81-6BA7-0743-8DC2-410DB7F6FCE2}" destId="{DB13C6DD-1E52-1844-91D9-5E02FC8320AF}" srcOrd="0" destOrd="0" parTransId="{0F77ED43-D28F-E94F-A191-D7516FB57FE4}" sibTransId="{42CAAE1D-511C-5D43-9877-026EF8E6009D}"/>
    <dgm:cxn modelId="{7F848BE3-02C9-F84A-83AF-D0325BE180AC}" type="presOf" srcId="{7C64B1DB-8D93-C843-87A2-6112C6AA7236}" destId="{31BB9E97-7BDF-5A4E-BFC2-3F009BF2951D}" srcOrd="0" destOrd="2" presId="urn:microsoft.com/office/officeart/2005/8/layout/hList1"/>
    <dgm:cxn modelId="{85B02EE9-0C72-8745-B697-87BA51F0BF2B}" type="presOf" srcId="{485E70F4-8345-CB4E-96E1-42CC6A880CAB}" destId="{31BB9E97-7BDF-5A4E-BFC2-3F009BF2951D}" srcOrd="0" destOrd="0" presId="urn:microsoft.com/office/officeart/2005/8/layout/hList1"/>
    <dgm:cxn modelId="{4852E3FB-CFEC-0344-A35A-5B67DFB78765}" type="presOf" srcId="{977CAD81-6BA7-0743-8DC2-410DB7F6FCE2}" destId="{4F100454-1CF3-C942-BD65-DD76190E44C3}" srcOrd="0" destOrd="0" presId="urn:microsoft.com/office/officeart/2005/8/layout/hList1"/>
    <dgm:cxn modelId="{3329FED7-77FD-CD48-814A-AD969CCAEB5A}" type="presParOf" srcId="{677FF645-1B91-3D41-B59F-B81EA1AAE56F}" destId="{0FA82AC8-F473-C847-9F1E-32D1FC99A191}" srcOrd="0" destOrd="0" presId="urn:microsoft.com/office/officeart/2005/8/layout/hList1"/>
    <dgm:cxn modelId="{0C50896C-2A32-8246-AAEE-55692DD7F88B}" type="presParOf" srcId="{0FA82AC8-F473-C847-9F1E-32D1FC99A191}" destId="{4F100454-1CF3-C942-BD65-DD76190E44C3}" srcOrd="0" destOrd="0" presId="urn:microsoft.com/office/officeart/2005/8/layout/hList1"/>
    <dgm:cxn modelId="{97B6A037-C37B-AE4D-AC5F-C4DDB69324EF}" type="presParOf" srcId="{0FA82AC8-F473-C847-9F1E-32D1FC99A191}" destId="{7BFBF2A3-0772-704B-A26B-0F9C645892BA}" srcOrd="1" destOrd="0" presId="urn:microsoft.com/office/officeart/2005/8/layout/hList1"/>
    <dgm:cxn modelId="{C8087137-7122-8C45-857C-A0C2193B3277}" type="presParOf" srcId="{677FF645-1B91-3D41-B59F-B81EA1AAE56F}" destId="{6E9A6D94-E28E-6547-801E-C318CB9418F7}" srcOrd="1" destOrd="0" presId="urn:microsoft.com/office/officeart/2005/8/layout/hList1"/>
    <dgm:cxn modelId="{0184E361-1F84-3045-9412-FBD62E72EBE4}" type="presParOf" srcId="{677FF645-1B91-3D41-B59F-B81EA1AAE56F}" destId="{B8462EE4-188F-C141-9F29-0D8F2FCA7710}" srcOrd="2" destOrd="0" presId="urn:microsoft.com/office/officeart/2005/8/layout/hList1"/>
    <dgm:cxn modelId="{29AEC615-DCD1-CF44-9C6A-CDE58780B44F}" type="presParOf" srcId="{B8462EE4-188F-C141-9F29-0D8F2FCA7710}" destId="{6F672CE8-FADD-B54B-9F24-7FD6B08E2F30}" srcOrd="0" destOrd="0" presId="urn:microsoft.com/office/officeart/2005/8/layout/hList1"/>
    <dgm:cxn modelId="{799A6EB9-B4D3-7148-8F2A-E531FB05CA84}" type="presParOf" srcId="{B8462EE4-188F-C141-9F29-0D8F2FCA7710}" destId="{31BB9E97-7BDF-5A4E-BFC2-3F009BF2951D}" srcOrd="1" destOrd="0" presId="urn:microsoft.com/office/officeart/2005/8/layout/hList1"/>
    <dgm:cxn modelId="{DDBBC4FF-569D-6B4C-B8A9-BF8E9AC78585}" type="presParOf" srcId="{677FF645-1B91-3D41-B59F-B81EA1AAE56F}" destId="{8A51E477-D974-504B-A3AE-39260E3CE2DD}" srcOrd="3" destOrd="0" presId="urn:microsoft.com/office/officeart/2005/8/layout/hList1"/>
    <dgm:cxn modelId="{B56EBE3B-0F65-E047-A14C-8AD4B752DFC5}" type="presParOf" srcId="{677FF645-1B91-3D41-B59F-B81EA1AAE56F}" destId="{DE9D162F-DE57-DC44-8EA4-1668F61BAE74}" srcOrd="4" destOrd="0" presId="urn:microsoft.com/office/officeart/2005/8/layout/hList1"/>
    <dgm:cxn modelId="{C577CB24-9EB4-DD47-9D93-F94BE31E7408}" type="presParOf" srcId="{DE9D162F-DE57-DC44-8EA4-1668F61BAE74}" destId="{162916D5-5368-F64B-9D98-7DF7F300661F}" srcOrd="0" destOrd="0" presId="urn:microsoft.com/office/officeart/2005/8/layout/hList1"/>
    <dgm:cxn modelId="{BA44A3E5-B1E6-6C47-AA20-75B450062F53}" type="presParOf" srcId="{DE9D162F-DE57-DC44-8EA4-1668F61BAE74}" destId="{CF06B9F9-B0F5-EA48-B4F6-6821AD3DAF4C}" srcOrd="1" destOrd="0" presId="urn:microsoft.com/office/officeart/2005/8/layout/hList1"/>
    <dgm:cxn modelId="{BC9DEE20-E269-A946-B364-7D22949321B6}" type="presParOf" srcId="{677FF645-1B91-3D41-B59F-B81EA1AAE56F}" destId="{DE77FE2E-A2A1-C040-817D-4C92F681191F}" srcOrd="5" destOrd="0" presId="urn:microsoft.com/office/officeart/2005/8/layout/hList1"/>
    <dgm:cxn modelId="{572952C5-1E8C-EB4C-9F77-9C489BD70F36}" type="presParOf" srcId="{677FF645-1B91-3D41-B59F-B81EA1AAE56F}" destId="{5113940B-1167-0040-88FD-396C31B4449E}" srcOrd="6" destOrd="0" presId="urn:microsoft.com/office/officeart/2005/8/layout/hList1"/>
    <dgm:cxn modelId="{47751F04-1853-4C47-A6BB-98491E88B4A6}" type="presParOf" srcId="{5113940B-1167-0040-88FD-396C31B4449E}" destId="{1B9ECA26-4EE1-5945-8D9E-8C0ABB9F2C37}" srcOrd="0" destOrd="0" presId="urn:microsoft.com/office/officeart/2005/8/layout/hList1"/>
    <dgm:cxn modelId="{6B5D0557-0D5B-7D47-B884-FA7E7292ECDA}" type="presParOf" srcId="{5113940B-1167-0040-88FD-396C31B4449E}" destId="{424BCA7A-4E6A-294F-9EA3-ED3BAC2BC2A9}" srcOrd="1" destOrd="0" presId="urn:microsoft.com/office/officeart/2005/8/layout/hList1"/>
    <dgm:cxn modelId="{220520B9-25D7-F942-92C5-20B69AAB02C6}" type="presParOf" srcId="{677FF645-1B91-3D41-B59F-B81EA1AAE56F}" destId="{2285FC04-2CF0-1C48-BD54-89DF5D94620D}" srcOrd="7" destOrd="0" presId="urn:microsoft.com/office/officeart/2005/8/layout/hList1"/>
    <dgm:cxn modelId="{D4B812BC-1699-0949-AD07-82D5E3D0D8A1}" type="presParOf" srcId="{677FF645-1B91-3D41-B59F-B81EA1AAE56F}" destId="{A0A47FED-53DC-8C47-A5BE-689837B224D9}" srcOrd="8" destOrd="0" presId="urn:microsoft.com/office/officeart/2005/8/layout/hList1"/>
    <dgm:cxn modelId="{77EB7D6C-CCD5-A645-88B8-437D70689EFE}" type="presParOf" srcId="{A0A47FED-53DC-8C47-A5BE-689837B224D9}" destId="{5FA66C6E-3604-BC4D-A31B-AE01B8FB6C85}" srcOrd="0" destOrd="0" presId="urn:microsoft.com/office/officeart/2005/8/layout/hList1"/>
    <dgm:cxn modelId="{5257C333-60E3-A64B-AE34-55D31C5EC2E7}" type="presParOf" srcId="{A0A47FED-53DC-8C47-A5BE-689837B224D9}" destId="{C65417AC-B100-5C48-AE72-EFF7D37FF1C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127938E-50F4-C34B-B020-995D5DBE4B6C}" type="doc">
      <dgm:prSet loTypeId="urn:microsoft.com/office/officeart/2005/8/layout/list1" loCatId="relationship" qsTypeId="urn:microsoft.com/office/officeart/2005/8/quickstyle/simple1" qsCatId="simple" csTypeId="urn:microsoft.com/office/officeart/2005/8/colors/colorful2" csCatId="colorful" phldr="1"/>
      <dgm:spPr/>
      <dgm:t>
        <a:bodyPr/>
        <a:lstStyle/>
        <a:p>
          <a:endParaRPr lang="en-US"/>
        </a:p>
      </dgm:t>
    </dgm:pt>
    <dgm:pt modelId="{569F40F4-D001-2049-8492-EB93961CF23A}">
      <dgm:prSet custT="1"/>
      <dgm:spPr>
        <a:xfrm>
          <a:off x="0" y="0"/>
          <a:ext cx="6325547" cy="265680"/>
        </a:xfrm>
        <a:prstGeom prst="roundRect">
          <a:avLst/>
        </a:prstGeom>
        <a:solidFill>
          <a:srgbClr val="330F42">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a:lstStyle/>
        <a:p>
          <a:pPr rtl="0"/>
          <a:r>
            <a:rPr lang="en-US" sz="1600" dirty="0">
              <a:solidFill>
                <a:sysClr val="window" lastClr="FFFFFF"/>
              </a:solidFill>
              <a:latin typeface="Rockwell"/>
              <a:ea typeface="+mn-ea"/>
              <a:cs typeface="+mn-cs"/>
            </a:rPr>
            <a:t>Pentium</a:t>
          </a:r>
        </a:p>
      </dgm:t>
    </dgm:pt>
    <dgm:pt modelId="{30D6D011-AB9B-5446-862C-1CF16F9C532C}" type="parTrans" cxnId="{BE71E49A-B00F-6D4E-957E-BD80C5CE541D}">
      <dgm:prSet/>
      <dgm:spPr/>
      <dgm:t>
        <a:bodyPr/>
        <a:lstStyle/>
        <a:p>
          <a:endParaRPr lang="en-US"/>
        </a:p>
      </dgm:t>
    </dgm:pt>
    <dgm:pt modelId="{0CC9D92F-AEC6-5A45-9B0E-15B8B13951FD}" type="sibTrans" cxnId="{BE71E49A-B00F-6D4E-957E-BD80C5CE541D}">
      <dgm:prSet/>
      <dgm:spPr/>
      <dgm:t>
        <a:bodyPr/>
        <a:lstStyle/>
        <a:p>
          <a:endParaRPr lang="en-US"/>
        </a:p>
      </dgm:t>
    </dgm:pt>
    <dgm:pt modelId="{6A7BA4CB-D5FC-E841-BFAD-8C64E2BDA7A5}">
      <dgm:prSet custT="1"/>
      <dgm:spPr>
        <a:xfrm>
          <a:off x="451824" y="672768"/>
          <a:ext cx="6325547" cy="265680"/>
        </a:xfrm>
        <a:prstGeom prst="roundRect">
          <a:avLst/>
        </a:prstGeom>
        <a:solidFill>
          <a:srgbClr val="330F42">
            <a:hueOff val="-423459"/>
            <a:satOff val="-7158"/>
            <a:lumOff val="5686"/>
            <a:alphaOff val="0"/>
          </a:srgbClr>
        </a:solidFill>
        <a:ln w="25400" cap="flat" cmpd="sng" algn="ctr">
          <a:solidFill>
            <a:sysClr val="window" lastClr="FFFFFF">
              <a:hueOff val="0"/>
              <a:satOff val="0"/>
              <a:lumOff val="0"/>
              <a:alphaOff val="0"/>
            </a:sysClr>
          </a:solidFill>
          <a:prstDash val="solid"/>
        </a:ln>
        <a:effectLst/>
      </dgm:spPr>
      <dgm:t>
        <a:bodyPr/>
        <a:lstStyle/>
        <a:p>
          <a:pPr rtl="0"/>
          <a:r>
            <a:rPr lang="en-US" sz="1600" dirty="0">
              <a:solidFill>
                <a:sysClr val="window" lastClr="FFFFFF"/>
              </a:solidFill>
              <a:latin typeface="Rockwell"/>
              <a:ea typeface="+mn-ea"/>
              <a:cs typeface="+mn-cs"/>
            </a:rPr>
            <a:t>Pentium Pro</a:t>
          </a:r>
        </a:p>
      </dgm:t>
    </dgm:pt>
    <dgm:pt modelId="{2766593E-55A8-004A-8FDD-37EE80A4AE58}" type="parTrans" cxnId="{8E8DB0C3-0470-F24C-BD7B-9934C602F4E2}">
      <dgm:prSet/>
      <dgm:spPr/>
      <dgm:t>
        <a:bodyPr/>
        <a:lstStyle/>
        <a:p>
          <a:endParaRPr lang="en-US"/>
        </a:p>
      </dgm:t>
    </dgm:pt>
    <dgm:pt modelId="{87877A37-63D5-4544-B4AD-4A1F977F4EBF}" type="sibTrans" cxnId="{8E8DB0C3-0470-F24C-BD7B-9934C602F4E2}">
      <dgm:prSet/>
      <dgm:spPr/>
      <dgm:t>
        <a:bodyPr/>
        <a:lstStyle/>
        <a:p>
          <a:endParaRPr lang="en-US"/>
        </a:p>
      </dgm:t>
    </dgm:pt>
    <dgm:pt modelId="{44BDCDB9-7728-424C-B69B-2A96ABE9F763}">
      <dgm:prSet custT="1"/>
      <dgm:spPr>
        <a:xfrm>
          <a:off x="451824" y="1449558"/>
          <a:ext cx="6325547" cy="265680"/>
        </a:xfrm>
        <a:prstGeom prst="roundRect">
          <a:avLst/>
        </a:prstGeom>
        <a:solidFill>
          <a:srgbClr val="330F42">
            <a:hueOff val="-846917"/>
            <a:satOff val="-14316"/>
            <a:lumOff val="11372"/>
            <a:alphaOff val="0"/>
          </a:srgbClr>
        </a:solidFill>
        <a:ln w="25400" cap="flat" cmpd="sng" algn="ctr">
          <a:solidFill>
            <a:sysClr val="window" lastClr="FFFFFF">
              <a:hueOff val="0"/>
              <a:satOff val="0"/>
              <a:lumOff val="0"/>
              <a:alphaOff val="0"/>
            </a:sysClr>
          </a:solidFill>
          <a:prstDash val="solid"/>
        </a:ln>
        <a:effectLst/>
      </dgm:spPr>
      <dgm:t>
        <a:bodyPr/>
        <a:lstStyle/>
        <a:p>
          <a:pPr rtl="0"/>
          <a:r>
            <a:rPr lang="en-US" sz="1600" dirty="0">
              <a:solidFill>
                <a:sysClr val="window" lastClr="FFFFFF"/>
              </a:solidFill>
              <a:latin typeface="Rockwell"/>
              <a:ea typeface="+mn-ea"/>
              <a:cs typeface="+mn-cs"/>
            </a:rPr>
            <a:t>Pentium II</a:t>
          </a:r>
        </a:p>
      </dgm:t>
    </dgm:pt>
    <dgm:pt modelId="{006E554D-E678-FB4C-80A9-A13A7F7F0183}" type="parTrans" cxnId="{879007A4-451B-074F-B2A7-3F544E8C5502}">
      <dgm:prSet/>
      <dgm:spPr/>
      <dgm:t>
        <a:bodyPr/>
        <a:lstStyle/>
        <a:p>
          <a:endParaRPr lang="en-US"/>
        </a:p>
      </dgm:t>
    </dgm:pt>
    <dgm:pt modelId="{46BC3C16-00B1-7E4E-A68C-06CE78B326F5}" type="sibTrans" cxnId="{879007A4-451B-074F-B2A7-3F544E8C5502}">
      <dgm:prSet/>
      <dgm:spPr/>
      <dgm:t>
        <a:bodyPr/>
        <a:lstStyle/>
        <a:p>
          <a:endParaRPr lang="en-US"/>
        </a:p>
      </dgm:t>
    </dgm:pt>
    <dgm:pt modelId="{03D78728-45C4-A348-953A-E0522B0F8C96}">
      <dgm:prSet custT="1"/>
      <dgm:spPr>
        <a:xfrm>
          <a:off x="451824" y="2226348"/>
          <a:ext cx="6325547" cy="265680"/>
        </a:xfrm>
        <a:prstGeom prst="roundRect">
          <a:avLst/>
        </a:prstGeom>
        <a:solidFill>
          <a:srgbClr val="330F42">
            <a:hueOff val="-1270376"/>
            <a:satOff val="-21474"/>
            <a:lumOff val="17058"/>
            <a:alphaOff val="0"/>
          </a:srgbClr>
        </a:solidFill>
        <a:ln w="25400" cap="flat" cmpd="sng" algn="ctr">
          <a:solidFill>
            <a:sysClr val="window" lastClr="FFFFFF">
              <a:hueOff val="0"/>
              <a:satOff val="0"/>
              <a:lumOff val="0"/>
              <a:alphaOff val="0"/>
            </a:sysClr>
          </a:solidFill>
          <a:prstDash val="solid"/>
        </a:ln>
        <a:effectLst/>
      </dgm:spPr>
      <dgm:t>
        <a:bodyPr/>
        <a:lstStyle/>
        <a:p>
          <a:pPr rtl="0"/>
          <a:r>
            <a:rPr lang="en-US" sz="1600" dirty="0">
              <a:solidFill>
                <a:sysClr val="window" lastClr="FFFFFF"/>
              </a:solidFill>
              <a:latin typeface="Rockwell"/>
              <a:ea typeface="+mn-ea"/>
              <a:cs typeface="+mn-cs"/>
            </a:rPr>
            <a:t>Pentium III</a:t>
          </a:r>
        </a:p>
      </dgm:t>
    </dgm:pt>
    <dgm:pt modelId="{140B9892-EA59-F340-989F-B27FCC6AD1C9}" type="parTrans" cxnId="{1EE5B1C5-AC79-D74D-8416-32A23541D66F}">
      <dgm:prSet/>
      <dgm:spPr/>
      <dgm:t>
        <a:bodyPr/>
        <a:lstStyle/>
        <a:p>
          <a:endParaRPr lang="en-US"/>
        </a:p>
      </dgm:t>
    </dgm:pt>
    <dgm:pt modelId="{62FB60B2-7341-B54C-ADE3-6E8F3FBA3CCE}" type="sibTrans" cxnId="{1EE5B1C5-AC79-D74D-8416-32A23541D66F}">
      <dgm:prSet/>
      <dgm:spPr/>
      <dgm:t>
        <a:bodyPr/>
        <a:lstStyle/>
        <a:p>
          <a:endParaRPr lang="en-US"/>
        </a:p>
      </dgm:t>
    </dgm:pt>
    <dgm:pt modelId="{339F5300-0DB9-9D41-8B69-9960F8E24072}">
      <dgm:prSet custT="1"/>
      <dgm:spPr>
        <a:xfrm>
          <a:off x="451824" y="2988963"/>
          <a:ext cx="6325547" cy="265680"/>
        </a:xfrm>
        <a:prstGeom prst="roundRect">
          <a:avLst/>
        </a:prstGeom>
        <a:solidFill>
          <a:srgbClr val="330F42">
            <a:hueOff val="-1693834"/>
            <a:satOff val="-28631"/>
            <a:lumOff val="22744"/>
            <a:alphaOff val="0"/>
          </a:srgbClr>
        </a:solidFill>
        <a:ln w="25400" cap="flat" cmpd="sng" algn="ctr">
          <a:solidFill>
            <a:sysClr val="window" lastClr="FFFFFF">
              <a:hueOff val="0"/>
              <a:satOff val="0"/>
              <a:lumOff val="0"/>
              <a:alphaOff val="0"/>
            </a:sysClr>
          </a:solidFill>
          <a:prstDash val="solid"/>
        </a:ln>
        <a:effectLst/>
      </dgm:spPr>
      <dgm:t>
        <a:bodyPr/>
        <a:lstStyle/>
        <a:p>
          <a:pPr rtl="0"/>
          <a:r>
            <a:rPr lang="en-US" sz="1600" dirty="0">
              <a:solidFill>
                <a:sysClr val="window" lastClr="FFFFFF"/>
              </a:solidFill>
              <a:latin typeface="Rockwell"/>
              <a:ea typeface="+mn-ea"/>
              <a:cs typeface="+mn-cs"/>
            </a:rPr>
            <a:t>Pentium 4</a:t>
          </a:r>
        </a:p>
      </dgm:t>
    </dgm:pt>
    <dgm:pt modelId="{D646A5FC-68D9-1040-90E9-4CB99DAFD171}" type="parTrans" cxnId="{9A3DEA7D-B9B3-4E44-9144-0BD38D441240}">
      <dgm:prSet/>
      <dgm:spPr/>
      <dgm:t>
        <a:bodyPr/>
        <a:lstStyle/>
        <a:p>
          <a:endParaRPr lang="en-US"/>
        </a:p>
      </dgm:t>
    </dgm:pt>
    <dgm:pt modelId="{9218AE72-C494-0940-ABF1-DB2A0C868BBF}" type="sibTrans" cxnId="{9A3DEA7D-B9B3-4E44-9144-0BD38D441240}">
      <dgm:prSet/>
      <dgm:spPr/>
      <dgm:t>
        <a:bodyPr/>
        <a:lstStyle/>
        <a:p>
          <a:endParaRPr lang="en-US"/>
        </a:p>
      </dgm:t>
    </dgm:pt>
    <dgm:pt modelId="{5D5E80AC-F885-7C43-9268-A36403B1250E}">
      <dgm:prSet custT="1"/>
      <dgm:spPr>
        <a:xfrm>
          <a:off x="37356" y="3571659"/>
          <a:ext cx="6325547" cy="265680"/>
        </a:xfrm>
        <a:prstGeom prst="roundRect">
          <a:avLst/>
        </a:prstGeom>
        <a:solidFill>
          <a:srgbClr val="330F42">
            <a:hueOff val="-2117293"/>
            <a:satOff val="-35789"/>
            <a:lumOff val="28430"/>
            <a:alphaOff val="0"/>
          </a:srgbClr>
        </a:solidFill>
        <a:ln w="25400" cap="flat" cmpd="sng" algn="ctr">
          <a:solidFill>
            <a:sysClr val="window" lastClr="FFFFFF">
              <a:hueOff val="0"/>
              <a:satOff val="0"/>
              <a:lumOff val="0"/>
              <a:alphaOff val="0"/>
            </a:sysClr>
          </a:solidFill>
          <a:prstDash val="solid"/>
        </a:ln>
        <a:effectLst/>
      </dgm:spPr>
      <dgm:t>
        <a:bodyPr/>
        <a:lstStyle/>
        <a:p>
          <a:pPr rtl="0"/>
          <a:r>
            <a:rPr lang="en-US" sz="1600" dirty="0">
              <a:solidFill>
                <a:sysClr val="window" lastClr="FFFFFF"/>
              </a:solidFill>
              <a:latin typeface="Rockwell"/>
              <a:ea typeface="+mn-ea"/>
              <a:cs typeface="+mn-cs"/>
            </a:rPr>
            <a:t>Core</a:t>
          </a:r>
        </a:p>
      </dgm:t>
    </dgm:pt>
    <dgm:pt modelId="{920E4C71-149A-B940-96D4-4E0F2F4E36F2}" type="parTrans" cxnId="{C220D081-C0B5-2348-B783-FBACE45EDA0A}">
      <dgm:prSet/>
      <dgm:spPr/>
      <dgm:t>
        <a:bodyPr/>
        <a:lstStyle/>
        <a:p>
          <a:endParaRPr lang="en-US"/>
        </a:p>
      </dgm:t>
    </dgm:pt>
    <dgm:pt modelId="{6645F16F-133A-9744-853C-95ED98390FDE}" type="sibTrans" cxnId="{C220D081-C0B5-2348-B783-FBACE45EDA0A}">
      <dgm:prSet/>
      <dgm:spPr/>
      <dgm:t>
        <a:bodyPr/>
        <a:lstStyle/>
        <a:p>
          <a:endParaRPr lang="en-US"/>
        </a:p>
      </dgm:t>
    </dgm:pt>
    <dgm:pt modelId="{C405D3A9-2378-494D-BF47-739DBC235730}">
      <dgm:prSet custT="1"/>
      <dgm:spPr>
        <a:xfrm>
          <a:off x="451824" y="4216518"/>
          <a:ext cx="6325547" cy="265680"/>
        </a:xfrm>
        <a:prstGeom prst="roundRect">
          <a:avLst/>
        </a:prstGeom>
        <a:solidFill>
          <a:srgbClr val="330F42">
            <a:hueOff val="-2540751"/>
            <a:satOff val="-42947"/>
            <a:lumOff val="34116"/>
            <a:alphaOff val="0"/>
          </a:srgbClr>
        </a:solidFill>
        <a:ln w="25400" cap="flat" cmpd="sng" algn="ctr">
          <a:solidFill>
            <a:sysClr val="window" lastClr="FFFFFF">
              <a:hueOff val="0"/>
              <a:satOff val="0"/>
              <a:lumOff val="0"/>
              <a:alphaOff val="0"/>
            </a:sysClr>
          </a:solidFill>
          <a:prstDash val="solid"/>
        </a:ln>
        <a:effectLst/>
      </dgm:spPr>
      <dgm:t>
        <a:bodyPr/>
        <a:lstStyle/>
        <a:p>
          <a:pPr rtl="0"/>
          <a:r>
            <a:rPr lang="en-US" sz="1600" dirty="0">
              <a:solidFill>
                <a:sysClr val="window" lastClr="FFFFFF"/>
              </a:solidFill>
              <a:latin typeface="Rockwell"/>
              <a:ea typeface="+mn-ea"/>
              <a:cs typeface="+mn-cs"/>
            </a:rPr>
            <a:t>Core 2</a:t>
          </a:r>
        </a:p>
      </dgm:t>
    </dgm:pt>
    <dgm:pt modelId="{6794EFD4-4C31-D849-943F-CA52C2420E32}" type="parTrans" cxnId="{6E9E6A2B-5B6F-3B49-85BB-11E41047921F}">
      <dgm:prSet/>
      <dgm:spPr/>
      <dgm:t>
        <a:bodyPr/>
        <a:lstStyle/>
        <a:p>
          <a:endParaRPr lang="en-US"/>
        </a:p>
      </dgm:t>
    </dgm:pt>
    <dgm:pt modelId="{B089544C-C433-144C-8210-EE0BA7B10C67}" type="sibTrans" cxnId="{6E9E6A2B-5B6F-3B49-85BB-11E41047921F}">
      <dgm:prSet/>
      <dgm:spPr/>
      <dgm:t>
        <a:bodyPr/>
        <a:lstStyle/>
        <a:p>
          <a:endParaRPr lang="en-US"/>
        </a:p>
      </dgm:t>
    </dgm:pt>
    <dgm:pt modelId="{5E8DC1D0-1295-D540-8DF5-3E2D07CAF092}">
      <dgm:prSet custT="1"/>
      <dgm:spPr>
        <a:xfrm>
          <a:off x="0" y="191831"/>
          <a:ext cx="9036496" cy="432337"/>
        </a:xfrm>
        <a:prstGeom prst="rect">
          <a:avLst/>
        </a:prstGeom>
        <a:solidFill>
          <a:sysClr val="window" lastClr="FFFFFF">
            <a:alpha val="90000"/>
            <a:hueOff val="0"/>
            <a:satOff val="0"/>
            <a:lumOff val="0"/>
            <a:alphaOff val="0"/>
          </a:sysClr>
        </a:solidFill>
        <a:ln w="25400" cap="flat" cmpd="sng" algn="ctr">
          <a:solidFill>
            <a:srgbClr val="330F42">
              <a:hueOff val="0"/>
              <a:satOff val="0"/>
              <a:lumOff val="0"/>
              <a:alphaOff val="0"/>
            </a:srgbClr>
          </a:solidFill>
          <a:prstDash val="solid"/>
        </a:ln>
        <a:effectLst/>
      </dgm:spPr>
      <dgm:t>
        <a:bodyPr/>
        <a:lstStyle/>
        <a:p>
          <a:pPr rtl="0"/>
          <a:r>
            <a:rPr lang="en-US" sz="1200" dirty="0">
              <a:solidFill>
                <a:sysClr val="windowText" lastClr="000000">
                  <a:hueOff val="0"/>
                  <a:satOff val="0"/>
                  <a:lumOff val="0"/>
                  <a:alphaOff val="0"/>
                </a:sysClr>
              </a:solidFill>
              <a:latin typeface="Rockwell"/>
              <a:ea typeface="+mn-ea"/>
              <a:cs typeface="+mn-cs"/>
            </a:rPr>
            <a:t>Intel introduced the use of superscalar techniques, which allow multiple instructions to execute in parallel</a:t>
          </a:r>
        </a:p>
      </dgm:t>
    </dgm:pt>
    <dgm:pt modelId="{62F1AE2E-E52E-9B44-A41D-F0B380D0A622}" type="parTrans" cxnId="{A2A7EC56-5CEA-AF48-9833-74628C8F98C9}">
      <dgm:prSet/>
      <dgm:spPr/>
      <dgm:t>
        <a:bodyPr/>
        <a:lstStyle/>
        <a:p>
          <a:endParaRPr lang="en-US"/>
        </a:p>
      </dgm:t>
    </dgm:pt>
    <dgm:pt modelId="{4AE42F6F-87DB-174B-96A8-A0589840807A}" type="sibTrans" cxnId="{A2A7EC56-5CEA-AF48-9833-74628C8F98C9}">
      <dgm:prSet/>
      <dgm:spPr/>
      <dgm:t>
        <a:bodyPr/>
        <a:lstStyle/>
        <a:p>
          <a:endParaRPr lang="en-US"/>
        </a:p>
      </dgm:t>
    </dgm:pt>
    <dgm:pt modelId="{412936DE-44A7-8A47-B985-F8D0E7414BA5}">
      <dgm:prSet custT="1"/>
      <dgm:spPr>
        <a:xfrm>
          <a:off x="0" y="805608"/>
          <a:ext cx="9036496" cy="595350"/>
        </a:xfrm>
        <a:prstGeom prst="rect">
          <a:avLst/>
        </a:prstGeom>
        <a:solidFill>
          <a:sysClr val="window" lastClr="FFFFFF">
            <a:alpha val="90000"/>
            <a:hueOff val="0"/>
            <a:satOff val="0"/>
            <a:lumOff val="0"/>
            <a:alphaOff val="0"/>
          </a:sysClr>
        </a:solidFill>
        <a:ln w="25400" cap="flat" cmpd="sng" algn="ctr">
          <a:solidFill>
            <a:srgbClr val="330F42">
              <a:hueOff val="-423459"/>
              <a:satOff val="-7158"/>
              <a:lumOff val="5686"/>
              <a:alphaOff val="0"/>
            </a:srgbClr>
          </a:solidFill>
          <a:prstDash val="solid"/>
        </a:ln>
        <a:effectLst/>
      </dgm:spPr>
      <dgm:t>
        <a:bodyPr/>
        <a:lstStyle/>
        <a:p>
          <a:pPr rtl="0"/>
          <a:r>
            <a:rPr lang="en-US" sz="1200" dirty="0">
              <a:solidFill>
                <a:sysClr val="windowText" lastClr="000000">
                  <a:hueOff val="0"/>
                  <a:satOff val="0"/>
                  <a:lumOff val="0"/>
                  <a:alphaOff val="0"/>
                </a:sysClr>
              </a:solidFill>
              <a:latin typeface="Rockwell"/>
              <a:ea typeface="+mn-ea"/>
              <a:cs typeface="+mn-cs"/>
            </a:rPr>
            <a:t>Continued the move into superscalar organization with aggressive use of register renaming, branch prediction, data flow analysis, and speculative execution</a:t>
          </a:r>
        </a:p>
      </dgm:t>
    </dgm:pt>
    <dgm:pt modelId="{DDE61435-C888-5347-8CA9-2D6F96A54C5C}" type="parTrans" cxnId="{97D4A587-5616-5744-A0AF-1ACDA572E89D}">
      <dgm:prSet/>
      <dgm:spPr/>
      <dgm:t>
        <a:bodyPr/>
        <a:lstStyle/>
        <a:p>
          <a:endParaRPr lang="en-US"/>
        </a:p>
      </dgm:t>
    </dgm:pt>
    <dgm:pt modelId="{79C6E61C-0577-3C42-BB4E-2D0886C2A44A}" type="sibTrans" cxnId="{97D4A587-5616-5744-A0AF-1ACDA572E89D}">
      <dgm:prSet/>
      <dgm:spPr/>
      <dgm:t>
        <a:bodyPr/>
        <a:lstStyle/>
        <a:p>
          <a:endParaRPr lang="en-US"/>
        </a:p>
      </dgm:t>
    </dgm:pt>
    <dgm:pt modelId="{B10C4C9F-3EF7-6546-BE7F-B7F3622347D8}">
      <dgm:prSet custT="1"/>
      <dgm:spPr>
        <a:xfrm>
          <a:off x="0" y="1582398"/>
          <a:ext cx="9036496" cy="595350"/>
        </a:xfrm>
        <a:prstGeom prst="rect">
          <a:avLst/>
        </a:prstGeom>
        <a:solidFill>
          <a:sysClr val="window" lastClr="FFFFFF">
            <a:alpha val="90000"/>
            <a:hueOff val="0"/>
            <a:satOff val="0"/>
            <a:lumOff val="0"/>
            <a:alphaOff val="0"/>
          </a:sysClr>
        </a:solidFill>
        <a:ln w="25400" cap="flat" cmpd="sng" algn="ctr">
          <a:solidFill>
            <a:srgbClr val="330F42">
              <a:hueOff val="-846917"/>
              <a:satOff val="-14316"/>
              <a:lumOff val="11372"/>
              <a:alphaOff val="0"/>
            </a:srgbClr>
          </a:solidFill>
          <a:prstDash val="solid"/>
        </a:ln>
        <a:effectLst/>
      </dgm:spPr>
      <dgm:t>
        <a:bodyPr/>
        <a:lstStyle/>
        <a:p>
          <a:pPr rtl="0"/>
          <a:r>
            <a:rPr lang="en-US" sz="1200" dirty="0">
              <a:solidFill>
                <a:sysClr val="windowText" lastClr="000000">
                  <a:hueOff val="0"/>
                  <a:satOff val="0"/>
                  <a:lumOff val="0"/>
                  <a:alphaOff val="0"/>
                </a:sysClr>
              </a:solidFill>
              <a:latin typeface="Rockwell"/>
              <a:ea typeface="+mn-ea"/>
              <a:cs typeface="+mn-cs"/>
            </a:rPr>
            <a:t>Incorporated Intel MMX technology, which is designed specifically to process video, audio, and graphics data efficiently</a:t>
          </a:r>
        </a:p>
      </dgm:t>
    </dgm:pt>
    <dgm:pt modelId="{871BEFE0-ECA8-8F40-9883-89B36B8266BD}" type="parTrans" cxnId="{CA125224-E6F4-D343-805D-00882DFB07D6}">
      <dgm:prSet/>
      <dgm:spPr/>
      <dgm:t>
        <a:bodyPr/>
        <a:lstStyle/>
        <a:p>
          <a:endParaRPr lang="en-US"/>
        </a:p>
      </dgm:t>
    </dgm:pt>
    <dgm:pt modelId="{4BAE4655-1BAA-D044-A4F4-CA82668ED604}" type="sibTrans" cxnId="{CA125224-E6F4-D343-805D-00882DFB07D6}">
      <dgm:prSet/>
      <dgm:spPr/>
      <dgm:t>
        <a:bodyPr/>
        <a:lstStyle/>
        <a:p>
          <a:endParaRPr lang="en-US"/>
        </a:p>
      </dgm:t>
    </dgm:pt>
    <dgm:pt modelId="{AAE39385-BF98-D947-B979-F5BD77CF6F71}">
      <dgm:prSet custT="1"/>
      <dgm:spPr>
        <a:xfrm>
          <a:off x="0" y="2359188"/>
          <a:ext cx="9036496" cy="581175"/>
        </a:xfrm>
        <a:prstGeom prst="rect">
          <a:avLst/>
        </a:prstGeom>
        <a:solidFill>
          <a:sysClr val="window" lastClr="FFFFFF">
            <a:alpha val="90000"/>
            <a:hueOff val="0"/>
            <a:satOff val="0"/>
            <a:lumOff val="0"/>
            <a:alphaOff val="0"/>
          </a:sysClr>
        </a:solidFill>
        <a:ln w="25400" cap="flat" cmpd="sng" algn="ctr">
          <a:solidFill>
            <a:srgbClr val="330F42">
              <a:hueOff val="-1270376"/>
              <a:satOff val="-21474"/>
              <a:lumOff val="17058"/>
              <a:alphaOff val="0"/>
            </a:srgbClr>
          </a:solidFill>
          <a:prstDash val="solid"/>
        </a:ln>
        <a:effectLst/>
      </dgm:spPr>
      <dgm:t>
        <a:bodyPr/>
        <a:lstStyle/>
        <a:p>
          <a:pPr rtl="0"/>
          <a:r>
            <a:rPr lang="en-US" sz="1100" dirty="0">
              <a:solidFill>
                <a:sysClr val="windowText" lastClr="000000">
                  <a:hueOff val="0"/>
                  <a:satOff val="0"/>
                  <a:lumOff val="0"/>
                  <a:alphaOff val="0"/>
                </a:sysClr>
              </a:solidFill>
              <a:latin typeface="Rockwell"/>
              <a:ea typeface="+mn-ea"/>
              <a:cs typeface="+mn-cs"/>
            </a:rPr>
            <a:t>Incorporated additional floating-point instructions</a:t>
          </a:r>
        </a:p>
      </dgm:t>
    </dgm:pt>
    <dgm:pt modelId="{995626E3-BB01-EF41-82F9-2FDB88CDA58D}" type="parTrans" cxnId="{1DCA2541-187C-CB45-A73B-B9AB44A7F46C}">
      <dgm:prSet/>
      <dgm:spPr/>
      <dgm:t>
        <a:bodyPr/>
        <a:lstStyle/>
        <a:p>
          <a:endParaRPr lang="en-US"/>
        </a:p>
      </dgm:t>
    </dgm:pt>
    <dgm:pt modelId="{A7898064-2EDF-E645-B6AB-3B2A5494014C}" type="sibTrans" cxnId="{1DCA2541-187C-CB45-A73B-B9AB44A7F46C}">
      <dgm:prSet/>
      <dgm:spPr/>
      <dgm:t>
        <a:bodyPr/>
        <a:lstStyle/>
        <a:p>
          <a:endParaRPr lang="en-US"/>
        </a:p>
      </dgm:t>
    </dgm:pt>
    <dgm:pt modelId="{47D34B6E-11DE-9A42-9EB7-69085D5DF75B}">
      <dgm:prSet custT="1"/>
      <dgm:spPr>
        <a:xfrm>
          <a:off x="0" y="2359188"/>
          <a:ext cx="9036496" cy="581175"/>
        </a:xfrm>
        <a:prstGeom prst="rect">
          <a:avLst/>
        </a:prstGeom>
        <a:solidFill>
          <a:sysClr val="window" lastClr="FFFFFF">
            <a:alpha val="90000"/>
            <a:hueOff val="0"/>
            <a:satOff val="0"/>
            <a:lumOff val="0"/>
            <a:alphaOff val="0"/>
          </a:sysClr>
        </a:solidFill>
        <a:ln w="25400" cap="flat" cmpd="sng" algn="ctr">
          <a:solidFill>
            <a:srgbClr val="330F42">
              <a:hueOff val="-1270376"/>
              <a:satOff val="-21474"/>
              <a:lumOff val="17058"/>
              <a:alphaOff val="0"/>
            </a:srgbClr>
          </a:solidFill>
          <a:prstDash val="solid"/>
        </a:ln>
        <a:effectLst/>
      </dgm:spPr>
      <dgm:t>
        <a:bodyPr/>
        <a:lstStyle/>
        <a:p>
          <a:pPr rtl="0"/>
          <a:r>
            <a:rPr lang="en-US" sz="1100" dirty="0">
              <a:solidFill>
                <a:sysClr val="windowText" lastClr="000000">
                  <a:hueOff val="0"/>
                  <a:satOff val="0"/>
                  <a:lumOff val="0"/>
                  <a:alphaOff val="0"/>
                </a:sysClr>
              </a:solidFill>
              <a:latin typeface="Rockwell"/>
              <a:ea typeface="+mn-ea"/>
              <a:cs typeface="+mn-cs"/>
            </a:rPr>
            <a:t>Streaming SIMD Extensions (SSE)</a:t>
          </a:r>
        </a:p>
      </dgm:t>
    </dgm:pt>
    <dgm:pt modelId="{3AEA75BA-C73E-B742-A3D1-9F8411B58091}" type="parTrans" cxnId="{BBE121FF-B78E-EC4A-9897-ABBE4FFD5C32}">
      <dgm:prSet/>
      <dgm:spPr/>
      <dgm:t>
        <a:bodyPr/>
        <a:lstStyle/>
        <a:p>
          <a:endParaRPr lang="en-US"/>
        </a:p>
      </dgm:t>
    </dgm:pt>
    <dgm:pt modelId="{3DF0D608-F0B0-6D45-A65D-00C6FB7B7933}" type="sibTrans" cxnId="{BBE121FF-B78E-EC4A-9897-ABBE4FFD5C32}">
      <dgm:prSet/>
      <dgm:spPr/>
      <dgm:t>
        <a:bodyPr/>
        <a:lstStyle/>
        <a:p>
          <a:endParaRPr lang="en-US"/>
        </a:p>
      </dgm:t>
    </dgm:pt>
    <dgm:pt modelId="{37A73B84-44FC-2645-9BBC-5780BDFB1398}">
      <dgm:prSet custT="1"/>
      <dgm:spPr>
        <a:xfrm>
          <a:off x="0" y="3121803"/>
          <a:ext cx="9036496" cy="432337"/>
        </a:xfrm>
        <a:prstGeom prst="rect">
          <a:avLst/>
        </a:prstGeom>
        <a:solidFill>
          <a:sysClr val="window" lastClr="FFFFFF">
            <a:alpha val="90000"/>
            <a:hueOff val="0"/>
            <a:satOff val="0"/>
            <a:lumOff val="0"/>
            <a:alphaOff val="0"/>
          </a:sysClr>
        </a:solidFill>
        <a:ln w="25400" cap="flat" cmpd="sng" algn="ctr">
          <a:solidFill>
            <a:srgbClr val="330F42">
              <a:hueOff val="-1693834"/>
              <a:satOff val="-28631"/>
              <a:lumOff val="22744"/>
              <a:alphaOff val="0"/>
            </a:srgbClr>
          </a:solidFill>
          <a:prstDash val="solid"/>
        </a:ln>
        <a:effectLst/>
      </dgm:spPr>
      <dgm:t>
        <a:bodyPr/>
        <a:lstStyle/>
        <a:p>
          <a:pPr rtl="0"/>
          <a:r>
            <a:rPr lang="en-US" sz="1200" dirty="0">
              <a:solidFill>
                <a:sysClr val="windowText" lastClr="000000">
                  <a:hueOff val="0"/>
                  <a:satOff val="0"/>
                  <a:lumOff val="0"/>
                  <a:alphaOff val="0"/>
                </a:sysClr>
              </a:solidFill>
              <a:latin typeface="Rockwell"/>
              <a:ea typeface="+mn-ea"/>
              <a:cs typeface="+mn-cs"/>
            </a:rPr>
            <a:t>Includes additional floating-point and other enhancements for multimedia</a:t>
          </a:r>
        </a:p>
      </dgm:t>
    </dgm:pt>
    <dgm:pt modelId="{D641B560-CCE0-0B4E-A4E6-460777EB0125}" type="parTrans" cxnId="{03B004DA-BEBF-2540-BA0C-2F2B9546E5C9}">
      <dgm:prSet/>
      <dgm:spPr/>
      <dgm:t>
        <a:bodyPr/>
        <a:lstStyle/>
        <a:p>
          <a:endParaRPr lang="en-US"/>
        </a:p>
      </dgm:t>
    </dgm:pt>
    <dgm:pt modelId="{82E2E51B-8AA8-104A-B6BB-AD8AC1239011}" type="sibTrans" cxnId="{03B004DA-BEBF-2540-BA0C-2F2B9546E5C9}">
      <dgm:prSet/>
      <dgm:spPr/>
      <dgm:t>
        <a:bodyPr/>
        <a:lstStyle/>
        <a:p>
          <a:endParaRPr lang="en-US"/>
        </a:p>
      </dgm:t>
    </dgm:pt>
    <dgm:pt modelId="{02DDEDD6-1B86-1446-A99C-1D81B4302A5C}">
      <dgm:prSet custT="1"/>
      <dgm:spPr>
        <a:xfrm>
          <a:off x="0" y="3735581"/>
          <a:ext cx="9036496" cy="432337"/>
        </a:xfrm>
        <a:prstGeom prst="rect">
          <a:avLst/>
        </a:prstGeom>
        <a:solidFill>
          <a:sysClr val="window" lastClr="FFFFFF">
            <a:alpha val="90000"/>
            <a:hueOff val="0"/>
            <a:satOff val="0"/>
            <a:lumOff val="0"/>
            <a:alphaOff val="0"/>
          </a:sysClr>
        </a:solidFill>
        <a:ln w="25400" cap="flat" cmpd="sng" algn="ctr">
          <a:solidFill>
            <a:srgbClr val="330F42">
              <a:hueOff val="-2117293"/>
              <a:satOff val="-35789"/>
              <a:lumOff val="28430"/>
              <a:alphaOff val="0"/>
            </a:srgbClr>
          </a:solidFill>
          <a:prstDash val="solid"/>
        </a:ln>
        <a:effectLst/>
      </dgm:spPr>
      <dgm:t>
        <a:bodyPr/>
        <a:lstStyle/>
        <a:p>
          <a:pPr rtl="0"/>
          <a:r>
            <a:rPr lang="en-US" sz="1200" dirty="0">
              <a:solidFill>
                <a:sysClr val="windowText" lastClr="000000">
                  <a:hueOff val="0"/>
                  <a:satOff val="0"/>
                  <a:lumOff val="0"/>
                  <a:alphaOff val="0"/>
                </a:sysClr>
              </a:solidFill>
              <a:latin typeface="Rockwell"/>
              <a:ea typeface="+mn-ea"/>
              <a:cs typeface="+mn-cs"/>
            </a:rPr>
            <a:t>First Intel x86 micro-core</a:t>
          </a:r>
        </a:p>
      </dgm:t>
    </dgm:pt>
    <dgm:pt modelId="{D134DFBD-81BC-534B-B21D-DBF70D7913C1}" type="parTrans" cxnId="{2966811C-C7C7-7B4D-B507-25F11B741878}">
      <dgm:prSet/>
      <dgm:spPr/>
      <dgm:t>
        <a:bodyPr/>
        <a:lstStyle/>
        <a:p>
          <a:endParaRPr lang="en-US"/>
        </a:p>
      </dgm:t>
    </dgm:pt>
    <dgm:pt modelId="{A37E4420-83B7-2C44-A779-7308AA9129F5}" type="sibTrans" cxnId="{2966811C-C7C7-7B4D-B507-25F11B741878}">
      <dgm:prSet/>
      <dgm:spPr/>
      <dgm:t>
        <a:bodyPr/>
        <a:lstStyle/>
        <a:p>
          <a:endParaRPr lang="en-US"/>
        </a:p>
      </dgm:t>
    </dgm:pt>
    <dgm:pt modelId="{A8240000-A112-F644-A117-C4116170132B}">
      <dgm:prSet custT="1"/>
      <dgm:spPr>
        <a:xfrm>
          <a:off x="0" y="4358108"/>
          <a:ext cx="9036496" cy="992250"/>
        </a:xfrm>
        <a:prstGeom prst="rect">
          <a:avLst/>
        </a:prstGeom>
        <a:solidFill>
          <a:sysClr val="window" lastClr="FFFFFF">
            <a:alpha val="90000"/>
            <a:hueOff val="0"/>
            <a:satOff val="0"/>
            <a:lumOff val="0"/>
            <a:alphaOff val="0"/>
          </a:sysClr>
        </a:solidFill>
        <a:ln w="25400" cap="flat" cmpd="sng" algn="ctr">
          <a:solidFill>
            <a:srgbClr val="330F42">
              <a:hueOff val="-2540751"/>
              <a:satOff val="-42947"/>
              <a:lumOff val="34116"/>
              <a:alphaOff val="0"/>
            </a:srgbClr>
          </a:solidFill>
          <a:prstDash val="solid"/>
        </a:ln>
        <a:effectLst/>
      </dgm:spPr>
      <dgm:t>
        <a:bodyPr/>
        <a:lstStyle/>
        <a:p>
          <a:pPr rtl="0"/>
          <a:r>
            <a:rPr lang="en-US" sz="1200" dirty="0">
              <a:solidFill>
                <a:sysClr val="windowText" lastClr="000000">
                  <a:hueOff val="0"/>
                  <a:satOff val="0"/>
                  <a:lumOff val="0"/>
                  <a:alphaOff val="0"/>
                </a:sysClr>
              </a:solidFill>
              <a:latin typeface="Rockwell"/>
              <a:ea typeface="+mn-ea"/>
              <a:cs typeface="+mn-cs"/>
            </a:rPr>
            <a:t>Extends the Core architecture to 64 bits</a:t>
          </a:r>
        </a:p>
      </dgm:t>
    </dgm:pt>
    <dgm:pt modelId="{D8F2830E-4C51-DA48-A560-3A4E61824D9C}" type="parTrans" cxnId="{381EA701-289F-AD4B-9FA4-8BC8928D7B00}">
      <dgm:prSet/>
      <dgm:spPr/>
      <dgm:t>
        <a:bodyPr/>
        <a:lstStyle/>
        <a:p>
          <a:endParaRPr lang="en-US"/>
        </a:p>
      </dgm:t>
    </dgm:pt>
    <dgm:pt modelId="{664F4C0B-A00E-EB4A-B76E-B6CED4ED1EEE}" type="sibTrans" cxnId="{381EA701-289F-AD4B-9FA4-8BC8928D7B00}">
      <dgm:prSet/>
      <dgm:spPr/>
      <dgm:t>
        <a:bodyPr/>
        <a:lstStyle/>
        <a:p>
          <a:endParaRPr lang="en-US"/>
        </a:p>
      </dgm:t>
    </dgm:pt>
    <dgm:pt modelId="{30CA52F9-53A3-3348-94AA-841006D35DDC}">
      <dgm:prSet custT="1"/>
      <dgm:spPr>
        <a:xfrm>
          <a:off x="0" y="4358108"/>
          <a:ext cx="9036496" cy="992250"/>
        </a:xfrm>
        <a:prstGeom prst="rect">
          <a:avLst/>
        </a:prstGeom>
        <a:solidFill>
          <a:sysClr val="window" lastClr="FFFFFF">
            <a:alpha val="90000"/>
            <a:hueOff val="0"/>
            <a:satOff val="0"/>
            <a:lumOff val="0"/>
            <a:alphaOff val="0"/>
          </a:sysClr>
        </a:solidFill>
        <a:ln w="25400" cap="flat" cmpd="sng" algn="ctr">
          <a:solidFill>
            <a:srgbClr val="330F42">
              <a:hueOff val="-2540751"/>
              <a:satOff val="-42947"/>
              <a:lumOff val="34116"/>
              <a:alphaOff val="0"/>
            </a:srgbClr>
          </a:solidFill>
          <a:prstDash val="solid"/>
        </a:ln>
        <a:effectLst/>
      </dgm:spPr>
      <dgm:t>
        <a:bodyPr/>
        <a:lstStyle/>
        <a:p>
          <a:pPr rtl="0"/>
          <a:r>
            <a:rPr lang="en-US" sz="1200" dirty="0">
              <a:solidFill>
                <a:sysClr val="windowText" lastClr="000000">
                  <a:hueOff val="0"/>
                  <a:satOff val="0"/>
                  <a:lumOff val="0"/>
                  <a:alphaOff val="0"/>
                </a:sysClr>
              </a:solidFill>
              <a:latin typeface="Rockwell"/>
              <a:ea typeface="+mn-ea"/>
              <a:cs typeface="+mn-cs"/>
            </a:rPr>
            <a:t>Core 2 Quad provides four cores on a single chip</a:t>
          </a:r>
        </a:p>
      </dgm:t>
    </dgm:pt>
    <dgm:pt modelId="{9DBE64CD-93A7-6A4F-805A-5FBADB9CC07C}" type="parTrans" cxnId="{DF7F3F78-DB6B-6C4B-B7EA-034DF0357CFB}">
      <dgm:prSet/>
      <dgm:spPr/>
      <dgm:t>
        <a:bodyPr/>
        <a:lstStyle/>
        <a:p>
          <a:endParaRPr lang="en-US"/>
        </a:p>
      </dgm:t>
    </dgm:pt>
    <dgm:pt modelId="{5978915E-69D3-8747-BD79-F810C40CE837}" type="sibTrans" cxnId="{DF7F3F78-DB6B-6C4B-B7EA-034DF0357CFB}">
      <dgm:prSet/>
      <dgm:spPr/>
      <dgm:t>
        <a:bodyPr/>
        <a:lstStyle/>
        <a:p>
          <a:endParaRPr lang="en-US"/>
        </a:p>
      </dgm:t>
    </dgm:pt>
    <dgm:pt modelId="{C44F6141-B029-B54E-9EB4-13B365A9AFB7}">
      <dgm:prSet custT="1"/>
      <dgm:spPr>
        <a:xfrm>
          <a:off x="0" y="4358108"/>
          <a:ext cx="9036496" cy="992250"/>
        </a:xfrm>
        <a:prstGeom prst="rect">
          <a:avLst/>
        </a:prstGeom>
        <a:solidFill>
          <a:sysClr val="window" lastClr="FFFFFF">
            <a:alpha val="90000"/>
            <a:hueOff val="0"/>
            <a:satOff val="0"/>
            <a:lumOff val="0"/>
            <a:alphaOff val="0"/>
          </a:sysClr>
        </a:solidFill>
        <a:ln w="25400" cap="flat" cmpd="sng" algn="ctr">
          <a:solidFill>
            <a:srgbClr val="330F42">
              <a:hueOff val="-2540751"/>
              <a:satOff val="-42947"/>
              <a:lumOff val="34116"/>
              <a:alphaOff val="0"/>
            </a:srgbClr>
          </a:solidFill>
          <a:prstDash val="solid"/>
        </a:ln>
        <a:effectLst/>
      </dgm:spPr>
      <dgm:t>
        <a:bodyPr/>
        <a:lstStyle/>
        <a:p>
          <a:pPr rtl="0"/>
          <a:r>
            <a:rPr lang="en-US" sz="1200" dirty="0">
              <a:solidFill>
                <a:sysClr val="windowText" lastClr="000000">
                  <a:hueOff val="0"/>
                  <a:satOff val="0"/>
                  <a:lumOff val="0"/>
                  <a:alphaOff val="0"/>
                </a:sysClr>
              </a:solidFill>
              <a:latin typeface="Rockwell"/>
              <a:ea typeface="+mn-ea"/>
              <a:cs typeface="+mn-cs"/>
            </a:rPr>
            <a:t>More recent Core offerings have up to 10 cores per chip</a:t>
          </a:r>
        </a:p>
      </dgm:t>
    </dgm:pt>
    <dgm:pt modelId="{8069DB9F-A878-744C-A4A1-E603CA4DC361}" type="parTrans" cxnId="{B845F216-DD23-8043-A38D-4634FB303C1B}">
      <dgm:prSet/>
      <dgm:spPr/>
      <dgm:t>
        <a:bodyPr/>
        <a:lstStyle/>
        <a:p>
          <a:endParaRPr lang="en-US"/>
        </a:p>
      </dgm:t>
    </dgm:pt>
    <dgm:pt modelId="{B57F7F3D-9490-3A43-8BE4-C782F6E8A093}" type="sibTrans" cxnId="{B845F216-DD23-8043-A38D-4634FB303C1B}">
      <dgm:prSet/>
      <dgm:spPr/>
      <dgm:t>
        <a:bodyPr/>
        <a:lstStyle/>
        <a:p>
          <a:endParaRPr lang="en-US"/>
        </a:p>
      </dgm:t>
    </dgm:pt>
    <dgm:pt modelId="{379F2049-138E-7846-8827-A017270CF4A2}">
      <dgm:prSet custT="1"/>
      <dgm:spPr>
        <a:xfrm>
          <a:off x="0" y="4358108"/>
          <a:ext cx="9036496" cy="992250"/>
        </a:xfrm>
        <a:prstGeom prst="rect">
          <a:avLst/>
        </a:prstGeom>
        <a:solidFill>
          <a:sysClr val="window" lastClr="FFFFFF">
            <a:alpha val="90000"/>
            <a:hueOff val="0"/>
            <a:satOff val="0"/>
            <a:lumOff val="0"/>
            <a:alphaOff val="0"/>
          </a:sysClr>
        </a:solidFill>
        <a:ln w="25400" cap="flat" cmpd="sng" algn="ctr">
          <a:solidFill>
            <a:srgbClr val="330F42">
              <a:hueOff val="-2540751"/>
              <a:satOff val="-42947"/>
              <a:lumOff val="34116"/>
              <a:alphaOff val="0"/>
            </a:srgbClr>
          </a:solidFill>
          <a:prstDash val="solid"/>
        </a:ln>
        <a:effectLst/>
      </dgm:spPr>
      <dgm:t>
        <a:bodyPr/>
        <a:lstStyle/>
        <a:p>
          <a:pPr rtl="0"/>
          <a:r>
            <a:rPr lang="en-US" sz="1200" dirty="0">
              <a:solidFill>
                <a:sysClr val="windowText" lastClr="000000">
                  <a:hueOff val="0"/>
                  <a:satOff val="0"/>
                  <a:lumOff val="0"/>
                  <a:alphaOff val="0"/>
                </a:sysClr>
              </a:solidFill>
              <a:latin typeface="Rockwell"/>
              <a:ea typeface="+mn-ea"/>
              <a:cs typeface="+mn-cs"/>
            </a:rPr>
            <a:t>An important addition to the architecture was the Advanced Vector Extensions instruction set</a:t>
          </a:r>
        </a:p>
      </dgm:t>
    </dgm:pt>
    <dgm:pt modelId="{34903CA0-00CE-144F-A3D9-D0C38B8F4BFC}" type="parTrans" cxnId="{FE7EFEC6-D425-FC4C-8438-5549ACEEFE8D}">
      <dgm:prSet/>
      <dgm:spPr/>
      <dgm:t>
        <a:bodyPr/>
        <a:lstStyle/>
        <a:p>
          <a:endParaRPr lang="en-US"/>
        </a:p>
      </dgm:t>
    </dgm:pt>
    <dgm:pt modelId="{6140778A-2D97-524E-88FD-47843E4F9B1B}" type="sibTrans" cxnId="{FE7EFEC6-D425-FC4C-8438-5549ACEEFE8D}">
      <dgm:prSet/>
      <dgm:spPr/>
      <dgm:t>
        <a:bodyPr/>
        <a:lstStyle/>
        <a:p>
          <a:endParaRPr lang="en-US"/>
        </a:p>
      </dgm:t>
    </dgm:pt>
    <dgm:pt modelId="{9D2D01CA-1D55-0F46-BC29-99A0F947701A}" type="pres">
      <dgm:prSet presAssocID="{B127938E-50F4-C34B-B020-995D5DBE4B6C}" presName="linear" presStyleCnt="0">
        <dgm:presLayoutVars>
          <dgm:dir/>
          <dgm:animLvl val="lvl"/>
          <dgm:resizeHandles val="exact"/>
        </dgm:presLayoutVars>
      </dgm:prSet>
      <dgm:spPr/>
    </dgm:pt>
    <dgm:pt modelId="{673E9EDD-1D12-4348-A869-17F135B64E15}" type="pres">
      <dgm:prSet presAssocID="{569F40F4-D001-2049-8492-EB93961CF23A}" presName="parentLin" presStyleCnt="0"/>
      <dgm:spPr/>
    </dgm:pt>
    <dgm:pt modelId="{D3F96DF1-E87F-884C-A16C-37C7589E4FA8}" type="pres">
      <dgm:prSet presAssocID="{569F40F4-D001-2049-8492-EB93961CF23A}" presName="parentLeftMargin" presStyleLbl="node1" presStyleIdx="0" presStyleCnt="7"/>
      <dgm:spPr/>
    </dgm:pt>
    <dgm:pt modelId="{926171EE-F438-0343-92FF-E27C41A5667F}" type="pres">
      <dgm:prSet presAssocID="{569F40F4-D001-2049-8492-EB93961CF23A}" presName="parentText" presStyleLbl="node1" presStyleIdx="0" presStyleCnt="7" custLinFactX="-2825" custLinFactNeighborX="-100000" custLinFactNeighborY="-24057">
        <dgm:presLayoutVars>
          <dgm:chMax val="0"/>
          <dgm:bulletEnabled val="1"/>
        </dgm:presLayoutVars>
      </dgm:prSet>
      <dgm:spPr/>
    </dgm:pt>
    <dgm:pt modelId="{5754B45F-0820-B645-B13A-4A40E63AD8F0}" type="pres">
      <dgm:prSet presAssocID="{569F40F4-D001-2049-8492-EB93961CF23A}" presName="negativeSpace" presStyleCnt="0"/>
      <dgm:spPr/>
    </dgm:pt>
    <dgm:pt modelId="{E5788940-4630-5F4E-998C-D3076EFFC840}" type="pres">
      <dgm:prSet presAssocID="{569F40F4-D001-2049-8492-EB93961CF23A}" presName="childText" presStyleLbl="conFgAcc1" presStyleIdx="0" presStyleCnt="7">
        <dgm:presLayoutVars>
          <dgm:bulletEnabled val="1"/>
        </dgm:presLayoutVars>
      </dgm:prSet>
      <dgm:spPr/>
    </dgm:pt>
    <dgm:pt modelId="{5A59E66C-6170-D548-A4C2-B3F1055FD119}" type="pres">
      <dgm:prSet presAssocID="{0CC9D92F-AEC6-5A45-9B0E-15B8B13951FD}" presName="spaceBetweenRectangles" presStyleCnt="0"/>
      <dgm:spPr/>
    </dgm:pt>
    <dgm:pt modelId="{73031C4F-D6C6-2C40-80DB-D69A38CE099E}" type="pres">
      <dgm:prSet presAssocID="{6A7BA4CB-D5FC-E841-BFAD-8C64E2BDA7A5}" presName="parentLin" presStyleCnt="0"/>
      <dgm:spPr/>
    </dgm:pt>
    <dgm:pt modelId="{3FA5681F-4DB5-394C-A05D-E513C59DEBC0}" type="pres">
      <dgm:prSet presAssocID="{6A7BA4CB-D5FC-E841-BFAD-8C64E2BDA7A5}" presName="parentLeftMargin" presStyleLbl="node1" presStyleIdx="0" presStyleCnt="7"/>
      <dgm:spPr/>
    </dgm:pt>
    <dgm:pt modelId="{87AF5CD5-0F4E-AE4E-ACEF-15012E170E95}" type="pres">
      <dgm:prSet presAssocID="{6A7BA4CB-D5FC-E841-BFAD-8C64E2BDA7A5}" presName="parentText" presStyleLbl="node1" presStyleIdx="1" presStyleCnt="7">
        <dgm:presLayoutVars>
          <dgm:chMax val="0"/>
          <dgm:bulletEnabled val="1"/>
        </dgm:presLayoutVars>
      </dgm:prSet>
      <dgm:spPr/>
    </dgm:pt>
    <dgm:pt modelId="{2EC22B64-02F5-4149-AA26-23AE628C33A9}" type="pres">
      <dgm:prSet presAssocID="{6A7BA4CB-D5FC-E841-BFAD-8C64E2BDA7A5}" presName="negativeSpace" presStyleCnt="0"/>
      <dgm:spPr/>
    </dgm:pt>
    <dgm:pt modelId="{DF8C5430-0B8A-3E4F-8CE4-876B02EC3DF9}" type="pres">
      <dgm:prSet presAssocID="{6A7BA4CB-D5FC-E841-BFAD-8C64E2BDA7A5}" presName="childText" presStyleLbl="conFgAcc1" presStyleIdx="1" presStyleCnt="7">
        <dgm:presLayoutVars>
          <dgm:bulletEnabled val="1"/>
        </dgm:presLayoutVars>
      </dgm:prSet>
      <dgm:spPr/>
    </dgm:pt>
    <dgm:pt modelId="{380EAE3E-7B46-B445-B01B-6F4E4E77A1EF}" type="pres">
      <dgm:prSet presAssocID="{87877A37-63D5-4544-B4AD-4A1F977F4EBF}" presName="spaceBetweenRectangles" presStyleCnt="0"/>
      <dgm:spPr/>
    </dgm:pt>
    <dgm:pt modelId="{1A914CAF-04A4-564A-AACC-A764A8CCEFEE}" type="pres">
      <dgm:prSet presAssocID="{44BDCDB9-7728-424C-B69B-2A96ABE9F763}" presName="parentLin" presStyleCnt="0"/>
      <dgm:spPr/>
    </dgm:pt>
    <dgm:pt modelId="{CA200294-5FB6-4F47-B825-5BD863ECE0F3}" type="pres">
      <dgm:prSet presAssocID="{44BDCDB9-7728-424C-B69B-2A96ABE9F763}" presName="parentLeftMargin" presStyleLbl="node1" presStyleIdx="1" presStyleCnt="7"/>
      <dgm:spPr/>
    </dgm:pt>
    <dgm:pt modelId="{BA480AEB-DDB8-9F42-94A4-E7766303C930}" type="pres">
      <dgm:prSet presAssocID="{44BDCDB9-7728-424C-B69B-2A96ABE9F763}" presName="parentText" presStyleLbl="node1" presStyleIdx="2" presStyleCnt="7">
        <dgm:presLayoutVars>
          <dgm:chMax val="0"/>
          <dgm:bulletEnabled val="1"/>
        </dgm:presLayoutVars>
      </dgm:prSet>
      <dgm:spPr/>
    </dgm:pt>
    <dgm:pt modelId="{F061FAAF-2E79-7248-ABC6-35D3C19FB480}" type="pres">
      <dgm:prSet presAssocID="{44BDCDB9-7728-424C-B69B-2A96ABE9F763}" presName="negativeSpace" presStyleCnt="0"/>
      <dgm:spPr/>
    </dgm:pt>
    <dgm:pt modelId="{FDA052D9-0AC9-C64B-B9C8-5D43FB2C70FA}" type="pres">
      <dgm:prSet presAssocID="{44BDCDB9-7728-424C-B69B-2A96ABE9F763}" presName="childText" presStyleLbl="conFgAcc1" presStyleIdx="2" presStyleCnt="7">
        <dgm:presLayoutVars>
          <dgm:bulletEnabled val="1"/>
        </dgm:presLayoutVars>
      </dgm:prSet>
      <dgm:spPr/>
    </dgm:pt>
    <dgm:pt modelId="{22501134-DBC1-DA46-BBF6-E475B0822BB9}" type="pres">
      <dgm:prSet presAssocID="{46BC3C16-00B1-7E4E-A68C-06CE78B326F5}" presName="spaceBetweenRectangles" presStyleCnt="0"/>
      <dgm:spPr/>
    </dgm:pt>
    <dgm:pt modelId="{F67C2DDB-E5EF-B247-976A-69D358E7D1D2}" type="pres">
      <dgm:prSet presAssocID="{03D78728-45C4-A348-953A-E0522B0F8C96}" presName="parentLin" presStyleCnt="0"/>
      <dgm:spPr/>
    </dgm:pt>
    <dgm:pt modelId="{1E0CE03A-38F5-7247-B032-DBFF7F2E8E34}" type="pres">
      <dgm:prSet presAssocID="{03D78728-45C4-A348-953A-E0522B0F8C96}" presName="parentLeftMargin" presStyleLbl="node1" presStyleIdx="2" presStyleCnt="7"/>
      <dgm:spPr/>
    </dgm:pt>
    <dgm:pt modelId="{4CE4F232-D387-414D-8CFB-85DC782FED43}" type="pres">
      <dgm:prSet presAssocID="{03D78728-45C4-A348-953A-E0522B0F8C96}" presName="parentText" presStyleLbl="node1" presStyleIdx="3" presStyleCnt="7">
        <dgm:presLayoutVars>
          <dgm:chMax val="0"/>
          <dgm:bulletEnabled val="1"/>
        </dgm:presLayoutVars>
      </dgm:prSet>
      <dgm:spPr/>
    </dgm:pt>
    <dgm:pt modelId="{DF63115A-71B3-F148-9F8C-48F6B8CF9F37}" type="pres">
      <dgm:prSet presAssocID="{03D78728-45C4-A348-953A-E0522B0F8C96}" presName="negativeSpace" presStyleCnt="0"/>
      <dgm:spPr/>
    </dgm:pt>
    <dgm:pt modelId="{49E369E3-E773-8142-BD42-3DF55CAC25A8}" type="pres">
      <dgm:prSet presAssocID="{03D78728-45C4-A348-953A-E0522B0F8C96}" presName="childText" presStyleLbl="conFgAcc1" presStyleIdx="3" presStyleCnt="7">
        <dgm:presLayoutVars>
          <dgm:bulletEnabled val="1"/>
        </dgm:presLayoutVars>
      </dgm:prSet>
      <dgm:spPr/>
    </dgm:pt>
    <dgm:pt modelId="{B3864F7F-AC4D-504E-9784-62B96FF70C88}" type="pres">
      <dgm:prSet presAssocID="{62FB60B2-7341-B54C-ADE3-6E8F3FBA3CCE}" presName="spaceBetweenRectangles" presStyleCnt="0"/>
      <dgm:spPr/>
    </dgm:pt>
    <dgm:pt modelId="{71DE48FE-8E62-D548-8C89-A1234A4BC1DC}" type="pres">
      <dgm:prSet presAssocID="{339F5300-0DB9-9D41-8B69-9960F8E24072}" presName="parentLin" presStyleCnt="0"/>
      <dgm:spPr/>
    </dgm:pt>
    <dgm:pt modelId="{64599F17-C088-3E45-ACBA-CEDD66CF1925}" type="pres">
      <dgm:prSet presAssocID="{339F5300-0DB9-9D41-8B69-9960F8E24072}" presName="parentLeftMargin" presStyleLbl="node1" presStyleIdx="3" presStyleCnt="7"/>
      <dgm:spPr/>
    </dgm:pt>
    <dgm:pt modelId="{817D5F10-0EA2-6F40-BE78-64E65F4C27C2}" type="pres">
      <dgm:prSet presAssocID="{339F5300-0DB9-9D41-8B69-9960F8E24072}" presName="parentText" presStyleLbl="node1" presStyleIdx="4" presStyleCnt="7">
        <dgm:presLayoutVars>
          <dgm:chMax val="0"/>
          <dgm:bulletEnabled val="1"/>
        </dgm:presLayoutVars>
      </dgm:prSet>
      <dgm:spPr/>
    </dgm:pt>
    <dgm:pt modelId="{3CCBE217-8199-7A4F-A3EE-57ABD16CBC96}" type="pres">
      <dgm:prSet presAssocID="{339F5300-0DB9-9D41-8B69-9960F8E24072}" presName="negativeSpace" presStyleCnt="0"/>
      <dgm:spPr/>
    </dgm:pt>
    <dgm:pt modelId="{48FDE051-F40E-8640-A8FC-01096C084078}" type="pres">
      <dgm:prSet presAssocID="{339F5300-0DB9-9D41-8B69-9960F8E24072}" presName="childText" presStyleLbl="conFgAcc1" presStyleIdx="4" presStyleCnt="7">
        <dgm:presLayoutVars>
          <dgm:bulletEnabled val="1"/>
        </dgm:presLayoutVars>
      </dgm:prSet>
      <dgm:spPr/>
    </dgm:pt>
    <dgm:pt modelId="{0CC17179-533E-504F-B06D-DBF621616B49}" type="pres">
      <dgm:prSet presAssocID="{9218AE72-C494-0940-ABF1-DB2A0C868BBF}" presName="spaceBetweenRectangles" presStyleCnt="0"/>
      <dgm:spPr/>
    </dgm:pt>
    <dgm:pt modelId="{DB68AA6C-F8BA-6743-82DF-3D94B4C15EE7}" type="pres">
      <dgm:prSet presAssocID="{5D5E80AC-F885-7C43-9268-A36403B1250E}" presName="parentLin" presStyleCnt="0"/>
      <dgm:spPr/>
    </dgm:pt>
    <dgm:pt modelId="{04622D2E-99E9-7F4D-BD32-033B1D5BF269}" type="pres">
      <dgm:prSet presAssocID="{5D5E80AC-F885-7C43-9268-A36403B1250E}" presName="parentLeftMargin" presStyleLbl="node1" presStyleIdx="4" presStyleCnt="7"/>
      <dgm:spPr/>
    </dgm:pt>
    <dgm:pt modelId="{874C754E-516A-9945-A098-B503B8D43702}" type="pres">
      <dgm:prSet presAssocID="{5D5E80AC-F885-7C43-9268-A36403B1250E}" presName="parentText" presStyleLbl="node1" presStyleIdx="5" presStyleCnt="7" custLinFactNeighborX="-91732" custLinFactNeighborY="-11699">
        <dgm:presLayoutVars>
          <dgm:chMax val="0"/>
          <dgm:bulletEnabled val="1"/>
        </dgm:presLayoutVars>
      </dgm:prSet>
      <dgm:spPr/>
    </dgm:pt>
    <dgm:pt modelId="{DDEC5539-67A3-8443-B4F3-7D952D829970}" type="pres">
      <dgm:prSet presAssocID="{5D5E80AC-F885-7C43-9268-A36403B1250E}" presName="negativeSpace" presStyleCnt="0"/>
      <dgm:spPr/>
    </dgm:pt>
    <dgm:pt modelId="{B8BC36A6-E728-5E43-8E36-6AF4256D47B0}" type="pres">
      <dgm:prSet presAssocID="{5D5E80AC-F885-7C43-9268-A36403B1250E}" presName="childText" presStyleLbl="conFgAcc1" presStyleIdx="5" presStyleCnt="7">
        <dgm:presLayoutVars>
          <dgm:bulletEnabled val="1"/>
        </dgm:presLayoutVars>
      </dgm:prSet>
      <dgm:spPr/>
    </dgm:pt>
    <dgm:pt modelId="{A10BAE88-AB82-0D4E-981D-01A7B68856A6}" type="pres">
      <dgm:prSet presAssocID="{6645F16F-133A-9744-853C-95ED98390FDE}" presName="spaceBetweenRectangles" presStyleCnt="0"/>
      <dgm:spPr/>
    </dgm:pt>
    <dgm:pt modelId="{BBCAA45D-C8D0-994B-B723-060A7F7A5466}" type="pres">
      <dgm:prSet presAssocID="{C405D3A9-2378-494D-BF47-739DBC235730}" presName="parentLin" presStyleCnt="0"/>
      <dgm:spPr/>
    </dgm:pt>
    <dgm:pt modelId="{C1F34418-7344-1841-B940-0F8221BCFD0F}" type="pres">
      <dgm:prSet presAssocID="{C405D3A9-2378-494D-BF47-739DBC235730}" presName="parentLeftMargin" presStyleLbl="node1" presStyleIdx="5" presStyleCnt="7"/>
      <dgm:spPr/>
    </dgm:pt>
    <dgm:pt modelId="{BC0D35F7-74B7-754E-83B9-9AB9D4918529}" type="pres">
      <dgm:prSet presAssocID="{C405D3A9-2378-494D-BF47-739DBC235730}" presName="parentText" presStyleLbl="node1" presStyleIdx="6" presStyleCnt="7">
        <dgm:presLayoutVars>
          <dgm:chMax val="0"/>
          <dgm:bulletEnabled val="1"/>
        </dgm:presLayoutVars>
      </dgm:prSet>
      <dgm:spPr/>
    </dgm:pt>
    <dgm:pt modelId="{6D7F1548-1599-BC48-8C27-77ECEFAA9475}" type="pres">
      <dgm:prSet presAssocID="{C405D3A9-2378-494D-BF47-739DBC235730}" presName="negativeSpace" presStyleCnt="0"/>
      <dgm:spPr/>
    </dgm:pt>
    <dgm:pt modelId="{6CAD52E7-AEAA-9A4C-9F8A-9E274D19AD28}" type="pres">
      <dgm:prSet presAssocID="{C405D3A9-2378-494D-BF47-739DBC235730}" presName="childText" presStyleLbl="conFgAcc1" presStyleIdx="6" presStyleCnt="7" custLinFactNeighborX="170" custLinFactNeighborY="6587">
        <dgm:presLayoutVars>
          <dgm:bulletEnabled val="1"/>
        </dgm:presLayoutVars>
      </dgm:prSet>
      <dgm:spPr/>
    </dgm:pt>
  </dgm:ptLst>
  <dgm:cxnLst>
    <dgm:cxn modelId="{381EA701-289F-AD4B-9FA4-8BC8928D7B00}" srcId="{C405D3A9-2378-494D-BF47-739DBC235730}" destId="{A8240000-A112-F644-A117-C4116170132B}" srcOrd="0" destOrd="0" parTransId="{D8F2830E-4C51-DA48-A560-3A4E61824D9C}" sibTransId="{664F4C0B-A00E-EB4A-B76E-B6CED4ED1EEE}"/>
    <dgm:cxn modelId="{BB87DE03-6266-6943-8F5C-146856A4C4F4}" type="presOf" srcId="{47D34B6E-11DE-9A42-9EB7-69085D5DF75B}" destId="{49E369E3-E773-8142-BD42-3DF55CAC25A8}" srcOrd="0" destOrd="1" presId="urn:microsoft.com/office/officeart/2005/8/layout/list1"/>
    <dgm:cxn modelId="{40DA1C07-5878-BE49-BE34-9D33F12DCE32}" type="presOf" srcId="{AAE39385-BF98-D947-B979-F5BD77CF6F71}" destId="{49E369E3-E773-8142-BD42-3DF55CAC25A8}" srcOrd="0" destOrd="0" presId="urn:microsoft.com/office/officeart/2005/8/layout/list1"/>
    <dgm:cxn modelId="{49274609-0832-6C4E-9428-639E5E9A6868}" type="presOf" srcId="{44BDCDB9-7728-424C-B69B-2A96ABE9F763}" destId="{BA480AEB-DDB8-9F42-94A4-E7766303C930}" srcOrd="1" destOrd="0" presId="urn:microsoft.com/office/officeart/2005/8/layout/list1"/>
    <dgm:cxn modelId="{B845F216-DD23-8043-A38D-4634FB303C1B}" srcId="{C405D3A9-2378-494D-BF47-739DBC235730}" destId="{C44F6141-B029-B54E-9EB4-13B365A9AFB7}" srcOrd="2" destOrd="0" parTransId="{8069DB9F-A878-744C-A4A1-E603CA4DC361}" sibTransId="{B57F7F3D-9490-3A43-8BE4-C782F6E8A093}"/>
    <dgm:cxn modelId="{2966811C-C7C7-7B4D-B507-25F11B741878}" srcId="{5D5E80AC-F885-7C43-9268-A36403B1250E}" destId="{02DDEDD6-1B86-1446-A99C-1D81B4302A5C}" srcOrd="0" destOrd="0" parTransId="{D134DFBD-81BC-534B-B21D-DBF70D7913C1}" sibTransId="{A37E4420-83B7-2C44-A779-7308AA9129F5}"/>
    <dgm:cxn modelId="{CA125224-E6F4-D343-805D-00882DFB07D6}" srcId="{44BDCDB9-7728-424C-B69B-2A96ABE9F763}" destId="{B10C4C9F-3EF7-6546-BE7F-B7F3622347D8}" srcOrd="0" destOrd="0" parTransId="{871BEFE0-ECA8-8F40-9883-89B36B8266BD}" sibTransId="{4BAE4655-1BAA-D044-A4F4-CA82668ED604}"/>
    <dgm:cxn modelId="{4B403E2A-A71C-2F43-BB93-AD2CBD02EF22}" type="presOf" srcId="{5E8DC1D0-1295-D540-8DF5-3E2D07CAF092}" destId="{E5788940-4630-5F4E-998C-D3076EFFC840}" srcOrd="0" destOrd="0" presId="urn:microsoft.com/office/officeart/2005/8/layout/list1"/>
    <dgm:cxn modelId="{6E9E6A2B-5B6F-3B49-85BB-11E41047921F}" srcId="{B127938E-50F4-C34B-B020-995D5DBE4B6C}" destId="{C405D3A9-2378-494D-BF47-739DBC235730}" srcOrd="6" destOrd="0" parTransId="{6794EFD4-4C31-D849-943F-CA52C2420E32}" sibTransId="{B089544C-C433-144C-8210-EE0BA7B10C67}"/>
    <dgm:cxn modelId="{72D92534-80E8-3D46-A114-7B800DF1EFD7}" type="presOf" srcId="{02DDEDD6-1B86-1446-A99C-1D81B4302A5C}" destId="{B8BC36A6-E728-5E43-8E36-6AF4256D47B0}" srcOrd="0" destOrd="0" presId="urn:microsoft.com/office/officeart/2005/8/layout/list1"/>
    <dgm:cxn modelId="{CA785438-A5F8-3B46-96E0-2E300D15704D}" type="presOf" srcId="{C405D3A9-2378-494D-BF47-739DBC235730}" destId="{BC0D35F7-74B7-754E-83B9-9AB9D4918529}" srcOrd="1" destOrd="0" presId="urn:microsoft.com/office/officeart/2005/8/layout/list1"/>
    <dgm:cxn modelId="{7D3C5D5B-8322-5741-9D28-88BA8785B203}" type="presOf" srcId="{B10C4C9F-3EF7-6546-BE7F-B7F3622347D8}" destId="{FDA052D9-0AC9-C64B-B9C8-5D43FB2C70FA}" srcOrd="0" destOrd="0" presId="urn:microsoft.com/office/officeart/2005/8/layout/list1"/>
    <dgm:cxn modelId="{AA3AA15C-38B1-834B-A8DC-129A232EC00D}" type="presOf" srcId="{A8240000-A112-F644-A117-C4116170132B}" destId="{6CAD52E7-AEAA-9A4C-9F8A-9E274D19AD28}" srcOrd="0" destOrd="0" presId="urn:microsoft.com/office/officeart/2005/8/layout/list1"/>
    <dgm:cxn modelId="{1DCA2541-187C-CB45-A73B-B9AB44A7F46C}" srcId="{03D78728-45C4-A348-953A-E0522B0F8C96}" destId="{AAE39385-BF98-D947-B979-F5BD77CF6F71}" srcOrd="0" destOrd="0" parTransId="{995626E3-BB01-EF41-82F9-2FDB88CDA58D}" sibTransId="{A7898064-2EDF-E645-B6AB-3B2A5494014C}"/>
    <dgm:cxn modelId="{2FA11463-157E-F44C-B49A-EC79CDC05277}" type="presOf" srcId="{5D5E80AC-F885-7C43-9268-A36403B1250E}" destId="{874C754E-516A-9945-A098-B503B8D43702}" srcOrd="1" destOrd="0" presId="urn:microsoft.com/office/officeart/2005/8/layout/list1"/>
    <dgm:cxn modelId="{0FC56165-750D-8346-B194-8F007D74C15D}" type="presOf" srcId="{C44F6141-B029-B54E-9EB4-13B365A9AFB7}" destId="{6CAD52E7-AEAA-9A4C-9F8A-9E274D19AD28}" srcOrd="0" destOrd="2" presId="urn:microsoft.com/office/officeart/2005/8/layout/list1"/>
    <dgm:cxn modelId="{06382747-01AB-EC46-929A-1286EF534158}" type="presOf" srcId="{569F40F4-D001-2049-8492-EB93961CF23A}" destId="{926171EE-F438-0343-92FF-E27C41A5667F}" srcOrd="1" destOrd="0" presId="urn:microsoft.com/office/officeart/2005/8/layout/list1"/>
    <dgm:cxn modelId="{96B06069-C271-194F-8D48-F00E4C424C34}" type="presOf" srcId="{03D78728-45C4-A348-953A-E0522B0F8C96}" destId="{4CE4F232-D387-414D-8CFB-85DC782FED43}" srcOrd="1" destOrd="0" presId="urn:microsoft.com/office/officeart/2005/8/layout/list1"/>
    <dgm:cxn modelId="{91EA4E4A-A005-4F49-885D-62E4DCC28ECA}" type="presOf" srcId="{44BDCDB9-7728-424C-B69B-2A96ABE9F763}" destId="{CA200294-5FB6-4F47-B825-5BD863ECE0F3}" srcOrd="0" destOrd="0" presId="urn:microsoft.com/office/officeart/2005/8/layout/list1"/>
    <dgm:cxn modelId="{8E4AD06E-ACE5-AB48-89A9-0727A9790240}" type="presOf" srcId="{339F5300-0DB9-9D41-8B69-9960F8E24072}" destId="{817D5F10-0EA2-6F40-BE78-64E65F4C27C2}" srcOrd="1" destOrd="0" presId="urn:microsoft.com/office/officeart/2005/8/layout/list1"/>
    <dgm:cxn modelId="{41AB9853-0C52-944A-8FD7-A3B77A06C3DB}" type="presOf" srcId="{6A7BA4CB-D5FC-E841-BFAD-8C64E2BDA7A5}" destId="{3FA5681F-4DB5-394C-A05D-E513C59DEBC0}" srcOrd="0" destOrd="0" presId="urn:microsoft.com/office/officeart/2005/8/layout/list1"/>
    <dgm:cxn modelId="{A2A7EC56-5CEA-AF48-9833-74628C8F98C9}" srcId="{569F40F4-D001-2049-8492-EB93961CF23A}" destId="{5E8DC1D0-1295-D540-8DF5-3E2D07CAF092}" srcOrd="0" destOrd="0" parTransId="{62F1AE2E-E52E-9B44-A41D-F0B380D0A622}" sibTransId="{4AE42F6F-87DB-174B-96A8-A0589840807A}"/>
    <dgm:cxn modelId="{DF7F3F78-DB6B-6C4B-B7EA-034DF0357CFB}" srcId="{C405D3A9-2378-494D-BF47-739DBC235730}" destId="{30CA52F9-53A3-3348-94AA-841006D35DDC}" srcOrd="1" destOrd="0" parTransId="{9DBE64CD-93A7-6A4F-805A-5FBADB9CC07C}" sibTransId="{5978915E-69D3-8747-BD79-F810C40CE837}"/>
    <dgm:cxn modelId="{9A3DEA7D-B9B3-4E44-9144-0BD38D441240}" srcId="{B127938E-50F4-C34B-B020-995D5DBE4B6C}" destId="{339F5300-0DB9-9D41-8B69-9960F8E24072}" srcOrd="4" destOrd="0" parTransId="{D646A5FC-68D9-1040-90E9-4CB99DAFD171}" sibTransId="{9218AE72-C494-0940-ABF1-DB2A0C868BBF}"/>
    <dgm:cxn modelId="{EFE01D7F-C874-704E-B3A9-A2151D0B4E4C}" type="presOf" srcId="{37A73B84-44FC-2645-9BBC-5780BDFB1398}" destId="{48FDE051-F40E-8640-A8FC-01096C084078}" srcOrd="0" destOrd="0" presId="urn:microsoft.com/office/officeart/2005/8/layout/list1"/>
    <dgm:cxn modelId="{403DC97F-A40D-3E41-A3C7-F7A6F700FE76}" type="presOf" srcId="{C405D3A9-2378-494D-BF47-739DBC235730}" destId="{C1F34418-7344-1841-B940-0F8221BCFD0F}" srcOrd="0" destOrd="0" presId="urn:microsoft.com/office/officeart/2005/8/layout/list1"/>
    <dgm:cxn modelId="{C220D081-C0B5-2348-B783-FBACE45EDA0A}" srcId="{B127938E-50F4-C34B-B020-995D5DBE4B6C}" destId="{5D5E80AC-F885-7C43-9268-A36403B1250E}" srcOrd="5" destOrd="0" parTransId="{920E4C71-149A-B940-96D4-4E0F2F4E36F2}" sibTransId="{6645F16F-133A-9744-853C-95ED98390FDE}"/>
    <dgm:cxn modelId="{4FB9BC85-E2AB-9346-A19D-74AEE32DB777}" type="presOf" srcId="{5D5E80AC-F885-7C43-9268-A36403B1250E}" destId="{04622D2E-99E9-7F4D-BD32-033B1D5BF269}" srcOrd="0" destOrd="0" presId="urn:microsoft.com/office/officeart/2005/8/layout/list1"/>
    <dgm:cxn modelId="{F8153A87-B26D-0541-ABBD-ABBB9013D516}" type="presOf" srcId="{6A7BA4CB-D5FC-E841-BFAD-8C64E2BDA7A5}" destId="{87AF5CD5-0F4E-AE4E-ACEF-15012E170E95}" srcOrd="1" destOrd="0" presId="urn:microsoft.com/office/officeart/2005/8/layout/list1"/>
    <dgm:cxn modelId="{97D4A587-5616-5744-A0AF-1ACDA572E89D}" srcId="{6A7BA4CB-D5FC-E841-BFAD-8C64E2BDA7A5}" destId="{412936DE-44A7-8A47-B985-F8D0E7414BA5}" srcOrd="0" destOrd="0" parTransId="{DDE61435-C888-5347-8CA9-2D6F96A54C5C}" sibTransId="{79C6E61C-0577-3C42-BB4E-2D0886C2A44A}"/>
    <dgm:cxn modelId="{BE71E49A-B00F-6D4E-957E-BD80C5CE541D}" srcId="{B127938E-50F4-C34B-B020-995D5DBE4B6C}" destId="{569F40F4-D001-2049-8492-EB93961CF23A}" srcOrd="0" destOrd="0" parTransId="{30D6D011-AB9B-5446-862C-1CF16F9C532C}" sibTransId="{0CC9D92F-AEC6-5A45-9B0E-15B8B13951FD}"/>
    <dgm:cxn modelId="{879007A4-451B-074F-B2A7-3F544E8C5502}" srcId="{B127938E-50F4-C34B-B020-995D5DBE4B6C}" destId="{44BDCDB9-7728-424C-B69B-2A96ABE9F763}" srcOrd="2" destOrd="0" parTransId="{006E554D-E678-FB4C-80A9-A13A7F7F0183}" sibTransId="{46BC3C16-00B1-7E4E-A68C-06CE78B326F5}"/>
    <dgm:cxn modelId="{DA8B5AB1-E47A-3A4A-839B-C28C62A124A3}" type="presOf" srcId="{B127938E-50F4-C34B-B020-995D5DBE4B6C}" destId="{9D2D01CA-1D55-0F46-BC29-99A0F947701A}" srcOrd="0" destOrd="0" presId="urn:microsoft.com/office/officeart/2005/8/layout/list1"/>
    <dgm:cxn modelId="{D3374CBC-D34A-9B49-AC15-6536ACF57C99}" type="presOf" srcId="{379F2049-138E-7846-8827-A017270CF4A2}" destId="{6CAD52E7-AEAA-9A4C-9F8A-9E274D19AD28}" srcOrd="0" destOrd="3" presId="urn:microsoft.com/office/officeart/2005/8/layout/list1"/>
    <dgm:cxn modelId="{98CCAFC1-793B-1B45-8166-10C0E658ADDE}" type="presOf" srcId="{30CA52F9-53A3-3348-94AA-841006D35DDC}" destId="{6CAD52E7-AEAA-9A4C-9F8A-9E274D19AD28}" srcOrd="0" destOrd="1" presId="urn:microsoft.com/office/officeart/2005/8/layout/list1"/>
    <dgm:cxn modelId="{8E8DB0C3-0470-F24C-BD7B-9934C602F4E2}" srcId="{B127938E-50F4-C34B-B020-995D5DBE4B6C}" destId="{6A7BA4CB-D5FC-E841-BFAD-8C64E2BDA7A5}" srcOrd="1" destOrd="0" parTransId="{2766593E-55A8-004A-8FDD-37EE80A4AE58}" sibTransId="{87877A37-63D5-4544-B4AD-4A1F977F4EBF}"/>
    <dgm:cxn modelId="{1EE5B1C5-AC79-D74D-8416-32A23541D66F}" srcId="{B127938E-50F4-C34B-B020-995D5DBE4B6C}" destId="{03D78728-45C4-A348-953A-E0522B0F8C96}" srcOrd="3" destOrd="0" parTransId="{140B9892-EA59-F340-989F-B27FCC6AD1C9}" sibTransId="{62FB60B2-7341-B54C-ADE3-6E8F3FBA3CCE}"/>
    <dgm:cxn modelId="{FE7EFEC6-D425-FC4C-8438-5549ACEEFE8D}" srcId="{C405D3A9-2378-494D-BF47-739DBC235730}" destId="{379F2049-138E-7846-8827-A017270CF4A2}" srcOrd="3" destOrd="0" parTransId="{34903CA0-00CE-144F-A3D9-D0C38B8F4BFC}" sibTransId="{6140778A-2D97-524E-88FD-47843E4F9B1B}"/>
    <dgm:cxn modelId="{8CC63FCD-50CC-6B48-ADB0-6031EF4B310A}" type="presOf" srcId="{412936DE-44A7-8A47-B985-F8D0E7414BA5}" destId="{DF8C5430-0B8A-3E4F-8CE4-876B02EC3DF9}" srcOrd="0" destOrd="0" presId="urn:microsoft.com/office/officeart/2005/8/layout/list1"/>
    <dgm:cxn modelId="{03B004DA-BEBF-2540-BA0C-2F2B9546E5C9}" srcId="{339F5300-0DB9-9D41-8B69-9960F8E24072}" destId="{37A73B84-44FC-2645-9BBC-5780BDFB1398}" srcOrd="0" destOrd="0" parTransId="{D641B560-CCE0-0B4E-A4E6-460777EB0125}" sibTransId="{82E2E51B-8AA8-104A-B6BB-AD8AC1239011}"/>
    <dgm:cxn modelId="{1D8241DB-FD03-C345-8EC3-CF623A56B8BC}" type="presOf" srcId="{339F5300-0DB9-9D41-8B69-9960F8E24072}" destId="{64599F17-C088-3E45-ACBA-CEDD66CF1925}" srcOrd="0" destOrd="0" presId="urn:microsoft.com/office/officeart/2005/8/layout/list1"/>
    <dgm:cxn modelId="{565D8FE6-3E21-9E4F-9B86-93DD6BA63DB9}" type="presOf" srcId="{569F40F4-D001-2049-8492-EB93961CF23A}" destId="{D3F96DF1-E87F-884C-A16C-37C7589E4FA8}" srcOrd="0" destOrd="0" presId="urn:microsoft.com/office/officeart/2005/8/layout/list1"/>
    <dgm:cxn modelId="{F2A529FD-CE56-CF4C-8C12-433B7AA677CA}" type="presOf" srcId="{03D78728-45C4-A348-953A-E0522B0F8C96}" destId="{1E0CE03A-38F5-7247-B032-DBFF7F2E8E34}" srcOrd="0" destOrd="0" presId="urn:microsoft.com/office/officeart/2005/8/layout/list1"/>
    <dgm:cxn modelId="{BBE121FF-B78E-EC4A-9897-ABBE4FFD5C32}" srcId="{03D78728-45C4-A348-953A-E0522B0F8C96}" destId="{47D34B6E-11DE-9A42-9EB7-69085D5DF75B}" srcOrd="1" destOrd="0" parTransId="{3AEA75BA-C73E-B742-A3D1-9F8411B58091}" sibTransId="{3DF0D608-F0B0-6D45-A65D-00C6FB7B7933}"/>
    <dgm:cxn modelId="{FBA4632F-2960-0546-B4E2-F76EEF1B1E8A}" type="presParOf" srcId="{9D2D01CA-1D55-0F46-BC29-99A0F947701A}" destId="{673E9EDD-1D12-4348-A869-17F135B64E15}" srcOrd="0" destOrd="0" presId="urn:microsoft.com/office/officeart/2005/8/layout/list1"/>
    <dgm:cxn modelId="{F919124F-DD82-3A4B-AC38-08F07483A24B}" type="presParOf" srcId="{673E9EDD-1D12-4348-A869-17F135B64E15}" destId="{D3F96DF1-E87F-884C-A16C-37C7589E4FA8}" srcOrd="0" destOrd="0" presId="urn:microsoft.com/office/officeart/2005/8/layout/list1"/>
    <dgm:cxn modelId="{ED69A719-263B-3244-8532-D5E31C97A0B1}" type="presParOf" srcId="{673E9EDD-1D12-4348-A869-17F135B64E15}" destId="{926171EE-F438-0343-92FF-E27C41A5667F}" srcOrd="1" destOrd="0" presId="urn:microsoft.com/office/officeart/2005/8/layout/list1"/>
    <dgm:cxn modelId="{9C87298C-1FD9-894A-8C06-D601CBDF8E68}" type="presParOf" srcId="{9D2D01CA-1D55-0F46-BC29-99A0F947701A}" destId="{5754B45F-0820-B645-B13A-4A40E63AD8F0}" srcOrd="1" destOrd="0" presId="urn:microsoft.com/office/officeart/2005/8/layout/list1"/>
    <dgm:cxn modelId="{5CB3E7BC-3837-3448-9FCC-CBE0750DB7E7}" type="presParOf" srcId="{9D2D01CA-1D55-0F46-BC29-99A0F947701A}" destId="{E5788940-4630-5F4E-998C-D3076EFFC840}" srcOrd="2" destOrd="0" presId="urn:microsoft.com/office/officeart/2005/8/layout/list1"/>
    <dgm:cxn modelId="{D9F9E9E9-CCFC-CC4B-9AD9-A11692CDE6DA}" type="presParOf" srcId="{9D2D01CA-1D55-0F46-BC29-99A0F947701A}" destId="{5A59E66C-6170-D548-A4C2-B3F1055FD119}" srcOrd="3" destOrd="0" presId="urn:microsoft.com/office/officeart/2005/8/layout/list1"/>
    <dgm:cxn modelId="{DA2B43B2-C498-454D-B272-E16C52FAFB49}" type="presParOf" srcId="{9D2D01CA-1D55-0F46-BC29-99A0F947701A}" destId="{73031C4F-D6C6-2C40-80DB-D69A38CE099E}" srcOrd="4" destOrd="0" presId="urn:microsoft.com/office/officeart/2005/8/layout/list1"/>
    <dgm:cxn modelId="{BE02D9EB-7C11-6744-A2DE-F6899BF12192}" type="presParOf" srcId="{73031C4F-D6C6-2C40-80DB-D69A38CE099E}" destId="{3FA5681F-4DB5-394C-A05D-E513C59DEBC0}" srcOrd="0" destOrd="0" presId="urn:microsoft.com/office/officeart/2005/8/layout/list1"/>
    <dgm:cxn modelId="{39268314-84BD-A344-B18F-6BE574D38189}" type="presParOf" srcId="{73031C4F-D6C6-2C40-80DB-D69A38CE099E}" destId="{87AF5CD5-0F4E-AE4E-ACEF-15012E170E95}" srcOrd="1" destOrd="0" presId="urn:microsoft.com/office/officeart/2005/8/layout/list1"/>
    <dgm:cxn modelId="{E257EB2A-7324-F14D-B855-FE121F56944A}" type="presParOf" srcId="{9D2D01CA-1D55-0F46-BC29-99A0F947701A}" destId="{2EC22B64-02F5-4149-AA26-23AE628C33A9}" srcOrd="5" destOrd="0" presId="urn:microsoft.com/office/officeart/2005/8/layout/list1"/>
    <dgm:cxn modelId="{42EA0113-7F65-4048-B73D-5E5AE9068C08}" type="presParOf" srcId="{9D2D01CA-1D55-0F46-BC29-99A0F947701A}" destId="{DF8C5430-0B8A-3E4F-8CE4-876B02EC3DF9}" srcOrd="6" destOrd="0" presId="urn:microsoft.com/office/officeart/2005/8/layout/list1"/>
    <dgm:cxn modelId="{2E27C12C-2D0B-B446-8A41-B3D7D1558472}" type="presParOf" srcId="{9D2D01CA-1D55-0F46-BC29-99A0F947701A}" destId="{380EAE3E-7B46-B445-B01B-6F4E4E77A1EF}" srcOrd="7" destOrd="0" presId="urn:microsoft.com/office/officeart/2005/8/layout/list1"/>
    <dgm:cxn modelId="{DAC5A22F-9C26-1145-ADF7-9A07C15B68C4}" type="presParOf" srcId="{9D2D01CA-1D55-0F46-BC29-99A0F947701A}" destId="{1A914CAF-04A4-564A-AACC-A764A8CCEFEE}" srcOrd="8" destOrd="0" presId="urn:microsoft.com/office/officeart/2005/8/layout/list1"/>
    <dgm:cxn modelId="{FBCF9F95-4EB3-B241-8440-68418E1F6816}" type="presParOf" srcId="{1A914CAF-04A4-564A-AACC-A764A8CCEFEE}" destId="{CA200294-5FB6-4F47-B825-5BD863ECE0F3}" srcOrd="0" destOrd="0" presId="urn:microsoft.com/office/officeart/2005/8/layout/list1"/>
    <dgm:cxn modelId="{1A914409-E741-4445-896F-B4378170023C}" type="presParOf" srcId="{1A914CAF-04A4-564A-AACC-A764A8CCEFEE}" destId="{BA480AEB-DDB8-9F42-94A4-E7766303C930}" srcOrd="1" destOrd="0" presId="urn:microsoft.com/office/officeart/2005/8/layout/list1"/>
    <dgm:cxn modelId="{DB4E0692-ED12-FE45-985B-5DBAC7777D3B}" type="presParOf" srcId="{9D2D01CA-1D55-0F46-BC29-99A0F947701A}" destId="{F061FAAF-2E79-7248-ABC6-35D3C19FB480}" srcOrd="9" destOrd="0" presId="urn:microsoft.com/office/officeart/2005/8/layout/list1"/>
    <dgm:cxn modelId="{263923F1-146D-5944-AA8E-8D6C9CE452F7}" type="presParOf" srcId="{9D2D01CA-1D55-0F46-BC29-99A0F947701A}" destId="{FDA052D9-0AC9-C64B-B9C8-5D43FB2C70FA}" srcOrd="10" destOrd="0" presId="urn:microsoft.com/office/officeart/2005/8/layout/list1"/>
    <dgm:cxn modelId="{B3E3A118-61A5-B749-B344-B5BCF7CD0248}" type="presParOf" srcId="{9D2D01CA-1D55-0F46-BC29-99A0F947701A}" destId="{22501134-DBC1-DA46-BBF6-E475B0822BB9}" srcOrd="11" destOrd="0" presId="urn:microsoft.com/office/officeart/2005/8/layout/list1"/>
    <dgm:cxn modelId="{4083CC65-DA08-AE4A-B995-E3DCE22E7777}" type="presParOf" srcId="{9D2D01CA-1D55-0F46-BC29-99A0F947701A}" destId="{F67C2DDB-E5EF-B247-976A-69D358E7D1D2}" srcOrd="12" destOrd="0" presId="urn:microsoft.com/office/officeart/2005/8/layout/list1"/>
    <dgm:cxn modelId="{7BABEA95-9913-0F4E-B4E4-C4432BEE961C}" type="presParOf" srcId="{F67C2DDB-E5EF-B247-976A-69D358E7D1D2}" destId="{1E0CE03A-38F5-7247-B032-DBFF7F2E8E34}" srcOrd="0" destOrd="0" presId="urn:microsoft.com/office/officeart/2005/8/layout/list1"/>
    <dgm:cxn modelId="{E841E399-9F01-5945-B6BB-07AE7F8EF176}" type="presParOf" srcId="{F67C2DDB-E5EF-B247-976A-69D358E7D1D2}" destId="{4CE4F232-D387-414D-8CFB-85DC782FED43}" srcOrd="1" destOrd="0" presId="urn:microsoft.com/office/officeart/2005/8/layout/list1"/>
    <dgm:cxn modelId="{4B4B1CA7-7DAF-EA42-857B-1245A9ABB5FB}" type="presParOf" srcId="{9D2D01CA-1D55-0F46-BC29-99A0F947701A}" destId="{DF63115A-71B3-F148-9F8C-48F6B8CF9F37}" srcOrd="13" destOrd="0" presId="urn:microsoft.com/office/officeart/2005/8/layout/list1"/>
    <dgm:cxn modelId="{47BD15E9-ABEB-EA4B-8995-71188621B222}" type="presParOf" srcId="{9D2D01CA-1D55-0F46-BC29-99A0F947701A}" destId="{49E369E3-E773-8142-BD42-3DF55CAC25A8}" srcOrd="14" destOrd="0" presId="urn:microsoft.com/office/officeart/2005/8/layout/list1"/>
    <dgm:cxn modelId="{8B7FA081-56C4-844B-8ECA-FB3DB7F02128}" type="presParOf" srcId="{9D2D01CA-1D55-0F46-BC29-99A0F947701A}" destId="{B3864F7F-AC4D-504E-9784-62B96FF70C88}" srcOrd="15" destOrd="0" presId="urn:microsoft.com/office/officeart/2005/8/layout/list1"/>
    <dgm:cxn modelId="{D6029360-9F78-8745-B0FE-E7A61AB5DE0C}" type="presParOf" srcId="{9D2D01CA-1D55-0F46-BC29-99A0F947701A}" destId="{71DE48FE-8E62-D548-8C89-A1234A4BC1DC}" srcOrd="16" destOrd="0" presId="urn:microsoft.com/office/officeart/2005/8/layout/list1"/>
    <dgm:cxn modelId="{A5BEFC95-2CD0-DE4E-94DD-27501D84640B}" type="presParOf" srcId="{71DE48FE-8E62-D548-8C89-A1234A4BC1DC}" destId="{64599F17-C088-3E45-ACBA-CEDD66CF1925}" srcOrd="0" destOrd="0" presId="urn:microsoft.com/office/officeart/2005/8/layout/list1"/>
    <dgm:cxn modelId="{21E8F106-062C-0B47-9B8B-6A240418ADA1}" type="presParOf" srcId="{71DE48FE-8E62-D548-8C89-A1234A4BC1DC}" destId="{817D5F10-0EA2-6F40-BE78-64E65F4C27C2}" srcOrd="1" destOrd="0" presId="urn:microsoft.com/office/officeart/2005/8/layout/list1"/>
    <dgm:cxn modelId="{679F1E71-8C66-EA4D-850A-6B0B654F4A39}" type="presParOf" srcId="{9D2D01CA-1D55-0F46-BC29-99A0F947701A}" destId="{3CCBE217-8199-7A4F-A3EE-57ABD16CBC96}" srcOrd="17" destOrd="0" presId="urn:microsoft.com/office/officeart/2005/8/layout/list1"/>
    <dgm:cxn modelId="{DD2943BA-13CD-144A-84E6-821DE4826EE0}" type="presParOf" srcId="{9D2D01CA-1D55-0F46-BC29-99A0F947701A}" destId="{48FDE051-F40E-8640-A8FC-01096C084078}" srcOrd="18" destOrd="0" presId="urn:microsoft.com/office/officeart/2005/8/layout/list1"/>
    <dgm:cxn modelId="{3C6AD34C-C501-774E-98DC-E515227720A7}" type="presParOf" srcId="{9D2D01CA-1D55-0F46-BC29-99A0F947701A}" destId="{0CC17179-533E-504F-B06D-DBF621616B49}" srcOrd="19" destOrd="0" presId="urn:microsoft.com/office/officeart/2005/8/layout/list1"/>
    <dgm:cxn modelId="{CB2231B3-8C3B-E842-8A76-F748BCA3F3CF}" type="presParOf" srcId="{9D2D01CA-1D55-0F46-BC29-99A0F947701A}" destId="{DB68AA6C-F8BA-6743-82DF-3D94B4C15EE7}" srcOrd="20" destOrd="0" presId="urn:microsoft.com/office/officeart/2005/8/layout/list1"/>
    <dgm:cxn modelId="{F5F7F775-E220-964E-A0B3-11D059779E54}" type="presParOf" srcId="{DB68AA6C-F8BA-6743-82DF-3D94B4C15EE7}" destId="{04622D2E-99E9-7F4D-BD32-033B1D5BF269}" srcOrd="0" destOrd="0" presId="urn:microsoft.com/office/officeart/2005/8/layout/list1"/>
    <dgm:cxn modelId="{D8A5CDE3-BECC-3B44-9C34-2F1080344709}" type="presParOf" srcId="{DB68AA6C-F8BA-6743-82DF-3D94B4C15EE7}" destId="{874C754E-516A-9945-A098-B503B8D43702}" srcOrd="1" destOrd="0" presId="urn:microsoft.com/office/officeart/2005/8/layout/list1"/>
    <dgm:cxn modelId="{0E3E63BA-ADDC-EA40-975B-23FACABDBB4F}" type="presParOf" srcId="{9D2D01CA-1D55-0F46-BC29-99A0F947701A}" destId="{DDEC5539-67A3-8443-B4F3-7D952D829970}" srcOrd="21" destOrd="0" presId="urn:microsoft.com/office/officeart/2005/8/layout/list1"/>
    <dgm:cxn modelId="{018DE34F-39DD-0F42-8D86-E20773CB5659}" type="presParOf" srcId="{9D2D01CA-1D55-0F46-BC29-99A0F947701A}" destId="{B8BC36A6-E728-5E43-8E36-6AF4256D47B0}" srcOrd="22" destOrd="0" presId="urn:microsoft.com/office/officeart/2005/8/layout/list1"/>
    <dgm:cxn modelId="{78330D5B-F9A3-8F48-BDAF-1FD8766CBB36}" type="presParOf" srcId="{9D2D01CA-1D55-0F46-BC29-99A0F947701A}" destId="{A10BAE88-AB82-0D4E-981D-01A7B68856A6}" srcOrd="23" destOrd="0" presId="urn:microsoft.com/office/officeart/2005/8/layout/list1"/>
    <dgm:cxn modelId="{09CA2363-F26A-4C43-B908-7CF30CC023B1}" type="presParOf" srcId="{9D2D01CA-1D55-0F46-BC29-99A0F947701A}" destId="{BBCAA45D-C8D0-994B-B723-060A7F7A5466}" srcOrd="24" destOrd="0" presId="urn:microsoft.com/office/officeart/2005/8/layout/list1"/>
    <dgm:cxn modelId="{C000664A-2318-CA4A-AB6A-E6792B6BA00B}" type="presParOf" srcId="{BBCAA45D-C8D0-994B-B723-060A7F7A5466}" destId="{C1F34418-7344-1841-B940-0F8221BCFD0F}" srcOrd="0" destOrd="0" presId="urn:microsoft.com/office/officeart/2005/8/layout/list1"/>
    <dgm:cxn modelId="{CF5E7AA4-B4AB-9D4F-A89A-48A44426CF21}" type="presParOf" srcId="{BBCAA45D-C8D0-994B-B723-060A7F7A5466}" destId="{BC0D35F7-74B7-754E-83B9-9AB9D4918529}" srcOrd="1" destOrd="0" presId="urn:microsoft.com/office/officeart/2005/8/layout/list1"/>
    <dgm:cxn modelId="{2FB79DFE-80B2-8C40-96A4-B441AF414243}" type="presParOf" srcId="{9D2D01CA-1D55-0F46-BC29-99A0F947701A}" destId="{6D7F1548-1599-BC48-8C27-77ECEFAA9475}" srcOrd="25" destOrd="0" presId="urn:microsoft.com/office/officeart/2005/8/layout/list1"/>
    <dgm:cxn modelId="{4C69CA82-19AC-B840-8F6B-7E232BF2E50D}" type="presParOf" srcId="{9D2D01CA-1D55-0F46-BC29-99A0F947701A}" destId="{6CAD52E7-AEAA-9A4C-9F8A-9E274D19AD28}" srcOrd="2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BF2892F-FCF7-3A4B-98FF-B2F4650C826A}" type="doc">
      <dgm:prSet loTypeId="urn:microsoft.com/office/officeart/2005/8/layout/target3" loCatId="relationship" qsTypeId="urn:microsoft.com/office/officeart/2005/8/quickstyle/simple4" qsCatId="simple" csTypeId="urn:microsoft.com/office/officeart/2005/8/colors/accent1_2" csCatId="accent1"/>
      <dgm:spPr/>
      <dgm:t>
        <a:bodyPr/>
        <a:lstStyle/>
        <a:p>
          <a:endParaRPr lang="en-US"/>
        </a:p>
      </dgm:t>
    </dgm:pt>
    <dgm:pt modelId="{1123246F-22CB-4443-8352-EA007740BEA0}">
      <dgm:prSet/>
      <dgm:spPr>
        <a:xfrm>
          <a:off x="2436903" y="25970"/>
          <a:ext cx="5720679" cy="4903440"/>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a:solidFill>
                <a:sysClr val="windowText" lastClr="000000">
                  <a:hueOff val="0"/>
                  <a:satOff val="0"/>
                  <a:lumOff val="0"/>
                  <a:alphaOff val="0"/>
                </a:sysClr>
              </a:solidFill>
              <a:latin typeface="Rockwell"/>
              <a:ea typeface="+mn-ea"/>
              <a:cs typeface="+mn-cs"/>
            </a:rPr>
            <a:t>Refers to a processor architecture that has evolved from RISC design principles and is used in embedded systems</a:t>
          </a:r>
        </a:p>
      </dgm:t>
    </dgm:pt>
    <dgm:pt modelId="{597042A9-26FA-5C48-B0FB-ED65414BA098}" type="parTrans" cxnId="{0B9B3273-E083-6D47-9605-D038113B76FD}">
      <dgm:prSet/>
      <dgm:spPr/>
      <dgm:t>
        <a:bodyPr/>
        <a:lstStyle/>
        <a:p>
          <a:endParaRPr lang="en-US"/>
        </a:p>
      </dgm:t>
    </dgm:pt>
    <dgm:pt modelId="{07B2F954-0EBC-2943-B6CB-B4F187E74277}" type="sibTrans" cxnId="{0B9B3273-E083-6D47-9605-D038113B76FD}">
      <dgm:prSet/>
      <dgm:spPr/>
      <dgm:t>
        <a:bodyPr/>
        <a:lstStyle/>
        <a:p>
          <a:endParaRPr lang="en-US"/>
        </a:p>
      </dgm:t>
    </dgm:pt>
    <dgm:pt modelId="{E741DB30-206C-774F-9FE4-22DEB55538FF}">
      <dgm:prSet/>
      <dgm:spPr>
        <a:xfrm>
          <a:off x="2451720" y="797535"/>
          <a:ext cx="5720679" cy="3873717"/>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Family of RISC-based microprocessors and microcontrollers designed by ARM Holdings, Cambridge, England</a:t>
          </a:r>
        </a:p>
      </dgm:t>
    </dgm:pt>
    <dgm:pt modelId="{E11DF189-81A0-DE40-BFC0-797A523C3E95}" type="parTrans" cxnId="{73551A1C-1254-4A42-AF91-0B2DC4A56449}">
      <dgm:prSet/>
      <dgm:spPr/>
      <dgm:t>
        <a:bodyPr/>
        <a:lstStyle/>
        <a:p>
          <a:endParaRPr lang="en-US"/>
        </a:p>
      </dgm:t>
    </dgm:pt>
    <dgm:pt modelId="{FF06B8F3-1F86-8140-9B9F-E235AE5E10C5}" type="sibTrans" cxnId="{73551A1C-1254-4A42-AF91-0B2DC4A56449}">
      <dgm:prSet/>
      <dgm:spPr/>
      <dgm:t>
        <a:bodyPr/>
        <a:lstStyle/>
        <a:p>
          <a:endParaRPr lang="en-US"/>
        </a:p>
      </dgm:t>
    </dgm:pt>
    <dgm:pt modelId="{E24C8E8A-770D-5B42-9276-16CAD8070F05}">
      <dgm:prSet/>
      <dgm:spPr>
        <a:xfrm>
          <a:off x="2451720" y="1582086"/>
          <a:ext cx="5720679" cy="2843995"/>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a:solidFill>
                <a:sysClr val="windowText" lastClr="000000">
                  <a:hueOff val="0"/>
                  <a:satOff val="0"/>
                  <a:lumOff val="0"/>
                  <a:alphaOff val="0"/>
                </a:sysClr>
              </a:solidFill>
              <a:latin typeface="Rockwell"/>
              <a:ea typeface="+mn-ea"/>
              <a:cs typeface="+mn-cs"/>
            </a:rPr>
            <a:t>Chips are high-speed processors that are known for their small die size and low power requirements</a:t>
          </a:r>
        </a:p>
      </dgm:t>
    </dgm:pt>
    <dgm:pt modelId="{7B4DA492-5B82-0C40-94A2-C1B1175CF320}" type="parTrans" cxnId="{A380C853-BD63-ED44-8CB7-78C75020B6A9}">
      <dgm:prSet/>
      <dgm:spPr/>
      <dgm:t>
        <a:bodyPr/>
        <a:lstStyle/>
        <a:p>
          <a:endParaRPr lang="en-US"/>
        </a:p>
      </dgm:t>
    </dgm:pt>
    <dgm:pt modelId="{482C19A7-4BEC-7642-A198-D0ABB1202A63}" type="sibTrans" cxnId="{A380C853-BD63-ED44-8CB7-78C75020B6A9}">
      <dgm:prSet/>
      <dgm:spPr/>
      <dgm:t>
        <a:bodyPr/>
        <a:lstStyle/>
        <a:p>
          <a:endParaRPr lang="en-US"/>
        </a:p>
      </dgm:t>
    </dgm:pt>
    <dgm:pt modelId="{6E0E09CF-535C-9F4A-9D42-DCA4647452B0}">
      <dgm:prSet/>
      <dgm:spPr>
        <a:xfrm>
          <a:off x="2451720" y="2366636"/>
          <a:ext cx="5720679" cy="1814272"/>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a:solidFill>
                <a:sysClr val="windowText" lastClr="000000">
                  <a:hueOff val="0"/>
                  <a:satOff val="0"/>
                  <a:lumOff val="0"/>
                  <a:alphaOff val="0"/>
                </a:sysClr>
              </a:solidFill>
              <a:latin typeface="Rockwell"/>
              <a:ea typeface="+mn-ea"/>
              <a:cs typeface="+mn-cs"/>
            </a:rPr>
            <a:t>Probably the most widely used embedded processor architecture and indeed the most widely used processor architecture of any kind in the world</a:t>
          </a:r>
        </a:p>
      </dgm:t>
    </dgm:pt>
    <dgm:pt modelId="{0FA56BE3-C9E3-CF45-9C91-DCD16A1C680C}" type="parTrans" cxnId="{0583210F-6658-E941-97B5-990E4BF53B0E}">
      <dgm:prSet/>
      <dgm:spPr/>
      <dgm:t>
        <a:bodyPr/>
        <a:lstStyle/>
        <a:p>
          <a:endParaRPr lang="en-US"/>
        </a:p>
      </dgm:t>
    </dgm:pt>
    <dgm:pt modelId="{913AF2FA-D9DD-6A44-BACF-81C7590E85C8}" type="sibTrans" cxnId="{0583210F-6658-E941-97B5-990E4BF53B0E}">
      <dgm:prSet/>
      <dgm:spPr/>
      <dgm:t>
        <a:bodyPr/>
        <a:lstStyle/>
        <a:p>
          <a:endParaRPr lang="en-US"/>
        </a:p>
      </dgm:t>
    </dgm:pt>
    <dgm:pt modelId="{4C699249-4DD6-B04C-8DE1-FD90DFF21924}">
      <dgm:prSet/>
      <dgm:spPr>
        <a:xfrm>
          <a:off x="2451720" y="3151187"/>
          <a:ext cx="5720679" cy="784550"/>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a:solidFill>
                <a:sysClr val="windowText" lastClr="000000">
                  <a:hueOff val="0"/>
                  <a:satOff val="0"/>
                  <a:lumOff val="0"/>
                  <a:alphaOff val="0"/>
                </a:sysClr>
              </a:solidFill>
              <a:latin typeface="Rockwell"/>
              <a:ea typeface="+mn-ea"/>
              <a:cs typeface="+mn-cs"/>
            </a:rPr>
            <a:t>Acorn RISC Machine/Advanced RISC Machine</a:t>
          </a:r>
        </a:p>
      </dgm:t>
    </dgm:pt>
    <dgm:pt modelId="{641C02CC-C464-5749-9F00-88CCBC3A2BF1}" type="parTrans" cxnId="{D9427F64-74F0-3748-8569-AD6417A0EB19}">
      <dgm:prSet/>
      <dgm:spPr/>
      <dgm:t>
        <a:bodyPr/>
        <a:lstStyle/>
        <a:p>
          <a:endParaRPr lang="en-US"/>
        </a:p>
      </dgm:t>
    </dgm:pt>
    <dgm:pt modelId="{5FB25D44-B2D6-FE42-8282-DC4B82756DF5}" type="sibTrans" cxnId="{D9427F64-74F0-3748-8569-AD6417A0EB19}">
      <dgm:prSet/>
      <dgm:spPr/>
      <dgm:t>
        <a:bodyPr/>
        <a:lstStyle/>
        <a:p>
          <a:endParaRPr lang="en-US"/>
        </a:p>
      </dgm:t>
    </dgm:pt>
    <dgm:pt modelId="{4CAA11AB-C3B6-7742-B856-B8BEE4690829}" type="pres">
      <dgm:prSet presAssocID="{FBF2892F-FCF7-3A4B-98FF-B2F4650C826A}" presName="Name0" presStyleCnt="0">
        <dgm:presLayoutVars>
          <dgm:chMax val="7"/>
          <dgm:dir/>
          <dgm:animLvl val="lvl"/>
          <dgm:resizeHandles val="exact"/>
        </dgm:presLayoutVars>
      </dgm:prSet>
      <dgm:spPr/>
    </dgm:pt>
    <dgm:pt modelId="{7E5E71E9-02DD-8F4B-A764-3EE25B482476}" type="pres">
      <dgm:prSet presAssocID="{1123246F-22CB-4443-8352-EA007740BEA0}" presName="circle1" presStyleLbl="node1" presStyleIdx="0" presStyleCnt="5"/>
      <dgm:spPr>
        <a:xfrm>
          <a:off x="0" y="12985"/>
          <a:ext cx="4903440" cy="4903440"/>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pt>
    <dgm:pt modelId="{A339D49C-3675-ED44-AA24-21007938E703}" type="pres">
      <dgm:prSet presAssocID="{1123246F-22CB-4443-8352-EA007740BEA0}" presName="space" presStyleCnt="0"/>
      <dgm:spPr/>
    </dgm:pt>
    <dgm:pt modelId="{CA2649DD-3136-744F-8618-39E3378CD44E}" type="pres">
      <dgm:prSet presAssocID="{1123246F-22CB-4443-8352-EA007740BEA0}" presName="rect1" presStyleLbl="alignAcc1" presStyleIdx="0" presStyleCnt="5" custLinFactNeighborX="-259" custLinFactNeighborY="2337"/>
      <dgm:spPr/>
    </dgm:pt>
    <dgm:pt modelId="{86564882-C43B-5F44-9E2B-7C3273C25D25}" type="pres">
      <dgm:prSet presAssocID="{E741DB30-206C-774F-9FE4-22DEB55538FF}" presName="vertSpace2" presStyleLbl="node1" presStyleIdx="0" presStyleCnt="5"/>
      <dgm:spPr/>
    </dgm:pt>
    <dgm:pt modelId="{30FF8077-7F83-324F-B1D6-2D388D1A859E}" type="pres">
      <dgm:prSet presAssocID="{E741DB30-206C-774F-9FE4-22DEB55538FF}" presName="circle2" presStyleLbl="node1" presStyleIdx="1" presStyleCnt="5"/>
      <dgm:spPr>
        <a:xfrm>
          <a:off x="514861" y="797535"/>
          <a:ext cx="3873717" cy="3873717"/>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pt>
    <dgm:pt modelId="{52EA27E7-5658-A04C-872B-736FE36E95B9}" type="pres">
      <dgm:prSet presAssocID="{E741DB30-206C-774F-9FE4-22DEB55538FF}" presName="rect2" presStyleLbl="alignAcc1" presStyleIdx="1" presStyleCnt="5"/>
      <dgm:spPr/>
    </dgm:pt>
    <dgm:pt modelId="{D286EAF9-10A1-BC48-90B9-9EF3F0252513}" type="pres">
      <dgm:prSet presAssocID="{E24C8E8A-770D-5B42-9276-16CAD8070F05}" presName="vertSpace3" presStyleLbl="node1" presStyleIdx="1" presStyleCnt="5"/>
      <dgm:spPr/>
    </dgm:pt>
    <dgm:pt modelId="{890FD210-37B1-924A-ACE3-EC4AF3723DA8}" type="pres">
      <dgm:prSet presAssocID="{E24C8E8A-770D-5B42-9276-16CAD8070F05}" presName="circle3" presStyleLbl="node1" presStyleIdx="2" presStyleCnt="5"/>
      <dgm:spPr>
        <a:xfrm>
          <a:off x="1029722" y="1582086"/>
          <a:ext cx="2843995" cy="2843995"/>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pt>
    <dgm:pt modelId="{8E427BFD-68F7-9144-84C4-B6F555C3E9C2}" type="pres">
      <dgm:prSet presAssocID="{E24C8E8A-770D-5B42-9276-16CAD8070F05}" presName="rect3" presStyleLbl="alignAcc1" presStyleIdx="2" presStyleCnt="5"/>
      <dgm:spPr/>
    </dgm:pt>
    <dgm:pt modelId="{88B52972-5B56-814E-9276-2870F1EFB52E}" type="pres">
      <dgm:prSet presAssocID="{6E0E09CF-535C-9F4A-9D42-DCA4647452B0}" presName="vertSpace4" presStyleLbl="node1" presStyleIdx="2" presStyleCnt="5"/>
      <dgm:spPr/>
    </dgm:pt>
    <dgm:pt modelId="{CB5F8675-4706-0A49-8834-410E77301F2D}" type="pres">
      <dgm:prSet presAssocID="{6E0E09CF-535C-9F4A-9D42-DCA4647452B0}" presName="circle4" presStyleLbl="node1" presStyleIdx="3" presStyleCnt="5"/>
      <dgm:spPr>
        <a:xfrm>
          <a:off x="1544583" y="2366636"/>
          <a:ext cx="1814272" cy="1814272"/>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pt>
    <dgm:pt modelId="{278E313F-4732-FB48-ADB3-EB7BAA2F0AD8}" type="pres">
      <dgm:prSet presAssocID="{6E0E09CF-535C-9F4A-9D42-DCA4647452B0}" presName="rect4" presStyleLbl="alignAcc1" presStyleIdx="3" presStyleCnt="5"/>
      <dgm:spPr/>
    </dgm:pt>
    <dgm:pt modelId="{B3CB6F7B-4AF8-884B-A770-14D7D179D48F}" type="pres">
      <dgm:prSet presAssocID="{4C699249-4DD6-B04C-8DE1-FD90DFF21924}" presName="vertSpace5" presStyleLbl="node1" presStyleIdx="3" presStyleCnt="5"/>
      <dgm:spPr/>
    </dgm:pt>
    <dgm:pt modelId="{EC44F69B-9D2C-2143-B459-8D67124DB16C}" type="pres">
      <dgm:prSet presAssocID="{4C699249-4DD6-B04C-8DE1-FD90DFF21924}" presName="circle5" presStyleLbl="node1" presStyleIdx="4" presStyleCnt="5"/>
      <dgm:spPr>
        <a:xfrm>
          <a:off x="2059444" y="3151187"/>
          <a:ext cx="784550" cy="784550"/>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pt>
    <dgm:pt modelId="{F3DE286F-F91F-864B-883C-CE6534E57A45}" type="pres">
      <dgm:prSet presAssocID="{4C699249-4DD6-B04C-8DE1-FD90DFF21924}" presName="rect5" presStyleLbl="alignAcc1" presStyleIdx="4" presStyleCnt="5"/>
      <dgm:spPr/>
    </dgm:pt>
    <dgm:pt modelId="{5EB9BD66-219F-E345-B2D4-09DF848DC51E}" type="pres">
      <dgm:prSet presAssocID="{1123246F-22CB-4443-8352-EA007740BEA0}" presName="rect1ParTxNoCh" presStyleLbl="alignAcc1" presStyleIdx="4" presStyleCnt="5">
        <dgm:presLayoutVars>
          <dgm:chMax val="1"/>
          <dgm:bulletEnabled val="1"/>
        </dgm:presLayoutVars>
      </dgm:prSet>
      <dgm:spPr/>
    </dgm:pt>
    <dgm:pt modelId="{28E0102D-7B8E-4743-80D0-4499ED8E83EE}" type="pres">
      <dgm:prSet presAssocID="{E741DB30-206C-774F-9FE4-22DEB55538FF}" presName="rect2ParTxNoCh" presStyleLbl="alignAcc1" presStyleIdx="4" presStyleCnt="5">
        <dgm:presLayoutVars>
          <dgm:chMax val="1"/>
          <dgm:bulletEnabled val="1"/>
        </dgm:presLayoutVars>
      </dgm:prSet>
      <dgm:spPr/>
    </dgm:pt>
    <dgm:pt modelId="{E43BF79D-E91E-6B40-B0A9-7EFFBAEB7024}" type="pres">
      <dgm:prSet presAssocID="{E24C8E8A-770D-5B42-9276-16CAD8070F05}" presName="rect3ParTxNoCh" presStyleLbl="alignAcc1" presStyleIdx="4" presStyleCnt="5">
        <dgm:presLayoutVars>
          <dgm:chMax val="1"/>
          <dgm:bulletEnabled val="1"/>
        </dgm:presLayoutVars>
      </dgm:prSet>
      <dgm:spPr/>
    </dgm:pt>
    <dgm:pt modelId="{FB4F0F7E-15B0-AC45-9F8C-21DEA43E32D0}" type="pres">
      <dgm:prSet presAssocID="{6E0E09CF-535C-9F4A-9D42-DCA4647452B0}" presName="rect4ParTxNoCh" presStyleLbl="alignAcc1" presStyleIdx="4" presStyleCnt="5">
        <dgm:presLayoutVars>
          <dgm:chMax val="1"/>
          <dgm:bulletEnabled val="1"/>
        </dgm:presLayoutVars>
      </dgm:prSet>
      <dgm:spPr/>
    </dgm:pt>
    <dgm:pt modelId="{ACF4BA02-BC30-DC45-BCBE-34FC27F21B0B}" type="pres">
      <dgm:prSet presAssocID="{4C699249-4DD6-B04C-8DE1-FD90DFF21924}" presName="rect5ParTxNoCh" presStyleLbl="alignAcc1" presStyleIdx="4" presStyleCnt="5">
        <dgm:presLayoutVars>
          <dgm:chMax val="1"/>
          <dgm:bulletEnabled val="1"/>
        </dgm:presLayoutVars>
      </dgm:prSet>
      <dgm:spPr/>
    </dgm:pt>
  </dgm:ptLst>
  <dgm:cxnLst>
    <dgm:cxn modelId="{0583210F-6658-E941-97B5-990E4BF53B0E}" srcId="{FBF2892F-FCF7-3A4B-98FF-B2F4650C826A}" destId="{6E0E09CF-535C-9F4A-9D42-DCA4647452B0}" srcOrd="3" destOrd="0" parTransId="{0FA56BE3-C9E3-CF45-9C91-DCD16A1C680C}" sibTransId="{913AF2FA-D9DD-6A44-BACF-81C7590E85C8}"/>
    <dgm:cxn modelId="{73551A1C-1254-4A42-AF91-0B2DC4A56449}" srcId="{FBF2892F-FCF7-3A4B-98FF-B2F4650C826A}" destId="{E741DB30-206C-774F-9FE4-22DEB55538FF}" srcOrd="1" destOrd="0" parTransId="{E11DF189-81A0-DE40-BFC0-797A523C3E95}" sibTransId="{FF06B8F3-1F86-8140-9B9F-E235AE5E10C5}"/>
    <dgm:cxn modelId="{564D1861-B1CF-4045-9322-5745E3574076}" type="presOf" srcId="{6E0E09CF-535C-9F4A-9D42-DCA4647452B0}" destId="{FB4F0F7E-15B0-AC45-9F8C-21DEA43E32D0}" srcOrd="1" destOrd="0" presId="urn:microsoft.com/office/officeart/2005/8/layout/target3"/>
    <dgm:cxn modelId="{D9427F64-74F0-3748-8569-AD6417A0EB19}" srcId="{FBF2892F-FCF7-3A4B-98FF-B2F4650C826A}" destId="{4C699249-4DD6-B04C-8DE1-FD90DFF21924}" srcOrd="4" destOrd="0" parTransId="{641C02CC-C464-5749-9F00-88CCBC3A2BF1}" sibTransId="{5FB25D44-B2D6-FE42-8282-DC4B82756DF5}"/>
    <dgm:cxn modelId="{D3A57248-CF94-1A4D-855C-E5EA8DB9801D}" type="presOf" srcId="{FBF2892F-FCF7-3A4B-98FF-B2F4650C826A}" destId="{4CAA11AB-C3B6-7742-B856-B8BEE4690829}" srcOrd="0" destOrd="0" presId="urn:microsoft.com/office/officeart/2005/8/layout/target3"/>
    <dgm:cxn modelId="{C177F86B-266F-234E-B64D-7491F903933A}" type="presOf" srcId="{E741DB30-206C-774F-9FE4-22DEB55538FF}" destId="{28E0102D-7B8E-4743-80D0-4499ED8E83EE}" srcOrd="1" destOrd="0" presId="urn:microsoft.com/office/officeart/2005/8/layout/target3"/>
    <dgm:cxn modelId="{0B9B3273-E083-6D47-9605-D038113B76FD}" srcId="{FBF2892F-FCF7-3A4B-98FF-B2F4650C826A}" destId="{1123246F-22CB-4443-8352-EA007740BEA0}" srcOrd="0" destOrd="0" parTransId="{597042A9-26FA-5C48-B0FB-ED65414BA098}" sibTransId="{07B2F954-0EBC-2943-B6CB-B4F187E74277}"/>
    <dgm:cxn modelId="{A380C853-BD63-ED44-8CB7-78C75020B6A9}" srcId="{FBF2892F-FCF7-3A4B-98FF-B2F4650C826A}" destId="{E24C8E8A-770D-5B42-9276-16CAD8070F05}" srcOrd="2" destOrd="0" parTransId="{7B4DA492-5B82-0C40-94A2-C1B1175CF320}" sibTransId="{482C19A7-4BEC-7642-A198-D0ABB1202A63}"/>
    <dgm:cxn modelId="{D22365B5-C5E5-2D45-BC29-A1F99CB9CAEC}" type="presOf" srcId="{E24C8E8A-770D-5B42-9276-16CAD8070F05}" destId="{8E427BFD-68F7-9144-84C4-B6F555C3E9C2}" srcOrd="0" destOrd="0" presId="urn:microsoft.com/office/officeart/2005/8/layout/target3"/>
    <dgm:cxn modelId="{225AAFB6-5353-BB4D-B5EA-1466613E9E1F}" type="presOf" srcId="{E741DB30-206C-774F-9FE4-22DEB55538FF}" destId="{52EA27E7-5658-A04C-872B-736FE36E95B9}" srcOrd="0" destOrd="0" presId="urn:microsoft.com/office/officeart/2005/8/layout/target3"/>
    <dgm:cxn modelId="{976C7BB7-6029-5943-8A6C-4A27C6D90CD1}" type="presOf" srcId="{1123246F-22CB-4443-8352-EA007740BEA0}" destId="{5EB9BD66-219F-E345-B2D4-09DF848DC51E}" srcOrd="1" destOrd="0" presId="urn:microsoft.com/office/officeart/2005/8/layout/target3"/>
    <dgm:cxn modelId="{18137EBC-9CB8-B54F-BBFF-437631269049}" type="presOf" srcId="{E24C8E8A-770D-5B42-9276-16CAD8070F05}" destId="{E43BF79D-E91E-6B40-B0A9-7EFFBAEB7024}" srcOrd="1" destOrd="0" presId="urn:microsoft.com/office/officeart/2005/8/layout/target3"/>
    <dgm:cxn modelId="{F99231BF-6395-1A47-9E13-C9CE92C7B24B}" type="presOf" srcId="{6E0E09CF-535C-9F4A-9D42-DCA4647452B0}" destId="{278E313F-4732-FB48-ADB3-EB7BAA2F0AD8}" srcOrd="0" destOrd="0" presId="urn:microsoft.com/office/officeart/2005/8/layout/target3"/>
    <dgm:cxn modelId="{D87E2FCE-3BB4-B54A-A6D3-26469E50F659}" type="presOf" srcId="{4C699249-4DD6-B04C-8DE1-FD90DFF21924}" destId="{F3DE286F-F91F-864B-883C-CE6534E57A45}" srcOrd="0" destOrd="0" presId="urn:microsoft.com/office/officeart/2005/8/layout/target3"/>
    <dgm:cxn modelId="{D726C8D6-A049-CE4B-9077-148EC6B7FC28}" type="presOf" srcId="{1123246F-22CB-4443-8352-EA007740BEA0}" destId="{CA2649DD-3136-744F-8618-39E3378CD44E}" srcOrd="0" destOrd="0" presId="urn:microsoft.com/office/officeart/2005/8/layout/target3"/>
    <dgm:cxn modelId="{FC6BEAE3-48E4-1D49-AAB1-000AB76294C9}" type="presOf" srcId="{4C699249-4DD6-B04C-8DE1-FD90DFF21924}" destId="{ACF4BA02-BC30-DC45-BCBE-34FC27F21B0B}" srcOrd="1" destOrd="0" presId="urn:microsoft.com/office/officeart/2005/8/layout/target3"/>
    <dgm:cxn modelId="{D609580D-09FF-E042-A49F-E07B63F101FE}" type="presParOf" srcId="{4CAA11AB-C3B6-7742-B856-B8BEE4690829}" destId="{7E5E71E9-02DD-8F4B-A764-3EE25B482476}" srcOrd="0" destOrd="0" presId="urn:microsoft.com/office/officeart/2005/8/layout/target3"/>
    <dgm:cxn modelId="{428DCE99-FEDC-EA41-96B0-2FD499858A11}" type="presParOf" srcId="{4CAA11AB-C3B6-7742-B856-B8BEE4690829}" destId="{A339D49C-3675-ED44-AA24-21007938E703}" srcOrd="1" destOrd="0" presId="urn:microsoft.com/office/officeart/2005/8/layout/target3"/>
    <dgm:cxn modelId="{35E28F33-B25C-264F-B5FA-46D5948A98CB}" type="presParOf" srcId="{4CAA11AB-C3B6-7742-B856-B8BEE4690829}" destId="{CA2649DD-3136-744F-8618-39E3378CD44E}" srcOrd="2" destOrd="0" presId="urn:microsoft.com/office/officeart/2005/8/layout/target3"/>
    <dgm:cxn modelId="{A0D02778-A63D-094F-A833-FB5AB2F45372}" type="presParOf" srcId="{4CAA11AB-C3B6-7742-B856-B8BEE4690829}" destId="{86564882-C43B-5F44-9E2B-7C3273C25D25}" srcOrd="3" destOrd="0" presId="urn:microsoft.com/office/officeart/2005/8/layout/target3"/>
    <dgm:cxn modelId="{262A6666-1A81-7944-B3BE-D2B4A2507212}" type="presParOf" srcId="{4CAA11AB-C3B6-7742-B856-B8BEE4690829}" destId="{30FF8077-7F83-324F-B1D6-2D388D1A859E}" srcOrd="4" destOrd="0" presId="urn:microsoft.com/office/officeart/2005/8/layout/target3"/>
    <dgm:cxn modelId="{5F7B434B-5A92-414B-A1B9-4D7448A0B1BA}" type="presParOf" srcId="{4CAA11AB-C3B6-7742-B856-B8BEE4690829}" destId="{52EA27E7-5658-A04C-872B-736FE36E95B9}" srcOrd="5" destOrd="0" presId="urn:microsoft.com/office/officeart/2005/8/layout/target3"/>
    <dgm:cxn modelId="{9E95219E-D9F6-5B41-A2AB-1AB6BA130EE9}" type="presParOf" srcId="{4CAA11AB-C3B6-7742-B856-B8BEE4690829}" destId="{D286EAF9-10A1-BC48-90B9-9EF3F0252513}" srcOrd="6" destOrd="0" presId="urn:microsoft.com/office/officeart/2005/8/layout/target3"/>
    <dgm:cxn modelId="{6D073BB1-7132-A646-A32C-216ED4DC3332}" type="presParOf" srcId="{4CAA11AB-C3B6-7742-B856-B8BEE4690829}" destId="{890FD210-37B1-924A-ACE3-EC4AF3723DA8}" srcOrd="7" destOrd="0" presId="urn:microsoft.com/office/officeart/2005/8/layout/target3"/>
    <dgm:cxn modelId="{EF2AD3E3-6CBA-0347-95BA-3B17EFCCF1BB}" type="presParOf" srcId="{4CAA11AB-C3B6-7742-B856-B8BEE4690829}" destId="{8E427BFD-68F7-9144-84C4-B6F555C3E9C2}" srcOrd="8" destOrd="0" presId="urn:microsoft.com/office/officeart/2005/8/layout/target3"/>
    <dgm:cxn modelId="{A8B8D065-73AF-9A49-901F-94347A3A90CD}" type="presParOf" srcId="{4CAA11AB-C3B6-7742-B856-B8BEE4690829}" destId="{88B52972-5B56-814E-9276-2870F1EFB52E}" srcOrd="9" destOrd="0" presId="urn:microsoft.com/office/officeart/2005/8/layout/target3"/>
    <dgm:cxn modelId="{5ACFB274-49F3-4F47-87E8-A514763538AD}" type="presParOf" srcId="{4CAA11AB-C3B6-7742-B856-B8BEE4690829}" destId="{CB5F8675-4706-0A49-8834-410E77301F2D}" srcOrd="10" destOrd="0" presId="urn:microsoft.com/office/officeart/2005/8/layout/target3"/>
    <dgm:cxn modelId="{8FD1CB43-0104-5C4A-AA16-9DF5D05265D1}" type="presParOf" srcId="{4CAA11AB-C3B6-7742-B856-B8BEE4690829}" destId="{278E313F-4732-FB48-ADB3-EB7BAA2F0AD8}" srcOrd="11" destOrd="0" presId="urn:microsoft.com/office/officeart/2005/8/layout/target3"/>
    <dgm:cxn modelId="{59DD2532-EE15-2946-98E2-DA12EE01D05F}" type="presParOf" srcId="{4CAA11AB-C3B6-7742-B856-B8BEE4690829}" destId="{B3CB6F7B-4AF8-884B-A770-14D7D179D48F}" srcOrd="12" destOrd="0" presId="urn:microsoft.com/office/officeart/2005/8/layout/target3"/>
    <dgm:cxn modelId="{268E34D0-EBC7-0549-A4C9-99084C6ECBC4}" type="presParOf" srcId="{4CAA11AB-C3B6-7742-B856-B8BEE4690829}" destId="{EC44F69B-9D2C-2143-B459-8D67124DB16C}" srcOrd="13" destOrd="0" presId="urn:microsoft.com/office/officeart/2005/8/layout/target3"/>
    <dgm:cxn modelId="{729EC047-FAFB-2E4A-B06E-9D437173CDD3}" type="presParOf" srcId="{4CAA11AB-C3B6-7742-B856-B8BEE4690829}" destId="{F3DE286F-F91F-864B-883C-CE6534E57A45}" srcOrd="14" destOrd="0" presId="urn:microsoft.com/office/officeart/2005/8/layout/target3"/>
    <dgm:cxn modelId="{5BD0046F-2151-8940-8C9E-8AEF4E4EDF1B}" type="presParOf" srcId="{4CAA11AB-C3B6-7742-B856-B8BEE4690829}" destId="{5EB9BD66-219F-E345-B2D4-09DF848DC51E}" srcOrd="15" destOrd="0" presId="urn:microsoft.com/office/officeart/2005/8/layout/target3"/>
    <dgm:cxn modelId="{995D0144-58C0-1345-B852-6184F95A6849}" type="presParOf" srcId="{4CAA11AB-C3B6-7742-B856-B8BEE4690829}" destId="{28E0102D-7B8E-4743-80D0-4499ED8E83EE}" srcOrd="16" destOrd="0" presId="urn:microsoft.com/office/officeart/2005/8/layout/target3"/>
    <dgm:cxn modelId="{25B675BE-F5A8-B647-A997-FE158D3FCFD4}" type="presParOf" srcId="{4CAA11AB-C3B6-7742-B856-B8BEE4690829}" destId="{E43BF79D-E91E-6B40-B0A9-7EFFBAEB7024}" srcOrd="17" destOrd="0" presId="urn:microsoft.com/office/officeart/2005/8/layout/target3"/>
    <dgm:cxn modelId="{F0C8FB9D-18EF-EE49-8AA1-277BF984FDAB}" type="presParOf" srcId="{4CAA11AB-C3B6-7742-B856-B8BEE4690829}" destId="{FB4F0F7E-15B0-AC45-9F8C-21DEA43E32D0}" srcOrd="18" destOrd="0" presId="urn:microsoft.com/office/officeart/2005/8/layout/target3"/>
    <dgm:cxn modelId="{6C70895F-E435-9642-A2B0-C862FAEF8648}" type="presParOf" srcId="{4CAA11AB-C3B6-7742-B856-B8BEE4690829}" destId="{ACF4BA02-BC30-DC45-BCBE-34FC27F21B0B}" srcOrd="19"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64244595-40B8-0C44-AB01-36C07C7C032F}" type="doc">
      <dgm:prSet loTypeId="urn:microsoft.com/office/officeart/2009/3/layout/StepUpProcess" loCatId="relationship" qsTypeId="urn:microsoft.com/office/officeart/2005/8/quickstyle/simple4" qsCatId="simple" csTypeId="urn:microsoft.com/office/officeart/2005/8/colors/accent1_2" csCatId="accent1" phldr="1"/>
      <dgm:spPr/>
      <dgm:t>
        <a:bodyPr/>
        <a:lstStyle/>
        <a:p>
          <a:endParaRPr lang="en-US"/>
        </a:p>
      </dgm:t>
    </dgm:pt>
    <dgm:pt modelId="{9972BBDB-889F-9344-B3C7-098CE51925FC}">
      <dgm:prSet/>
      <dgm:spPr>
        <a:xfrm>
          <a:off x="549272" y="2448076"/>
          <a:ext cx="1934324" cy="1695548"/>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Cortex-A</a:t>
          </a:r>
        </a:p>
      </dgm:t>
    </dgm:pt>
    <dgm:pt modelId="{02F33E88-1CA8-1849-A059-F1F13661286D}" type="parTrans" cxnId="{1BCC1A9F-183A-1C47-8E31-24B48C550775}">
      <dgm:prSet/>
      <dgm:spPr/>
      <dgm:t>
        <a:bodyPr/>
        <a:lstStyle/>
        <a:p>
          <a:endParaRPr lang="en-US"/>
        </a:p>
      </dgm:t>
    </dgm:pt>
    <dgm:pt modelId="{5FA7183A-15C0-EE43-A9D1-7B812FC22867}" type="sibTrans" cxnId="{1BCC1A9F-183A-1C47-8E31-24B48C550775}">
      <dgm:prSet/>
      <dgm:spPr/>
      <dgm:t>
        <a:bodyPr/>
        <a:lstStyle/>
        <a:p>
          <a:endParaRPr lang="en-US"/>
        </a:p>
      </dgm:t>
    </dgm:pt>
    <dgm:pt modelId="{BEC033E2-AC9A-FF4F-AB54-E16960F6D766}">
      <dgm:prSet/>
      <dgm:spPr>
        <a:xfrm>
          <a:off x="2917263" y="1862114"/>
          <a:ext cx="1934324" cy="1695548"/>
        </a:xfrm>
        <a:prstGeom prst="rect">
          <a:avLst/>
        </a:prstGeom>
        <a:noFill/>
        <a:ln>
          <a:noFill/>
        </a:ln>
        <a:effectLst/>
      </dgm:spPr>
      <dgm:t>
        <a:bodyPr/>
        <a:lstStyle/>
        <a:p>
          <a:pPr rtl="0"/>
          <a:r>
            <a:rPr lang="en-US">
              <a:solidFill>
                <a:sysClr val="windowText" lastClr="000000">
                  <a:hueOff val="0"/>
                  <a:satOff val="0"/>
                  <a:lumOff val="0"/>
                  <a:alphaOff val="0"/>
                </a:sysClr>
              </a:solidFill>
              <a:latin typeface="Rockwell"/>
              <a:ea typeface="+mn-ea"/>
              <a:cs typeface="+mn-cs"/>
            </a:rPr>
            <a:t>Cortex-R</a:t>
          </a:r>
        </a:p>
      </dgm:t>
    </dgm:pt>
    <dgm:pt modelId="{4511412A-7C47-2642-8C3D-2536C66A69C0}" type="parTrans" cxnId="{36BF6ED1-991C-064E-B658-560C3B935438}">
      <dgm:prSet/>
      <dgm:spPr/>
      <dgm:t>
        <a:bodyPr/>
        <a:lstStyle/>
        <a:p>
          <a:endParaRPr lang="en-US"/>
        </a:p>
      </dgm:t>
    </dgm:pt>
    <dgm:pt modelId="{23DAB6B6-5B95-6043-940D-29241B3419B5}" type="sibTrans" cxnId="{36BF6ED1-991C-064E-B658-560C3B935438}">
      <dgm:prSet/>
      <dgm:spPr/>
      <dgm:t>
        <a:bodyPr/>
        <a:lstStyle/>
        <a:p>
          <a:endParaRPr lang="en-US"/>
        </a:p>
      </dgm:t>
    </dgm:pt>
    <dgm:pt modelId="{C5DE4E15-3294-6440-AE71-1692C1B22026}">
      <dgm:prSet/>
      <dgm:spPr>
        <a:xfrm>
          <a:off x="5297654" y="789598"/>
          <a:ext cx="1934324" cy="2970364"/>
        </a:xfrm>
        <a:prstGeom prst="rect">
          <a:avLst/>
        </a:prstGeom>
        <a:noFill/>
        <a:ln>
          <a:noFill/>
        </a:ln>
        <a:effectLst/>
      </dgm:spPr>
      <dgm:t>
        <a:bodyPr/>
        <a:lstStyle/>
        <a:p>
          <a:pPr rtl="0"/>
          <a:r>
            <a:rPr lang="en-US">
              <a:solidFill>
                <a:sysClr val="windowText" lastClr="000000">
                  <a:hueOff val="0"/>
                  <a:satOff val="0"/>
                  <a:lumOff val="0"/>
                  <a:alphaOff val="0"/>
                </a:sysClr>
              </a:solidFill>
              <a:latin typeface="Rockwell"/>
              <a:ea typeface="+mn-ea"/>
              <a:cs typeface="+mn-cs"/>
            </a:rPr>
            <a:t>Cortex-M</a:t>
          </a:r>
        </a:p>
      </dgm:t>
    </dgm:pt>
    <dgm:pt modelId="{F8270A97-BFC2-B941-8E0D-763AC7C45356}" type="parTrans" cxnId="{5935EA6D-5400-E146-807E-1B9B32CA1DBC}">
      <dgm:prSet/>
      <dgm:spPr/>
      <dgm:t>
        <a:bodyPr/>
        <a:lstStyle/>
        <a:p>
          <a:endParaRPr lang="en-US"/>
        </a:p>
      </dgm:t>
    </dgm:pt>
    <dgm:pt modelId="{70F196F0-F938-8949-9887-643668E20A06}" type="sibTrans" cxnId="{5935EA6D-5400-E146-807E-1B9B32CA1DBC}">
      <dgm:prSet/>
      <dgm:spPr/>
      <dgm:t>
        <a:bodyPr/>
        <a:lstStyle/>
        <a:p>
          <a:endParaRPr lang="en-US"/>
        </a:p>
      </dgm:t>
    </dgm:pt>
    <dgm:pt modelId="{B3624D79-F1C1-DA4D-95FD-B4050C309303}">
      <dgm:prSet/>
      <dgm:spPr>
        <a:xfrm>
          <a:off x="5297654" y="789598"/>
          <a:ext cx="1934324" cy="2970364"/>
        </a:xfrm>
        <a:prstGeom prst="rect">
          <a:avLst/>
        </a:prstGeom>
        <a:noFill/>
        <a:ln>
          <a:noFill/>
        </a:ln>
        <a:effectLst/>
      </dgm:spPr>
      <dgm:t>
        <a:bodyPr/>
        <a:lstStyle/>
        <a:p>
          <a:pPr rtl="0"/>
          <a:r>
            <a:rPr lang="en-US">
              <a:solidFill>
                <a:sysClr val="windowText" lastClr="000000">
                  <a:hueOff val="0"/>
                  <a:satOff val="0"/>
                  <a:lumOff val="0"/>
                  <a:alphaOff val="0"/>
                </a:sysClr>
              </a:solidFill>
              <a:latin typeface="Rockwell"/>
              <a:ea typeface="+mn-ea"/>
              <a:cs typeface="+mn-cs"/>
            </a:rPr>
            <a:t>Cortex-M0</a:t>
          </a:r>
        </a:p>
      </dgm:t>
    </dgm:pt>
    <dgm:pt modelId="{996D892B-574A-454E-96B3-CA5FAE7E93F1}" type="parTrans" cxnId="{8D3F7BD9-095A-EB4E-BD01-8D02E07C544A}">
      <dgm:prSet/>
      <dgm:spPr/>
      <dgm:t>
        <a:bodyPr/>
        <a:lstStyle/>
        <a:p>
          <a:endParaRPr lang="en-US"/>
        </a:p>
      </dgm:t>
    </dgm:pt>
    <dgm:pt modelId="{6D564A4A-F9E1-964B-9BAB-BFCFE72084EC}" type="sibTrans" cxnId="{8D3F7BD9-095A-EB4E-BD01-8D02E07C544A}">
      <dgm:prSet/>
      <dgm:spPr/>
      <dgm:t>
        <a:bodyPr/>
        <a:lstStyle/>
        <a:p>
          <a:endParaRPr lang="en-US"/>
        </a:p>
      </dgm:t>
    </dgm:pt>
    <dgm:pt modelId="{FBECF0E3-9602-9443-82CC-519BB77001DF}">
      <dgm:prSet/>
      <dgm:spPr>
        <a:xfrm>
          <a:off x="5297654" y="789598"/>
          <a:ext cx="1934324" cy="2970364"/>
        </a:xfrm>
        <a:prstGeom prst="rect">
          <a:avLst/>
        </a:prstGeom>
        <a:noFill/>
        <a:ln>
          <a:noFill/>
        </a:ln>
        <a:effectLst/>
      </dgm:spPr>
      <dgm:t>
        <a:bodyPr/>
        <a:lstStyle/>
        <a:p>
          <a:pPr rtl="0"/>
          <a:r>
            <a:rPr lang="en-US">
              <a:solidFill>
                <a:sysClr val="windowText" lastClr="000000">
                  <a:hueOff val="0"/>
                  <a:satOff val="0"/>
                  <a:lumOff val="0"/>
                  <a:alphaOff val="0"/>
                </a:sysClr>
              </a:solidFill>
              <a:latin typeface="Rockwell"/>
              <a:ea typeface="+mn-ea"/>
              <a:cs typeface="+mn-cs"/>
            </a:rPr>
            <a:t>Cortex-M0+</a:t>
          </a:r>
        </a:p>
      </dgm:t>
    </dgm:pt>
    <dgm:pt modelId="{FED445DB-EDC6-3346-B338-981C71C8E77F}" type="parTrans" cxnId="{D0A4BDED-C468-9B49-A2F9-D1B917033ED2}">
      <dgm:prSet/>
      <dgm:spPr/>
      <dgm:t>
        <a:bodyPr/>
        <a:lstStyle/>
        <a:p>
          <a:endParaRPr lang="en-US"/>
        </a:p>
      </dgm:t>
    </dgm:pt>
    <dgm:pt modelId="{0E2EB7D7-EB84-4549-AFC2-8E633600E035}" type="sibTrans" cxnId="{D0A4BDED-C468-9B49-A2F9-D1B917033ED2}">
      <dgm:prSet/>
      <dgm:spPr/>
      <dgm:t>
        <a:bodyPr/>
        <a:lstStyle/>
        <a:p>
          <a:endParaRPr lang="en-US"/>
        </a:p>
      </dgm:t>
    </dgm:pt>
    <dgm:pt modelId="{B5D517DB-5BE9-F74A-B8E1-06334ED04690}">
      <dgm:prSet/>
      <dgm:spPr>
        <a:xfrm>
          <a:off x="5297654" y="789598"/>
          <a:ext cx="1934324" cy="2970364"/>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Cortex-M3</a:t>
          </a:r>
        </a:p>
      </dgm:t>
    </dgm:pt>
    <dgm:pt modelId="{B74274B9-839B-974C-8EF8-FA5B6B637461}" type="parTrans" cxnId="{D40CE18F-4D76-514A-8CA6-36933BF06C8F}">
      <dgm:prSet/>
      <dgm:spPr/>
      <dgm:t>
        <a:bodyPr/>
        <a:lstStyle/>
        <a:p>
          <a:endParaRPr lang="en-US"/>
        </a:p>
      </dgm:t>
    </dgm:pt>
    <dgm:pt modelId="{DA2A9467-BA12-F142-8739-80E7E11F66A0}" type="sibTrans" cxnId="{D40CE18F-4D76-514A-8CA6-36933BF06C8F}">
      <dgm:prSet/>
      <dgm:spPr/>
      <dgm:t>
        <a:bodyPr/>
        <a:lstStyle/>
        <a:p>
          <a:endParaRPr lang="en-US"/>
        </a:p>
      </dgm:t>
    </dgm:pt>
    <dgm:pt modelId="{B6BAC66E-1C7B-7C4F-9C20-C379BE76DD50}">
      <dgm:prSet/>
      <dgm:spPr>
        <a:xfrm>
          <a:off x="5297654" y="789598"/>
          <a:ext cx="1934324" cy="2970364"/>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Cortex-M4</a:t>
          </a:r>
        </a:p>
      </dgm:t>
    </dgm:pt>
    <dgm:pt modelId="{359C1D31-CFC5-9A4F-A4AE-D31EED7291A3}" type="parTrans" cxnId="{0A42961E-003A-9441-8892-8960B157762D}">
      <dgm:prSet/>
      <dgm:spPr/>
      <dgm:t>
        <a:bodyPr/>
        <a:lstStyle/>
        <a:p>
          <a:endParaRPr lang="en-US"/>
        </a:p>
      </dgm:t>
    </dgm:pt>
    <dgm:pt modelId="{34941DD6-24EE-534F-8B81-1550FD3B6431}" type="sibTrans" cxnId="{0A42961E-003A-9441-8892-8960B157762D}">
      <dgm:prSet/>
      <dgm:spPr/>
      <dgm:t>
        <a:bodyPr/>
        <a:lstStyle/>
        <a:p>
          <a:endParaRPr lang="en-US"/>
        </a:p>
      </dgm:t>
    </dgm:pt>
    <dgm:pt modelId="{083A84D5-61EE-8246-A078-336EB3567D04}">
      <dgm:prSet/>
      <dgm:spPr>
        <a:xfrm>
          <a:off x="5297654" y="789598"/>
          <a:ext cx="1934324" cy="2970364"/>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Cortex-M7</a:t>
          </a:r>
        </a:p>
      </dgm:t>
    </dgm:pt>
    <dgm:pt modelId="{AF1EF02B-5CCD-0D4F-BC8E-AA5F6486DF2F}" type="parTrans" cxnId="{CFC1C0E5-AB0B-0141-AB9F-233AABAE9DEF}">
      <dgm:prSet/>
      <dgm:spPr/>
      <dgm:t>
        <a:bodyPr/>
        <a:lstStyle/>
        <a:p>
          <a:endParaRPr lang="en-US"/>
        </a:p>
      </dgm:t>
    </dgm:pt>
    <dgm:pt modelId="{834AA201-D16D-8F4C-A11F-70344803B1DD}" type="sibTrans" cxnId="{CFC1C0E5-AB0B-0141-AB9F-233AABAE9DEF}">
      <dgm:prSet/>
      <dgm:spPr/>
      <dgm:t>
        <a:bodyPr/>
        <a:lstStyle/>
        <a:p>
          <a:endParaRPr lang="en-US"/>
        </a:p>
      </dgm:t>
    </dgm:pt>
    <dgm:pt modelId="{651AC246-9818-074C-82FA-4B1AA9646072}">
      <dgm:prSet/>
      <dgm:spPr>
        <a:xfrm>
          <a:off x="5297654" y="789598"/>
          <a:ext cx="1934324" cy="2970364"/>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Cortex-M23</a:t>
          </a:r>
        </a:p>
      </dgm:t>
    </dgm:pt>
    <dgm:pt modelId="{9B797E82-0252-A343-A1A9-F6ED2523BDF8}" type="parTrans" cxnId="{60BEC430-1BFA-3E45-A019-804F3B035864}">
      <dgm:prSet/>
      <dgm:spPr/>
      <dgm:t>
        <a:bodyPr/>
        <a:lstStyle/>
        <a:p>
          <a:endParaRPr lang="en-US"/>
        </a:p>
      </dgm:t>
    </dgm:pt>
    <dgm:pt modelId="{69E01483-E552-7144-A2BF-D800A7B29B95}" type="sibTrans" cxnId="{60BEC430-1BFA-3E45-A019-804F3B035864}">
      <dgm:prSet/>
      <dgm:spPr/>
      <dgm:t>
        <a:bodyPr/>
        <a:lstStyle/>
        <a:p>
          <a:endParaRPr lang="en-US"/>
        </a:p>
      </dgm:t>
    </dgm:pt>
    <dgm:pt modelId="{8259BD33-9B98-F049-B9C4-BDB384D02748}">
      <dgm:prSet/>
      <dgm:spPr>
        <a:xfrm>
          <a:off x="5297654" y="789598"/>
          <a:ext cx="1934324" cy="2970364"/>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Cortex-M33</a:t>
          </a:r>
        </a:p>
      </dgm:t>
    </dgm:pt>
    <dgm:pt modelId="{D974A3B4-43AA-1543-B34A-2D4115F65004}" type="parTrans" cxnId="{39AA6A15-2945-6C4F-A0D3-6D6BBD44D3B8}">
      <dgm:prSet/>
      <dgm:spPr/>
      <dgm:t>
        <a:bodyPr/>
        <a:lstStyle/>
        <a:p>
          <a:endParaRPr lang="en-US"/>
        </a:p>
      </dgm:t>
    </dgm:pt>
    <dgm:pt modelId="{F7D50E1E-37F0-3546-9B0D-20CF5986E46D}" type="sibTrans" cxnId="{39AA6A15-2945-6C4F-A0D3-6D6BBD44D3B8}">
      <dgm:prSet/>
      <dgm:spPr/>
      <dgm:t>
        <a:bodyPr/>
        <a:lstStyle/>
        <a:p>
          <a:endParaRPr lang="en-US"/>
        </a:p>
      </dgm:t>
    </dgm:pt>
    <dgm:pt modelId="{88DEEDEA-3D43-B94E-A8BE-2B6F2CC171CC}" type="pres">
      <dgm:prSet presAssocID="{64244595-40B8-0C44-AB01-36C07C7C032F}" presName="rootnode" presStyleCnt="0">
        <dgm:presLayoutVars>
          <dgm:chMax/>
          <dgm:chPref/>
          <dgm:dir/>
          <dgm:animLvl val="lvl"/>
        </dgm:presLayoutVars>
      </dgm:prSet>
      <dgm:spPr/>
    </dgm:pt>
    <dgm:pt modelId="{830C26F3-CEAB-464A-9BB6-746675F569C8}" type="pres">
      <dgm:prSet presAssocID="{9972BBDB-889F-9344-B3C7-098CE51925FC}" presName="composite" presStyleCnt="0"/>
      <dgm:spPr/>
    </dgm:pt>
    <dgm:pt modelId="{0A48A44B-ACFF-2245-AEEB-A5DDDCC8C496}" type="pres">
      <dgm:prSet presAssocID="{9972BBDB-889F-9344-B3C7-098CE51925FC}" presName="LShape" presStyleLbl="alignNode1" presStyleIdx="0" presStyleCnt="5"/>
      <dgm:spPr>
        <a:xfrm rot="5400000">
          <a:off x="764208" y="1807909"/>
          <a:ext cx="1287619" cy="2142570"/>
        </a:xfrm>
        <a:prstGeom prst="corner">
          <a:avLst>
            <a:gd name="adj1" fmla="val 16120"/>
            <a:gd name="adj2" fmla="val 1611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gm:spPr>
    </dgm:pt>
    <dgm:pt modelId="{2A519228-43C1-C040-B33A-097341431CE2}" type="pres">
      <dgm:prSet presAssocID="{9972BBDB-889F-9344-B3C7-098CE51925FC}" presName="ParentText" presStyleLbl="revTx" presStyleIdx="0" presStyleCnt="3">
        <dgm:presLayoutVars>
          <dgm:chMax val="0"/>
          <dgm:chPref val="0"/>
          <dgm:bulletEnabled val="1"/>
        </dgm:presLayoutVars>
      </dgm:prSet>
      <dgm:spPr/>
    </dgm:pt>
    <dgm:pt modelId="{47794180-F9F3-EE4B-A723-D9EC2A211089}" type="pres">
      <dgm:prSet presAssocID="{9972BBDB-889F-9344-B3C7-098CE51925FC}" presName="Triangle" presStyleLbl="alignNode1" presStyleIdx="1" presStyleCnt="5"/>
      <dgm:spPr>
        <a:xfrm>
          <a:off x="2118630" y="1650171"/>
          <a:ext cx="364966" cy="364966"/>
        </a:xfrm>
        <a:prstGeom prst="triangle">
          <a:avLst>
            <a:gd name="adj" fmla="val 1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gm:spPr>
    </dgm:pt>
    <dgm:pt modelId="{CA2E6E44-B8E7-844C-A330-D89650D6039A}" type="pres">
      <dgm:prSet presAssocID="{5FA7183A-15C0-EE43-A9D1-7B812FC22867}" presName="sibTrans" presStyleCnt="0"/>
      <dgm:spPr/>
    </dgm:pt>
    <dgm:pt modelId="{60473021-6AD7-5E46-82D5-DEE1BCAFFA4D}" type="pres">
      <dgm:prSet presAssocID="{5FA7183A-15C0-EE43-A9D1-7B812FC22867}" presName="space" presStyleCnt="0"/>
      <dgm:spPr/>
    </dgm:pt>
    <dgm:pt modelId="{CFFAFEA4-C7E3-DF4B-B4D7-2A38CF8EC7CB}" type="pres">
      <dgm:prSet presAssocID="{BEC033E2-AC9A-FF4F-AB54-E16960F6D766}" presName="composite" presStyleCnt="0"/>
      <dgm:spPr/>
    </dgm:pt>
    <dgm:pt modelId="{1CA04008-96F3-564A-B46E-6B87073615C5}" type="pres">
      <dgm:prSet presAssocID="{BEC033E2-AC9A-FF4F-AB54-E16960F6D766}" presName="LShape" presStyleLbl="alignNode1" presStyleIdx="2" presStyleCnt="5"/>
      <dgm:spPr>
        <a:xfrm rot="5400000">
          <a:off x="3132199" y="1221947"/>
          <a:ext cx="1287619" cy="2142570"/>
        </a:xfrm>
        <a:prstGeom prst="corner">
          <a:avLst>
            <a:gd name="adj1" fmla="val 16120"/>
            <a:gd name="adj2" fmla="val 1611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gm:spPr>
    </dgm:pt>
    <dgm:pt modelId="{5614FA6C-291A-254E-9375-7FDF93864951}" type="pres">
      <dgm:prSet presAssocID="{BEC033E2-AC9A-FF4F-AB54-E16960F6D766}" presName="ParentText" presStyleLbl="revTx" presStyleIdx="1" presStyleCnt="3">
        <dgm:presLayoutVars>
          <dgm:chMax val="0"/>
          <dgm:chPref val="0"/>
          <dgm:bulletEnabled val="1"/>
        </dgm:presLayoutVars>
      </dgm:prSet>
      <dgm:spPr/>
    </dgm:pt>
    <dgm:pt modelId="{3331A2A3-1F64-8B4F-8B60-EA1062A7E831}" type="pres">
      <dgm:prSet presAssocID="{BEC033E2-AC9A-FF4F-AB54-E16960F6D766}" presName="Triangle" presStyleLbl="alignNode1" presStyleIdx="3" presStyleCnt="5"/>
      <dgm:spPr>
        <a:xfrm>
          <a:off x="4486621" y="1064209"/>
          <a:ext cx="364966" cy="364966"/>
        </a:xfrm>
        <a:prstGeom prst="triangle">
          <a:avLst>
            <a:gd name="adj" fmla="val 1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gm:spPr>
    </dgm:pt>
    <dgm:pt modelId="{0F8ED890-79FA-E44F-BE37-948D6532D1B7}" type="pres">
      <dgm:prSet presAssocID="{23DAB6B6-5B95-6043-940D-29241B3419B5}" presName="sibTrans" presStyleCnt="0"/>
      <dgm:spPr/>
    </dgm:pt>
    <dgm:pt modelId="{489BD653-FCB7-2042-9913-50E27DA8F68B}" type="pres">
      <dgm:prSet presAssocID="{23DAB6B6-5B95-6043-940D-29241B3419B5}" presName="space" presStyleCnt="0"/>
      <dgm:spPr/>
    </dgm:pt>
    <dgm:pt modelId="{934A9BCB-07A4-6B4B-94AE-2D7D15F37D5D}" type="pres">
      <dgm:prSet presAssocID="{C5DE4E15-3294-6440-AE71-1692C1B22026}" presName="composite" presStyleCnt="0"/>
      <dgm:spPr/>
    </dgm:pt>
    <dgm:pt modelId="{070F56ED-CC42-AC46-8D66-3EE13232BDAF}" type="pres">
      <dgm:prSet presAssocID="{C5DE4E15-3294-6440-AE71-1692C1B22026}" presName="LShape" presStyleLbl="alignNode1" presStyleIdx="4" presStyleCnt="5"/>
      <dgm:spPr>
        <a:xfrm rot="5400000">
          <a:off x="5500190" y="-1421"/>
          <a:ext cx="1287619" cy="2142570"/>
        </a:xfrm>
        <a:prstGeom prst="corner">
          <a:avLst>
            <a:gd name="adj1" fmla="val 16120"/>
            <a:gd name="adj2" fmla="val 1611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gm:spPr>
    </dgm:pt>
    <dgm:pt modelId="{903C2039-EA74-B740-BBFD-F3C0B5FCAA3D}" type="pres">
      <dgm:prSet presAssocID="{C5DE4E15-3294-6440-AE71-1692C1B22026}" presName="ParentText" presStyleLbl="revTx" presStyleIdx="2" presStyleCnt="3" custScaleY="175186" custLinFactNeighborX="641" custLinFactNeighborY="46490">
        <dgm:presLayoutVars>
          <dgm:chMax val="0"/>
          <dgm:chPref val="0"/>
          <dgm:bulletEnabled val="1"/>
        </dgm:presLayoutVars>
      </dgm:prSet>
      <dgm:spPr/>
    </dgm:pt>
  </dgm:ptLst>
  <dgm:cxnLst>
    <dgm:cxn modelId="{0B786707-4A91-B642-A9C2-4B9C23048876}" type="presOf" srcId="{B3624D79-F1C1-DA4D-95FD-B4050C309303}" destId="{903C2039-EA74-B740-BBFD-F3C0B5FCAA3D}" srcOrd="0" destOrd="1" presId="urn:microsoft.com/office/officeart/2009/3/layout/StepUpProcess"/>
    <dgm:cxn modelId="{39AA6A15-2945-6C4F-A0D3-6D6BBD44D3B8}" srcId="{C5DE4E15-3294-6440-AE71-1692C1B22026}" destId="{8259BD33-9B98-F049-B9C4-BDB384D02748}" srcOrd="6" destOrd="0" parTransId="{D974A3B4-43AA-1543-B34A-2D4115F65004}" sibTransId="{F7D50E1E-37F0-3546-9B0D-20CF5986E46D}"/>
    <dgm:cxn modelId="{0A42961E-003A-9441-8892-8960B157762D}" srcId="{C5DE4E15-3294-6440-AE71-1692C1B22026}" destId="{B6BAC66E-1C7B-7C4F-9C20-C379BE76DD50}" srcOrd="3" destOrd="0" parTransId="{359C1D31-CFC5-9A4F-A4AE-D31EED7291A3}" sibTransId="{34941DD6-24EE-534F-8B81-1550FD3B6431}"/>
    <dgm:cxn modelId="{60BEC430-1BFA-3E45-A019-804F3B035864}" srcId="{C5DE4E15-3294-6440-AE71-1692C1B22026}" destId="{651AC246-9818-074C-82FA-4B1AA9646072}" srcOrd="5" destOrd="0" parTransId="{9B797E82-0252-A343-A1A9-F6ED2523BDF8}" sibTransId="{69E01483-E552-7144-A2BF-D800A7B29B95}"/>
    <dgm:cxn modelId="{5847513A-0376-4A41-9E71-47D388BBFABC}" type="presOf" srcId="{651AC246-9818-074C-82FA-4B1AA9646072}" destId="{903C2039-EA74-B740-BBFD-F3C0B5FCAA3D}" srcOrd="0" destOrd="6" presId="urn:microsoft.com/office/officeart/2009/3/layout/StepUpProcess"/>
    <dgm:cxn modelId="{39CE7460-656E-C04A-A22A-00F81DF5C364}" type="presOf" srcId="{B6BAC66E-1C7B-7C4F-9C20-C379BE76DD50}" destId="{903C2039-EA74-B740-BBFD-F3C0B5FCAA3D}" srcOrd="0" destOrd="4" presId="urn:microsoft.com/office/officeart/2009/3/layout/StepUpProcess"/>
    <dgm:cxn modelId="{5935EA6D-5400-E146-807E-1B9B32CA1DBC}" srcId="{64244595-40B8-0C44-AB01-36C07C7C032F}" destId="{C5DE4E15-3294-6440-AE71-1692C1B22026}" srcOrd="2" destOrd="0" parTransId="{F8270A97-BFC2-B941-8E0D-763AC7C45356}" sibTransId="{70F196F0-F938-8949-9887-643668E20A06}"/>
    <dgm:cxn modelId="{35CA7F53-AECB-054F-B19F-85F18DDDB919}" type="presOf" srcId="{083A84D5-61EE-8246-A078-336EB3567D04}" destId="{903C2039-EA74-B740-BBFD-F3C0B5FCAA3D}" srcOrd="0" destOrd="5" presId="urn:microsoft.com/office/officeart/2009/3/layout/StepUpProcess"/>
    <dgm:cxn modelId="{FB1ECD7A-FB0F-FD4A-9560-64720393018E}" type="presOf" srcId="{FBECF0E3-9602-9443-82CC-519BB77001DF}" destId="{903C2039-EA74-B740-BBFD-F3C0B5FCAA3D}" srcOrd="0" destOrd="2" presId="urn:microsoft.com/office/officeart/2009/3/layout/StepUpProcess"/>
    <dgm:cxn modelId="{C41DB588-C206-1C46-B5AF-918E6298BC98}" type="presOf" srcId="{64244595-40B8-0C44-AB01-36C07C7C032F}" destId="{88DEEDEA-3D43-B94E-A8BE-2B6F2CC171CC}" srcOrd="0" destOrd="0" presId="urn:microsoft.com/office/officeart/2009/3/layout/StepUpProcess"/>
    <dgm:cxn modelId="{D40CE18F-4D76-514A-8CA6-36933BF06C8F}" srcId="{C5DE4E15-3294-6440-AE71-1692C1B22026}" destId="{B5D517DB-5BE9-F74A-B8E1-06334ED04690}" srcOrd="2" destOrd="0" parTransId="{B74274B9-839B-974C-8EF8-FA5B6B637461}" sibTransId="{DA2A9467-BA12-F142-8739-80E7E11F66A0}"/>
    <dgm:cxn modelId="{1BCC1A9F-183A-1C47-8E31-24B48C550775}" srcId="{64244595-40B8-0C44-AB01-36C07C7C032F}" destId="{9972BBDB-889F-9344-B3C7-098CE51925FC}" srcOrd="0" destOrd="0" parTransId="{02F33E88-1CA8-1849-A059-F1F13661286D}" sibTransId="{5FA7183A-15C0-EE43-A9D1-7B812FC22867}"/>
    <dgm:cxn modelId="{95274DB3-B1B9-2A42-8921-92D3FF0A2BB9}" type="presOf" srcId="{BEC033E2-AC9A-FF4F-AB54-E16960F6D766}" destId="{5614FA6C-291A-254E-9375-7FDF93864951}" srcOrd="0" destOrd="0" presId="urn:microsoft.com/office/officeart/2009/3/layout/StepUpProcess"/>
    <dgm:cxn modelId="{96353BCA-89D9-184C-883C-B70E0C75C0A1}" type="presOf" srcId="{C5DE4E15-3294-6440-AE71-1692C1B22026}" destId="{903C2039-EA74-B740-BBFD-F3C0B5FCAA3D}" srcOrd="0" destOrd="0" presId="urn:microsoft.com/office/officeart/2009/3/layout/StepUpProcess"/>
    <dgm:cxn modelId="{F6308CD0-2315-7744-8DA9-C34C6133007F}" type="presOf" srcId="{B5D517DB-5BE9-F74A-B8E1-06334ED04690}" destId="{903C2039-EA74-B740-BBFD-F3C0B5FCAA3D}" srcOrd="0" destOrd="3" presId="urn:microsoft.com/office/officeart/2009/3/layout/StepUpProcess"/>
    <dgm:cxn modelId="{36BF6ED1-991C-064E-B658-560C3B935438}" srcId="{64244595-40B8-0C44-AB01-36C07C7C032F}" destId="{BEC033E2-AC9A-FF4F-AB54-E16960F6D766}" srcOrd="1" destOrd="0" parTransId="{4511412A-7C47-2642-8C3D-2536C66A69C0}" sibTransId="{23DAB6B6-5B95-6043-940D-29241B3419B5}"/>
    <dgm:cxn modelId="{AB4495D1-5CD2-D541-9A3B-A8B4EB9A548C}" type="presOf" srcId="{8259BD33-9B98-F049-B9C4-BDB384D02748}" destId="{903C2039-EA74-B740-BBFD-F3C0B5FCAA3D}" srcOrd="0" destOrd="7" presId="urn:microsoft.com/office/officeart/2009/3/layout/StepUpProcess"/>
    <dgm:cxn modelId="{8D3F7BD9-095A-EB4E-BD01-8D02E07C544A}" srcId="{C5DE4E15-3294-6440-AE71-1692C1B22026}" destId="{B3624D79-F1C1-DA4D-95FD-B4050C309303}" srcOrd="0" destOrd="0" parTransId="{996D892B-574A-454E-96B3-CA5FAE7E93F1}" sibTransId="{6D564A4A-F9E1-964B-9BAB-BFCFE72084EC}"/>
    <dgm:cxn modelId="{788336E1-854F-1848-A623-292C815A39FD}" type="presOf" srcId="{9972BBDB-889F-9344-B3C7-098CE51925FC}" destId="{2A519228-43C1-C040-B33A-097341431CE2}" srcOrd="0" destOrd="0" presId="urn:microsoft.com/office/officeart/2009/3/layout/StepUpProcess"/>
    <dgm:cxn modelId="{CFC1C0E5-AB0B-0141-AB9F-233AABAE9DEF}" srcId="{C5DE4E15-3294-6440-AE71-1692C1B22026}" destId="{083A84D5-61EE-8246-A078-336EB3567D04}" srcOrd="4" destOrd="0" parTransId="{AF1EF02B-5CCD-0D4F-BC8E-AA5F6486DF2F}" sibTransId="{834AA201-D16D-8F4C-A11F-70344803B1DD}"/>
    <dgm:cxn modelId="{D0A4BDED-C468-9B49-A2F9-D1B917033ED2}" srcId="{C5DE4E15-3294-6440-AE71-1692C1B22026}" destId="{FBECF0E3-9602-9443-82CC-519BB77001DF}" srcOrd="1" destOrd="0" parTransId="{FED445DB-EDC6-3346-B338-981C71C8E77F}" sibTransId="{0E2EB7D7-EB84-4549-AFC2-8E633600E035}"/>
    <dgm:cxn modelId="{A2A6534B-939F-4D47-AAB4-07970F1D1172}" type="presParOf" srcId="{88DEEDEA-3D43-B94E-A8BE-2B6F2CC171CC}" destId="{830C26F3-CEAB-464A-9BB6-746675F569C8}" srcOrd="0" destOrd="0" presId="urn:microsoft.com/office/officeart/2009/3/layout/StepUpProcess"/>
    <dgm:cxn modelId="{FA01A321-DDAD-6742-A04A-A829890ED196}" type="presParOf" srcId="{830C26F3-CEAB-464A-9BB6-746675F569C8}" destId="{0A48A44B-ACFF-2245-AEEB-A5DDDCC8C496}" srcOrd="0" destOrd="0" presId="urn:microsoft.com/office/officeart/2009/3/layout/StepUpProcess"/>
    <dgm:cxn modelId="{97D18404-2041-BA48-A0D4-3BABD5EA1D7F}" type="presParOf" srcId="{830C26F3-CEAB-464A-9BB6-746675F569C8}" destId="{2A519228-43C1-C040-B33A-097341431CE2}" srcOrd="1" destOrd="0" presId="urn:microsoft.com/office/officeart/2009/3/layout/StepUpProcess"/>
    <dgm:cxn modelId="{577E57E0-74CB-AA40-B60D-10399AEA4AEE}" type="presParOf" srcId="{830C26F3-CEAB-464A-9BB6-746675F569C8}" destId="{47794180-F9F3-EE4B-A723-D9EC2A211089}" srcOrd="2" destOrd="0" presId="urn:microsoft.com/office/officeart/2009/3/layout/StepUpProcess"/>
    <dgm:cxn modelId="{4B64BABE-092B-BD41-914D-EBA9FFDA968B}" type="presParOf" srcId="{88DEEDEA-3D43-B94E-A8BE-2B6F2CC171CC}" destId="{CA2E6E44-B8E7-844C-A330-D89650D6039A}" srcOrd="1" destOrd="0" presId="urn:microsoft.com/office/officeart/2009/3/layout/StepUpProcess"/>
    <dgm:cxn modelId="{FFE28C6D-43EE-EA4E-9C37-B28096F700B8}" type="presParOf" srcId="{CA2E6E44-B8E7-844C-A330-D89650D6039A}" destId="{60473021-6AD7-5E46-82D5-DEE1BCAFFA4D}" srcOrd="0" destOrd="0" presId="urn:microsoft.com/office/officeart/2009/3/layout/StepUpProcess"/>
    <dgm:cxn modelId="{18ACBC8E-8306-3B48-A5D0-6C35E1579F23}" type="presParOf" srcId="{88DEEDEA-3D43-B94E-A8BE-2B6F2CC171CC}" destId="{CFFAFEA4-C7E3-DF4B-B4D7-2A38CF8EC7CB}" srcOrd="2" destOrd="0" presId="urn:microsoft.com/office/officeart/2009/3/layout/StepUpProcess"/>
    <dgm:cxn modelId="{82B8BA04-9C70-C340-9AB6-638B52C604C0}" type="presParOf" srcId="{CFFAFEA4-C7E3-DF4B-B4D7-2A38CF8EC7CB}" destId="{1CA04008-96F3-564A-B46E-6B87073615C5}" srcOrd="0" destOrd="0" presId="urn:microsoft.com/office/officeart/2009/3/layout/StepUpProcess"/>
    <dgm:cxn modelId="{A401E569-60B2-B64D-9887-8EBDD7C1CAAE}" type="presParOf" srcId="{CFFAFEA4-C7E3-DF4B-B4D7-2A38CF8EC7CB}" destId="{5614FA6C-291A-254E-9375-7FDF93864951}" srcOrd="1" destOrd="0" presId="urn:microsoft.com/office/officeart/2009/3/layout/StepUpProcess"/>
    <dgm:cxn modelId="{9BFA7693-45F6-5C45-966F-F31986370D3C}" type="presParOf" srcId="{CFFAFEA4-C7E3-DF4B-B4D7-2A38CF8EC7CB}" destId="{3331A2A3-1F64-8B4F-8B60-EA1062A7E831}" srcOrd="2" destOrd="0" presId="urn:microsoft.com/office/officeart/2009/3/layout/StepUpProcess"/>
    <dgm:cxn modelId="{9ED23ED3-953B-9A47-B646-58A8D9D20DA8}" type="presParOf" srcId="{88DEEDEA-3D43-B94E-A8BE-2B6F2CC171CC}" destId="{0F8ED890-79FA-E44F-BE37-948D6532D1B7}" srcOrd="3" destOrd="0" presId="urn:microsoft.com/office/officeart/2009/3/layout/StepUpProcess"/>
    <dgm:cxn modelId="{9DA25616-4E1A-E94A-B9F4-C93B6C06D0A3}" type="presParOf" srcId="{0F8ED890-79FA-E44F-BE37-948D6532D1B7}" destId="{489BD653-FCB7-2042-9913-50E27DA8F68B}" srcOrd="0" destOrd="0" presId="urn:microsoft.com/office/officeart/2009/3/layout/StepUpProcess"/>
    <dgm:cxn modelId="{7CEC5DD2-4277-B647-BDDE-4190BF513238}" type="presParOf" srcId="{88DEEDEA-3D43-B94E-A8BE-2B6F2CC171CC}" destId="{934A9BCB-07A4-6B4B-94AE-2D7D15F37D5D}" srcOrd="4" destOrd="0" presId="urn:microsoft.com/office/officeart/2009/3/layout/StepUpProcess"/>
    <dgm:cxn modelId="{905C904F-94E5-3441-92FD-DA0A5E8D50A2}" type="presParOf" srcId="{934A9BCB-07A4-6B4B-94AE-2D7D15F37D5D}" destId="{070F56ED-CC42-AC46-8D66-3EE13232BDAF}" srcOrd="0" destOrd="0" presId="urn:microsoft.com/office/officeart/2009/3/layout/StepUpProcess"/>
    <dgm:cxn modelId="{3501581F-F116-8D42-9AA0-17DF445CBF65}" type="presParOf" srcId="{934A9BCB-07A4-6B4B-94AE-2D7D15F37D5D}" destId="{903C2039-EA74-B740-BBFD-F3C0B5FCAA3D}"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B243E3-6A78-9746-BEE9-84ACAEA02E36}">
      <dsp:nvSpPr>
        <dsp:cNvPr id="0" name=""/>
        <dsp:cNvSpPr/>
      </dsp:nvSpPr>
      <dsp:spPr>
        <a:xfrm>
          <a:off x="5334000" y="3419855"/>
          <a:ext cx="2484424" cy="1609344"/>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marL="57150" lvl="1" indent="-57150" algn="l" defTabSz="444500" rtl="0">
            <a:lnSpc>
              <a:spcPct val="90000"/>
            </a:lnSpc>
            <a:spcBef>
              <a:spcPct val="0"/>
            </a:spcBef>
            <a:spcAft>
              <a:spcPct val="15000"/>
            </a:spcAft>
            <a:buChar char="•"/>
          </a:pPr>
          <a:r>
            <a:rPr lang="en-US" sz="1000" kern="1200" dirty="0">
              <a:solidFill>
                <a:sysClr val="windowText" lastClr="000000">
                  <a:hueOff val="0"/>
                  <a:satOff val="0"/>
                  <a:lumOff val="0"/>
                  <a:alphaOff val="0"/>
                </a:sysClr>
              </a:solidFill>
              <a:latin typeface="Rockwell"/>
              <a:ea typeface="+mn-ea"/>
              <a:cs typeface="+mn-cs"/>
            </a:rPr>
            <a:t>The operational units and their interconnections that realize the architectural specifications</a:t>
          </a:r>
        </a:p>
      </dsp:txBody>
      <dsp:txXfrm>
        <a:off x="6114680" y="3857543"/>
        <a:ext cx="1668393" cy="1136304"/>
      </dsp:txXfrm>
    </dsp:sp>
    <dsp:sp modelId="{82886FAE-83A2-704D-92D1-F4CC571A92A1}">
      <dsp:nvSpPr>
        <dsp:cNvPr id="0" name=""/>
        <dsp:cNvSpPr/>
      </dsp:nvSpPr>
      <dsp:spPr>
        <a:xfrm>
          <a:off x="1004570" y="3419855"/>
          <a:ext cx="2484424" cy="1609344"/>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marL="57150" lvl="1" indent="-57150" algn="l" defTabSz="444500" rtl="0">
            <a:lnSpc>
              <a:spcPct val="90000"/>
            </a:lnSpc>
            <a:spcBef>
              <a:spcPct val="0"/>
            </a:spcBef>
            <a:spcAft>
              <a:spcPct val="15000"/>
            </a:spcAft>
            <a:buChar char="•"/>
          </a:pPr>
          <a:r>
            <a:rPr lang="en-US" sz="1000" kern="1200" dirty="0">
              <a:solidFill>
                <a:sysClr val="windowText" lastClr="000000">
                  <a:hueOff val="0"/>
                  <a:satOff val="0"/>
                  <a:lumOff val="0"/>
                  <a:alphaOff val="0"/>
                </a:sysClr>
              </a:solidFill>
              <a:latin typeface="Rockwell"/>
              <a:ea typeface="+mn-ea"/>
              <a:cs typeface="+mn-cs"/>
            </a:rPr>
            <a:t>Hardware details transparent to the programmer, control signals, interfaces between the computer and peripherals, memory technology used</a:t>
          </a:r>
        </a:p>
      </dsp:txBody>
      <dsp:txXfrm>
        <a:off x="1039922" y="3857543"/>
        <a:ext cx="1668393" cy="1136304"/>
      </dsp:txXfrm>
    </dsp:sp>
    <dsp:sp modelId="{D6EE7FF3-03D5-1248-B164-AC203683EA31}">
      <dsp:nvSpPr>
        <dsp:cNvPr id="0" name=""/>
        <dsp:cNvSpPr/>
      </dsp:nvSpPr>
      <dsp:spPr>
        <a:xfrm>
          <a:off x="5058105" y="0"/>
          <a:ext cx="2484424" cy="1609344"/>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marL="57150" lvl="1" indent="-57150" algn="l" defTabSz="444500" rtl="0">
            <a:lnSpc>
              <a:spcPct val="90000"/>
            </a:lnSpc>
            <a:spcBef>
              <a:spcPct val="0"/>
            </a:spcBef>
            <a:spcAft>
              <a:spcPct val="15000"/>
            </a:spcAft>
            <a:buChar char="•"/>
          </a:pPr>
          <a:r>
            <a:rPr lang="en-US" sz="1000" kern="1200" dirty="0">
              <a:solidFill>
                <a:sysClr val="windowText" lastClr="000000">
                  <a:hueOff val="0"/>
                  <a:satOff val="0"/>
                  <a:lumOff val="0"/>
                  <a:alphaOff val="0"/>
                </a:sysClr>
              </a:solidFill>
              <a:latin typeface="Rockwell"/>
              <a:ea typeface="+mn-ea"/>
              <a:cs typeface="+mn-cs"/>
            </a:rPr>
            <a:t>Instruction set, number of bits used to represent various data types,   I/O mechanisms, techniques for addressing memory</a:t>
          </a:r>
        </a:p>
      </dsp:txBody>
      <dsp:txXfrm>
        <a:off x="5838784" y="35352"/>
        <a:ext cx="1668393" cy="1136304"/>
      </dsp:txXfrm>
    </dsp:sp>
    <dsp:sp modelId="{EAF475D4-71BA-AC4A-A978-8E1A58675943}">
      <dsp:nvSpPr>
        <dsp:cNvPr id="0" name=""/>
        <dsp:cNvSpPr/>
      </dsp:nvSpPr>
      <dsp:spPr>
        <a:xfrm>
          <a:off x="1004570" y="0"/>
          <a:ext cx="2484424" cy="1609344"/>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49530" rIns="49530" bIns="49530" numCol="1" spcCol="1270" anchor="t" anchorCtr="0">
          <a:noAutofit/>
        </a:bodyPr>
        <a:lstStyle/>
        <a:p>
          <a:pPr marL="57150" lvl="1" indent="-57150" algn="l" defTabSz="444500" rtl="0">
            <a:lnSpc>
              <a:spcPct val="90000"/>
            </a:lnSpc>
            <a:spcBef>
              <a:spcPct val="0"/>
            </a:spcBef>
            <a:spcAft>
              <a:spcPct val="15000"/>
            </a:spcAft>
            <a:buChar char="•"/>
          </a:pPr>
          <a:r>
            <a:rPr lang="en-US" sz="1000" kern="1200" dirty="0">
              <a:solidFill>
                <a:sysClr val="windowText" lastClr="000000">
                  <a:hueOff val="0"/>
                  <a:satOff val="0"/>
                  <a:lumOff val="0"/>
                  <a:alphaOff val="0"/>
                </a:sysClr>
              </a:solidFill>
              <a:latin typeface="Rockwell"/>
              <a:ea typeface="+mn-ea"/>
              <a:cs typeface="+mn-cs"/>
            </a:rPr>
            <a:t>Attributes of a system visible to the programmer</a:t>
          </a:r>
        </a:p>
        <a:p>
          <a:pPr marL="57150" lvl="1" indent="-57150" algn="l" defTabSz="444500" rtl="0">
            <a:lnSpc>
              <a:spcPct val="90000"/>
            </a:lnSpc>
            <a:spcBef>
              <a:spcPct val="0"/>
            </a:spcBef>
            <a:spcAft>
              <a:spcPct val="15000"/>
            </a:spcAft>
            <a:buChar char="•"/>
          </a:pPr>
          <a:r>
            <a:rPr lang="en-US" sz="1000" kern="1200" dirty="0">
              <a:solidFill>
                <a:sysClr val="windowText" lastClr="000000">
                  <a:hueOff val="0"/>
                  <a:satOff val="0"/>
                  <a:lumOff val="0"/>
                  <a:alphaOff val="0"/>
                </a:sysClr>
              </a:solidFill>
              <a:latin typeface="Rockwell"/>
              <a:ea typeface="+mn-ea"/>
              <a:cs typeface="+mn-cs"/>
            </a:rPr>
            <a:t>Have a direct impact on the logical execution of a program</a:t>
          </a:r>
        </a:p>
      </dsp:txBody>
      <dsp:txXfrm>
        <a:off x="1039922" y="35352"/>
        <a:ext cx="1668393" cy="1136304"/>
      </dsp:txXfrm>
    </dsp:sp>
    <dsp:sp modelId="{0995DE62-81B9-0E4E-9982-90865C30B506}">
      <dsp:nvSpPr>
        <dsp:cNvPr id="0" name=""/>
        <dsp:cNvSpPr/>
      </dsp:nvSpPr>
      <dsp:spPr>
        <a:xfrm>
          <a:off x="2045614" y="286664"/>
          <a:ext cx="2177643" cy="2177643"/>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ysClr val="window" lastClr="FFFFFF"/>
              </a:solidFill>
              <a:effectLst>
                <a:outerShdw blurRad="38100" dist="38100" dir="2700000" algn="tl">
                  <a:srgbClr val="000000">
                    <a:alpha val="43137"/>
                  </a:srgbClr>
                </a:outerShdw>
              </a:effectLst>
              <a:latin typeface="Rockwell"/>
              <a:ea typeface="+mn-ea"/>
              <a:cs typeface="+mn-cs"/>
            </a:rPr>
            <a:t>Computer Architecture</a:t>
          </a:r>
        </a:p>
      </dsp:txBody>
      <dsp:txXfrm>
        <a:off x="2683431" y="924481"/>
        <a:ext cx="1539826" cy="1539826"/>
      </dsp:txXfrm>
    </dsp:sp>
    <dsp:sp modelId="{E56301CE-27B0-6744-BFE7-3637DF690F07}">
      <dsp:nvSpPr>
        <dsp:cNvPr id="0" name=""/>
        <dsp:cNvSpPr/>
      </dsp:nvSpPr>
      <dsp:spPr>
        <a:xfrm rot="5400000">
          <a:off x="4323842" y="286664"/>
          <a:ext cx="2177643" cy="2177643"/>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ysClr val="window" lastClr="FFFFFF"/>
              </a:solidFill>
              <a:effectLst>
                <a:outerShdw blurRad="38100" dist="38100" dir="2700000" algn="tl">
                  <a:srgbClr val="000000">
                    <a:alpha val="43137"/>
                  </a:srgbClr>
                </a:outerShdw>
              </a:effectLst>
              <a:latin typeface="Rockwell"/>
              <a:ea typeface="+mn-ea"/>
              <a:cs typeface="+mn-cs"/>
            </a:rPr>
            <a:t>Architectural attributes include:</a:t>
          </a:r>
        </a:p>
      </dsp:txBody>
      <dsp:txXfrm rot="-5400000">
        <a:off x="4323842" y="924481"/>
        <a:ext cx="1539826" cy="1539826"/>
      </dsp:txXfrm>
    </dsp:sp>
    <dsp:sp modelId="{48FC8C78-AEC8-1E4B-9265-AE1BCBD2AB12}">
      <dsp:nvSpPr>
        <dsp:cNvPr id="0" name=""/>
        <dsp:cNvSpPr/>
      </dsp:nvSpPr>
      <dsp:spPr>
        <a:xfrm rot="10800000">
          <a:off x="4323842" y="2564892"/>
          <a:ext cx="2177643" cy="2177643"/>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ysClr val="window" lastClr="FFFFFF"/>
              </a:solidFill>
              <a:effectLst>
                <a:outerShdw blurRad="38100" dist="38100" dir="2700000" algn="tl">
                  <a:srgbClr val="000000">
                    <a:alpha val="43137"/>
                  </a:srgbClr>
                </a:outerShdw>
              </a:effectLst>
              <a:latin typeface="Rockwell"/>
              <a:ea typeface="+mn-ea"/>
              <a:cs typeface="+mn-cs"/>
            </a:rPr>
            <a:t>Computer Organization </a:t>
          </a:r>
        </a:p>
      </dsp:txBody>
      <dsp:txXfrm rot="10800000">
        <a:off x="4323842" y="2564892"/>
        <a:ext cx="1539826" cy="1539826"/>
      </dsp:txXfrm>
    </dsp:sp>
    <dsp:sp modelId="{84C6FD03-EE72-914E-B7C9-68870374A795}">
      <dsp:nvSpPr>
        <dsp:cNvPr id="0" name=""/>
        <dsp:cNvSpPr/>
      </dsp:nvSpPr>
      <dsp:spPr>
        <a:xfrm rot="16200000">
          <a:off x="2045614" y="2564892"/>
          <a:ext cx="2177643" cy="2177643"/>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ysClr val="window" lastClr="FFFFFF"/>
              </a:solidFill>
              <a:effectLst>
                <a:outerShdw blurRad="38100" dist="38100" dir="2700000" algn="tl">
                  <a:srgbClr val="000000">
                    <a:alpha val="43137"/>
                  </a:srgbClr>
                </a:outerShdw>
              </a:effectLst>
              <a:latin typeface="Rockwell"/>
              <a:ea typeface="+mn-ea"/>
              <a:cs typeface="+mn-cs"/>
            </a:rPr>
            <a:t>Organizational attributes include:</a:t>
          </a:r>
        </a:p>
      </dsp:txBody>
      <dsp:txXfrm rot="5400000">
        <a:off x="2683431" y="2564892"/>
        <a:ext cx="1539826" cy="1539826"/>
      </dsp:txXfrm>
    </dsp:sp>
    <dsp:sp modelId="{1A971C7A-02BC-2144-9C44-48A4E03337B1}">
      <dsp:nvSpPr>
        <dsp:cNvPr id="0" name=""/>
        <dsp:cNvSpPr/>
      </dsp:nvSpPr>
      <dsp:spPr>
        <a:xfrm>
          <a:off x="3897617" y="2061972"/>
          <a:ext cx="751865" cy="653795"/>
        </a:xfrm>
        <a:prstGeom prst="circularArrow">
          <a:avLst/>
        </a:prstGeom>
        <a:gradFill rotWithShape="0">
          <a:gsLst>
            <a:gs pos="0">
              <a:srgbClr val="663366">
                <a:tint val="60000"/>
                <a:hueOff val="0"/>
                <a:satOff val="0"/>
                <a:lumOff val="0"/>
                <a:alphaOff val="0"/>
                <a:shade val="40000"/>
                <a:alpha val="100000"/>
                <a:satMod val="150000"/>
                <a:lumMod val="100000"/>
              </a:srgbClr>
            </a:gs>
            <a:gs pos="100000">
              <a:srgbClr val="663366">
                <a:tint val="60000"/>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dsp:style>
    </dsp:sp>
    <dsp:sp modelId="{290E4CF8-E8EE-584A-BC6F-814759FDAB7A}">
      <dsp:nvSpPr>
        <dsp:cNvPr id="0" name=""/>
        <dsp:cNvSpPr/>
      </dsp:nvSpPr>
      <dsp:spPr>
        <a:xfrm rot="10800000">
          <a:off x="3897617" y="2313432"/>
          <a:ext cx="751865" cy="653795"/>
        </a:xfrm>
        <a:prstGeom prst="circularArrow">
          <a:avLst/>
        </a:prstGeom>
        <a:gradFill rotWithShape="0">
          <a:gsLst>
            <a:gs pos="0">
              <a:srgbClr val="663366">
                <a:tint val="60000"/>
                <a:hueOff val="0"/>
                <a:satOff val="0"/>
                <a:lumOff val="0"/>
                <a:alphaOff val="0"/>
                <a:shade val="40000"/>
                <a:alpha val="100000"/>
                <a:satMod val="150000"/>
                <a:lumMod val="100000"/>
              </a:srgbClr>
            </a:gs>
            <a:gs pos="100000">
              <a:srgbClr val="663366">
                <a:tint val="60000"/>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497F74-E56D-D54A-A32A-EBB4F6B3EB59}">
      <dsp:nvSpPr>
        <dsp:cNvPr id="0" name=""/>
        <dsp:cNvSpPr/>
      </dsp:nvSpPr>
      <dsp:spPr>
        <a:xfrm rot="5400000">
          <a:off x="4746527" y="-1973908"/>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Contains a word to be stored in memory or sent to the  I/O unit</a:t>
          </a:r>
        </a:p>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Or is used to receive a word from memory or from the I/O unit</a:t>
          </a:r>
        </a:p>
      </dsp:txBody>
      <dsp:txXfrm rot="-5400000">
        <a:off x="2688336" y="116642"/>
        <a:ext cx="4746905" cy="598162"/>
      </dsp:txXfrm>
    </dsp:sp>
    <dsp:sp modelId="{0CFA3958-9CCA-714D-80C2-D920A4C3B568}">
      <dsp:nvSpPr>
        <dsp:cNvPr id="0" name=""/>
        <dsp:cNvSpPr/>
      </dsp:nvSpPr>
      <dsp:spPr>
        <a:xfrm>
          <a:off x="0" y="1423"/>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rtl="0">
            <a:lnSpc>
              <a:spcPct val="90000"/>
            </a:lnSpc>
            <a:spcBef>
              <a:spcPct val="0"/>
            </a:spcBef>
            <a:spcAft>
              <a:spcPct val="35000"/>
            </a:spcAft>
            <a:buNone/>
          </a:pPr>
          <a:r>
            <a:rPr lang="en-US" sz="1600" b="1" kern="1200" dirty="0">
              <a:solidFill>
                <a:sysClr val="window" lastClr="FFFFFF"/>
              </a:solidFill>
              <a:effectLst>
                <a:outerShdw blurRad="38100" dist="38100" dir="2700000" algn="tl">
                  <a:srgbClr val="000000">
                    <a:alpha val="43137"/>
                  </a:srgbClr>
                </a:outerShdw>
              </a:effectLst>
              <a:latin typeface="Rockwell"/>
              <a:ea typeface="+mn-ea"/>
              <a:cs typeface="+mn-cs"/>
            </a:rPr>
            <a:t>Memory buffer register (MBR)</a:t>
          </a:r>
        </a:p>
      </dsp:txBody>
      <dsp:txXfrm>
        <a:off x="40449" y="41872"/>
        <a:ext cx="2607438" cy="747702"/>
      </dsp:txXfrm>
    </dsp:sp>
    <dsp:sp modelId="{BE17F6E8-5455-3B44-880E-E877A6004AF4}">
      <dsp:nvSpPr>
        <dsp:cNvPr id="0" name=""/>
        <dsp:cNvSpPr/>
      </dsp:nvSpPr>
      <dsp:spPr>
        <a:xfrm rot="5400000">
          <a:off x="4746527" y="-1103877"/>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Specifies the address in memory of the word to be written from or read into the MBR</a:t>
          </a:r>
        </a:p>
      </dsp:txBody>
      <dsp:txXfrm rot="-5400000">
        <a:off x="2688336" y="986673"/>
        <a:ext cx="4746905" cy="598162"/>
      </dsp:txXfrm>
    </dsp:sp>
    <dsp:sp modelId="{48A8FEC9-0511-B347-8FBE-EBA2B7357690}">
      <dsp:nvSpPr>
        <dsp:cNvPr id="0" name=""/>
        <dsp:cNvSpPr/>
      </dsp:nvSpPr>
      <dsp:spPr>
        <a:xfrm>
          <a:off x="0" y="871453"/>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rtl="0">
            <a:lnSpc>
              <a:spcPct val="90000"/>
            </a:lnSpc>
            <a:spcBef>
              <a:spcPct val="0"/>
            </a:spcBef>
            <a:spcAft>
              <a:spcPct val="35000"/>
            </a:spcAft>
            <a:buNone/>
          </a:pPr>
          <a:r>
            <a:rPr lang="en-US" sz="1600" b="1" kern="1200" dirty="0">
              <a:solidFill>
                <a:sysClr val="window" lastClr="FFFFFF"/>
              </a:solidFill>
              <a:effectLst>
                <a:outerShdw blurRad="38100" dist="38100" dir="2700000" algn="tl">
                  <a:srgbClr val="000000">
                    <a:alpha val="43137"/>
                  </a:srgbClr>
                </a:outerShdw>
              </a:effectLst>
              <a:latin typeface="Rockwell"/>
              <a:ea typeface="+mn-ea"/>
              <a:cs typeface="+mn-cs"/>
            </a:rPr>
            <a:t>Memory address register (MAR)</a:t>
          </a:r>
        </a:p>
      </dsp:txBody>
      <dsp:txXfrm>
        <a:off x="40449" y="911902"/>
        <a:ext cx="2607438" cy="747702"/>
      </dsp:txXfrm>
    </dsp:sp>
    <dsp:sp modelId="{7153501E-395B-E940-A6F0-A2B38B4DD9DA}">
      <dsp:nvSpPr>
        <dsp:cNvPr id="0" name=""/>
        <dsp:cNvSpPr/>
      </dsp:nvSpPr>
      <dsp:spPr>
        <a:xfrm rot="5400000">
          <a:off x="4746527" y="-233847"/>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Contains the 8-bit opcode instruction being executed</a:t>
          </a:r>
        </a:p>
      </dsp:txBody>
      <dsp:txXfrm rot="-5400000">
        <a:off x="2688336" y="1856703"/>
        <a:ext cx="4746905" cy="598162"/>
      </dsp:txXfrm>
    </dsp:sp>
    <dsp:sp modelId="{7766074F-B532-BA4A-B509-BE407CA8E0EF}">
      <dsp:nvSpPr>
        <dsp:cNvPr id="0" name=""/>
        <dsp:cNvSpPr/>
      </dsp:nvSpPr>
      <dsp:spPr>
        <a:xfrm>
          <a:off x="0" y="1741484"/>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rtl="0">
            <a:lnSpc>
              <a:spcPct val="90000"/>
            </a:lnSpc>
            <a:spcBef>
              <a:spcPct val="0"/>
            </a:spcBef>
            <a:spcAft>
              <a:spcPct val="35000"/>
            </a:spcAft>
            <a:buNone/>
          </a:pPr>
          <a:r>
            <a:rPr lang="en-US" sz="1600" b="1" kern="1200" dirty="0">
              <a:solidFill>
                <a:sysClr val="window" lastClr="FFFFFF"/>
              </a:solidFill>
              <a:effectLst>
                <a:outerShdw blurRad="38100" dist="38100" dir="2700000" algn="tl">
                  <a:srgbClr val="000000">
                    <a:alpha val="43137"/>
                  </a:srgbClr>
                </a:outerShdw>
              </a:effectLst>
              <a:latin typeface="Rockwell"/>
              <a:ea typeface="+mn-ea"/>
              <a:cs typeface="+mn-cs"/>
            </a:rPr>
            <a:t>Instruction register (IR)</a:t>
          </a:r>
        </a:p>
      </dsp:txBody>
      <dsp:txXfrm>
        <a:off x="40449" y="1781933"/>
        <a:ext cx="2607438" cy="747702"/>
      </dsp:txXfrm>
    </dsp:sp>
    <dsp:sp modelId="{5DCB971D-C09B-EE4E-84F5-7EF86105255A}">
      <dsp:nvSpPr>
        <dsp:cNvPr id="0" name=""/>
        <dsp:cNvSpPr/>
      </dsp:nvSpPr>
      <dsp:spPr>
        <a:xfrm rot="5400000">
          <a:off x="4746527" y="636183"/>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Employed to temporarily hold the right-hand instruction from a word in memory</a:t>
          </a:r>
        </a:p>
      </dsp:txBody>
      <dsp:txXfrm rot="-5400000">
        <a:off x="2688336" y="2726734"/>
        <a:ext cx="4746905" cy="598162"/>
      </dsp:txXfrm>
    </dsp:sp>
    <dsp:sp modelId="{D62165FB-07F8-BB41-AD94-3FC196D4B89A}">
      <dsp:nvSpPr>
        <dsp:cNvPr id="0" name=""/>
        <dsp:cNvSpPr/>
      </dsp:nvSpPr>
      <dsp:spPr>
        <a:xfrm>
          <a:off x="0" y="2611515"/>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rtl="0">
            <a:lnSpc>
              <a:spcPct val="90000"/>
            </a:lnSpc>
            <a:spcBef>
              <a:spcPct val="0"/>
            </a:spcBef>
            <a:spcAft>
              <a:spcPct val="35000"/>
            </a:spcAft>
            <a:buNone/>
          </a:pPr>
          <a:r>
            <a:rPr lang="en-US" sz="1600" b="1" kern="1200" dirty="0">
              <a:solidFill>
                <a:sysClr val="window" lastClr="FFFFFF"/>
              </a:solidFill>
              <a:effectLst>
                <a:outerShdw blurRad="38100" dist="38100" dir="2700000" algn="tl">
                  <a:srgbClr val="000000">
                    <a:alpha val="43137"/>
                  </a:srgbClr>
                </a:outerShdw>
              </a:effectLst>
              <a:latin typeface="Rockwell"/>
              <a:ea typeface="+mn-ea"/>
              <a:cs typeface="+mn-cs"/>
            </a:rPr>
            <a:t>Instruction buffer register (IBR)</a:t>
          </a:r>
        </a:p>
      </dsp:txBody>
      <dsp:txXfrm>
        <a:off x="40449" y="2651964"/>
        <a:ext cx="2607438" cy="747702"/>
      </dsp:txXfrm>
    </dsp:sp>
    <dsp:sp modelId="{99C0F29E-E6D4-594F-87A8-EF664CEC31E3}">
      <dsp:nvSpPr>
        <dsp:cNvPr id="0" name=""/>
        <dsp:cNvSpPr/>
      </dsp:nvSpPr>
      <dsp:spPr>
        <a:xfrm rot="5400000">
          <a:off x="4746527" y="1506213"/>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Contains the address of the next instruction pair to be fetched from memory</a:t>
          </a:r>
        </a:p>
      </dsp:txBody>
      <dsp:txXfrm rot="-5400000">
        <a:off x="2688336" y="3596764"/>
        <a:ext cx="4746905" cy="598162"/>
      </dsp:txXfrm>
    </dsp:sp>
    <dsp:sp modelId="{5184DBB6-5A0C-6745-8BDB-B2A811578BEF}">
      <dsp:nvSpPr>
        <dsp:cNvPr id="0" name=""/>
        <dsp:cNvSpPr/>
      </dsp:nvSpPr>
      <dsp:spPr>
        <a:xfrm>
          <a:off x="0" y="3481545"/>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rtl="0">
            <a:lnSpc>
              <a:spcPct val="90000"/>
            </a:lnSpc>
            <a:spcBef>
              <a:spcPct val="0"/>
            </a:spcBef>
            <a:spcAft>
              <a:spcPct val="35000"/>
            </a:spcAft>
            <a:buNone/>
          </a:pPr>
          <a:r>
            <a:rPr lang="en-US" sz="1600" b="1" kern="1200" dirty="0">
              <a:solidFill>
                <a:sysClr val="window" lastClr="FFFFFF"/>
              </a:solidFill>
              <a:effectLst>
                <a:outerShdw blurRad="38100" dist="38100" dir="2700000" algn="tl">
                  <a:srgbClr val="000000">
                    <a:alpha val="43137"/>
                  </a:srgbClr>
                </a:outerShdw>
              </a:effectLst>
              <a:latin typeface="Rockwell"/>
              <a:ea typeface="+mn-ea"/>
              <a:cs typeface="+mn-cs"/>
            </a:rPr>
            <a:t>Program counter (PC)</a:t>
          </a:r>
        </a:p>
      </dsp:txBody>
      <dsp:txXfrm>
        <a:off x="40449" y="3521994"/>
        <a:ext cx="2607438" cy="747702"/>
      </dsp:txXfrm>
    </dsp:sp>
    <dsp:sp modelId="{7951A7FF-1A7B-4147-A464-EEADD31946FA}">
      <dsp:nvSpPr>
        <dsp:cNvPr id="0" name=""/>
        <dsp:cNvSpPr/>
      </dsp:nvSpPr>
      <dsp:spPr>
        <a:xfrm rot="5400000">
          <a:off x="4746527" y="2376244"/>
          <a:ext cx="662880" cy="4779264"/>
        </a:xfrm>
        <a:prstGeom prst="round2SameRect">
          <a:avLst/>
        </a:prstGeom>
        <a:solidFill>
          <a:srgbClr val="663366">
            <a:alpha val="90000"/>
            <a:tint val="40000"/>
            <a:hueOff val="0"/>
            <a:satOff val="0"/>
            <a:lumOff val="0"/>
            <a:alphaOff val="0"/>
          </a:srgbClr>
        </a:solidFill>
        <a:ln w="12700" cap="flat" cmpd="sng" algn="ctr">
          <a:solidFill>
            <a:srgbClr val="666699"/>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effectLst>
                <a:outerShdw blurRad="38100" dist="38100" dir="2700000" algn="tl">
                  <a:srgbClr val="000000">
                    <a:alpha val="43137"/>
                  </a:srgbClr>
                </a:outerShdw>
              </a:effectLst>
              <a:latin typeface="Rockwell"/>
              <a:ea typeface="+mn-ea"/>
              <a:cs typeface="+mn-cs"/>
            </a:rPr>
            <a:t>Employed to temporarily hold operands and results of ALU operations</a:t>
          </a:r>
        </a:p>
      </dsp:txBody>
      <dsp:txXfrm rot="-5400000">
        <a:off x="2688336" y="4466795"/>
        <a:ext cx="4746905" cy="598162"/>
      </dsp:txXfrm>
    </dsp:sp>
    <dsp:sp modelId="{5D289608-FBD2-6445-968F-32CDE3AA653D}">
      <dsp:nvSpPr>
        <dsp:cNvPr id="0" name=""/>
        <dsp:cNvSpPr/>
      </dsp:nvSpPr>
      <dsp:spPr>
        <a:xfrm>
          <a:off x="0" y="4351576"/>
          <a:ext cx="2688336" cy="828600"/>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30480" rIns="60960" bIns="30480" numCol="1" spcCol="1270" anchor="ctr" anchorCtr="0">
          <a:noAutofit/>
        </a:bodyPr>
        <a:lstStyle/>
        <a:p>
          <a:pPr marL="0" lvl="0" indent="0" algn="ctr" defTabSz="711200" rtl="0">
            <a:lnSpc>
              <a:spcPct val="90000"/>
            </a:lnSpc>
            <a:spcBef>
              <a:spcPct val="0"/>
            </a:spcBef>
            <a:spcAft>
              <a:spcPct val="35000"/>
            </a:spcAft>
            <a:buNone/>
          </a:pPr>
          <a:r>
            <a:rPr lang="en-US" sz="1600" b="1" kern="1200" dirty="0">
              <a:solidFill>
                <a:sysClr val="window" lastClr="FFFFFF"/>
              </a:solidFill>
              <a:effectLst>
                <a:outerShdw blurRad="38100" dist="38100" dir="2700000" algn="tl">
                  <a:srgbClr val="000000">
                    <a:alpha val="43137"/>
                  </a:srgbClr>
                </a:outerShdw>
              </a:effectLst>
              <a:latin typeface="Rockwell"/>
              <a:ea typeface="+mn-ea"/>
              <a:cs typeface="+mn-cs"/>
            </a:rPr>
            <a:t>Accumulator (AC) and multiplier quotient (MQ)</a:t>
          </a:r>
        </a:p>
      </dsp:txBody>
      <dsp:txXfrm>
        <a:off x="40449" y="4392025"/>
        <a:ext cx="2607438" cy="7477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554690-5023-454D-81BF-0F8EF7FE64E8}">
      <dsp:nvSpPr>
        <dsp:cNvPr id="0" name=""/>
        <dsp:cNvSpPr/>
      </dsp:nvSpPr>
      <dsp:spPr>
        <a:xfrm>
          <a:off x="0" y="0"/>
          <a:ext cx="8640960" cy="5914023"/>
        </a:xfrm>
        <a:prstGeom prst="roundRect">
          <a:avLst>
            <a:gd name="adj" fmla="val 8500"/>
          </a:avLst>
        </a:prstGeom>
        <a:solidFill>
          <a:srgbClr val="663366"/>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4589939" numCol="1" spcCol="1270" anchor="t" anchorCtr="0">
          <a:noAutofit/>
        </a:bodyPr>
        <a:lstStyle/>
        <a:p>
          <a:pPr marL="0" lvl="0" indent="0" algn="l" defTabSz="1289050" rtl="0">
            <a:lnSpc>
              <a:spcPct val="90000"/>
            </a:lnSpc>
            <a:spcBef>
              <a:spcPct val="0"/>
            </a:spcBef>
            <a:spcAft>
              <a:spcPct val="35000"/>
            </a:spcAft>
            <a:buNone/>
          </a:pPr>
          <a:r>
            <a:rPr lang="en-US" sz="2900" kern="1200" dirty="0">
              <a:solidFill>
                <a:sysClr val="window" lastClr="FFFFFF"/>
              </a:solidFill>
              <a:effectLst>
                <a:outerShdw blurRad="38100" dist="38100" dir="2700000" algn="tl">
                  <a:srgbClr val="000000">
                    <a:alpha val="43137"/>
                  </a:srgbClr>
                </a:outerShdw>
              </a:effectLst>
              <a:latin typeface="Rockwell"/>
              <a:ea typeface="+mn-ea"/>
              <a:cs typeface="+mn-cs"/>
            </a:rPr>
            <a:t>1965; Gordon Moore – co-founder of Intel</a:t>
          </a:r>
        </a:p>
      </dsp:txBody>
      <dsp:txXfrm>
        <a:off x="147233" y="147233"/>
        <a:ext cx="8346494" cy="5619557"/>
      </dsp:txXfrm>
    </dsp:sp>
    <dsp:sp modelId="{B4B2A9B5-CBBA-C949-942A-35DE101CCDFE}">
      <dsp:nvSpPr>
        <dsp:cNvPr id="0" name=""/>
        <dsp:cNvSpPr/>
      </dsp:nvSpPr>
      <dsp:spPr>
        <a:xfrm>
          <a:off x="216024" y="1478505"/>
          <a:ext cx="8208912" cy="4139816"/>
        </a:xfrm>
        <a:prstGeom prst="roundRect">
          <a:avLst>
            <a:gd name="adj" fmla="val 10500"/>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2628783" numCol="1" spcCol="1270" anchor="t" anchorCtr="0">
          <a:noAutofit/>
        </a:bodyPr>
        <a:lstStyle/>
        <a:p>
          <a:pPr marL="0" lvl="0" indent="0" algn="l" defTabSz="1289050" rtl="0">
            <a:lnSpc>
              <a:spcPct val="90000"/>
            </a:lnSpc>
            <a:spcBef>
              <a:spcPct val="0"/>
            </a:spcBef>
            <a:spcAft>
              <a:spcPct val="35000"/>
            </a:spcAft>
            <a:buNone/>
          </a:pPr>
          <a:r>
            <a:rPr lang="en-US" sz="2900" kern="1200" dirty="0">
              <a:solidFill>
                <a:sysClr val="window" lastClr="FFFFFF"/>
              </a:solidFill>
              <a:effectLst>
                <a:outerShdw blurRad="38100" dist="38100" dir="2700000" algn="tl">
                  <a:srgbClr val="000000">
                    <a:alpha val="43137"/>
                  </a:srgbClr>
                </a:outerShdw>
              </a:effectLst>
              <a:latin typeface="Rockwell"/>
              <a:ea typeface="+mn-ea"/>
              <a:cs typeface="+mn-cs"/>
            </a:rPr>
            <a:t>Observed number of transistors that could be put on a single chip was doubling every year</a:t>
          </a:r>
        </a:p>
      </dsp:txBody>
      <dsp:txXfrm>
        <a:off x="343338" y="1605819"/>
        <a:ext cx="7954284" cy="3885188"/>
      </dsp:txXfrm>
    </dsp:sp>
    <dsp:sp modelId="{EA68CD54-2321-944A-9097-D8C9F2E9C2D9}">
      <dsp:nvSpPr>
        <dsp:cNvPr id="0" name=""/>
        <dsp:cNvSpPr/>
      </dsp:nvSpPr>
      <dsp:spPr>
        <a:xfrm>
          <a:off x="421246" y="2927441"/>
          <a:ext cx="1641782" cy="238039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solidFill>
                <a:sysClr val="windowText" lastClr="000000">
                  <a:hueOff val="0"/>
                  <a:satOff val="0"/>
                  <a:lumOff val="0"/>
                  <a:alphaOff val="0"/>
                </a:sysClr>
              </a:solidFill>
              <a:effectLst/>
              <a:latin typeface="Rockwell"/>
              <a:ea typeface="+mn-ea"/>
              <a:cs typeface="+mn-cs"/>
            </a:rPr>
            <a:t>The pace slowed to a doubling every 18 months in the 1970’s but has sustained that rate ever since</a:t>
          </a:r>
        </a:p>
      </dsp:txBody>
      <dsp:txXfrm>
        <a:off x="471736" y="2977931"/>
        <a:ext cx="1540802" cy="2279414"/>
      </dsp:txXfrm>
    </dsp:sp>
    <dsp:sp modelId="{9EC0930A-9BAA-D347-A334-BC7E180A4743}">
      <dsp:nvSpPr>
        <dsp:cNvPr id="0" name=""/>
        <dsp:cNvSpPr/>
      </dsp:nvSpPr>
      <dsp:spPr>
        <a:xfrm>
          <a:off x="2246649" y="2957011"/>
          <a:ext cx="5962262" cy="2365609"/>
        </a:xfrm>
        <a:prstGeom prst="roundRect">
          <a:avLst>
            <a:gd name="adj" fmla="val 10500"/>
          </a:avLst>
        </a:prstGeom>
        <a:solidFill>
          <a:srgbClr val="666699"/>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110490" rIns="110490" bIns="1335255" numCol="1" spcCol="1270" anchor="t" anchorCtr="0">
          <a:noAutofit/>
        </a:bodyPr>
        <a:lstStyle/>
        <a:p>
          <a:pPr marL="0" lvl="0" indent="0" algn="l" defTabSz="1289050" rtl="0">
            <a:lnSpc>
              <a:spcPct val="90000"/>
            </a:lnSpc>
            <a:spcBef>
              <a:spcPct val="0"/>
            </a:spcBef>
            <a:spcAft>
              <a:spcPct val="35000"/>
            </a:spcAft>
            <a:buNone/>
          </a:pPr>
          <a:r>
            <a:rPr lang="en-US" sz="2900" kern="1200" dirty="0">
              <a:solidFill>
                <a:sysClr val="window" lastClr="FFFFFF"/>
              </a:solidFill>
              <a:effectLst>
                <a:outerShdw blurRad="38100" dist="38100" dir="2700000" algn="tl">
                  <a:srgbClr val="000000">
                    <a:alpha val="43137"/>
                  </a:srgbClr>
                </a:outerShdw>
              </a:effectLst>
              <a:latin typeface="Rockwell"/>
              <a:ea typeface="+mn-ea"/>
              <a:cs typeface="+mn-cs"/>
            </a:rPr>
            <a:t>Consequences of Moore’s law: </a:t>
          </a:r>
        </a:p>
      </dsp:txBody>
      <dsp:txXfrm>
        <a:off x="2319400" y="3029762"/>
        <a:ext cx="5816760" cy="2220107"/>
      </dsp:txXfrm>
    </dsp:sp>
    <dsp:sp modelId="{91813869-71C4-7749-AA7F-6F71B8046448}">
      <dsp:nvSpPr>
        <dsp:cNvPr id="0" name=""/>
        <dsp:cNvSpPr/>
      </dsp:nvSpPr>
      <dsp:spPr>
        <a:xfrm>
          <a:off x="2395706"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rtl="0">
            <a:lnSpc>
              <a:spcPct val="90000"/>
            </a:lnSpc>
            <a:spcBef>
              <a:spcPct val="0"/>
            </a:spcBef>
            <a:spcAft>
              <a:spcPct val="35000"/>
            </a:spcAft>
            <a:buNone/>
          </a:pPr>
          <a:r>
            <a:rPr lang="en-US" sz="1000" b="1" kern="1200" dirty="0">
              <a:solidFill>
                <a:sysClr val="windowText" lastClr="000000">
                  <a:hueOff val="0"/>
                  <a:satOff val="0"/>
                  <a:lumOff val="0"/>
                  <a:alphaOff val="0"/>
                </a:sysClr>
              </a:solidFill>
              <a:effectLst/>
              <a:latin typeface="Rockwell"/>
              <a:ea typeface="+mn-ea"/>
              <a:cs typeface="+mn-cs"/>
            </a:rPr>
            <a:t>The cost of computer logic and memory circuitry has fallen at a dramatic rate</a:t>
          </a:r>
        </a:p>
      </dsp:txBody>
      <dsp:txXfrm>
        <a:off x="2428444" y="4054273"/>
        <a:ext cx="1046334" cy="999048"/>
      </dsp:txXfrm>
    </dsp:sp>
    <dsp:sp modelId="{43D95310-0335-8948-925B-493826D68CA7}">
      <dsp:nvSpPr>
        <dsp:cNvPr id="0" name=""/>
        <dsp:cNvSpPr/>
      </dsp:nvSpPr>
      <dsp:spPr>
        <a:xfrm>
          <a:off x="3532958"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rtl="0">
            <a:lnSpc>
              <a:spcPct val="90000"/>
            </a:lnSpc>
            <a:spcBef>
              <a:spcPct val="0"/>
            </a:spcBef>
            <a:spcAft>
              <a:spcPct val="35000"/>
            </a:spcAft>
            <a:buNone/>
          </a:pPr>
          <a:r>
            <a:rPr lang="en-US" sz="1000" b="1" kern="1200" dirty="0">
              <a:solidFill>
                <a:sysClr val="windowText" lastClr="000000">
                  <a:hueOff val="0"/>
                  <a:satOff val="0"/>
                  <a:lumOff val="0"/>
                  <a:alphaOff val="0"/>
                </a:sysClr>
              </a:solidFill>
              <a:effectLst/>
              <a:latin typeface="Rockwell"/>
              <a:ea typeface="+mn-ea"/>
              <a:cs typeface="+mn-cs"/>
            </a:rPr>
            <a:t>The electrical path length is shortened, increasing operating speed</a:t>
          </a:r>
        </a:p>
      </dsp:txBody>
      <dsp:txXfrm>
        <a:off x="3565696" y="4054273"/>
        <a:ext cx="1046334" cy="999048"/>
      </dsp:txXfrm>
    </dsp:sp>
    <dsp:sp modelId="{2BFD2A48-BAFB-C448-9560-380462349BFA}">
      <dsp:nvSpPr>
        <dsp:cNvPr id="0" name=""/>
        <dsp:cNvSpPr/>
      </dsp:nvSpPr>
      <dsp:spPr>
        <a:xfrm>
          <a:off x="4670211"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400050" rtl="0">
            <a:lnSpc>
              <a:spcPct val="90000"/>
            </a:lnSpc>
            <a:spcBef>
              <a:spcPct val="0"/>
            </a:spcBef>
            <a:spcAft>
              <a:spcPct val="35000"/>
            </a:spcAft>
            <a:buNone/>
          </a:pPr>
          <a:r>
            <a:rPr lang="en-US" sz="900" b="1" kern="1200" dirty="0">
              <a:solidFill>
                <a:sysClr val="windowText" lastClr="000000">
                  <a:hueOff val="0"/>
                  <a:satOff val="0"/>
                  <a:lumOff val="0"/>
                  <a:alphaOff val="0"/>
                </a:sysClr>
              </a:solidFill>
              <a:effectLst/>
              <a:latin typeface="Rockwell"/>
              <a:ea typeface="+mn-ea"/>
              <a:cs typeface="+mn-cs"/>
            </a:rPr>
            <a:t>Computer becomes smaller and is more convenient to use in a variety of environments</a:t>
          </a:r>
        </a:p>
      </dsp:txBody>
      <dsp:txXfrm>
        <a:off x="4702949" y="4054273"/>
        <a:ext cx="1046334" cy="999048"/>
      </dsp:txXfrm>
    </dsp:sp>
    <dsp:sp modelId="{54116479-2825-CE4B-A0CD-356DD46D1C46}">
      <dsp:nvSpPr>
        <dsp:cNvPr id="0" name=""/>
        <dsp:cNvSpPr/>
      </dsp:nvSpPr>
      <dsp:spPr>
        <a:xfrm>
          <a:off x="5807463"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rtl="0">
            <a:lnSpc>
              <a:spcPct val="90000"/>
            </a:lnSpc>
            <a:spcBef>
              <a:spcPct val="0"/>
            </a:spcBef>
            <a:spcAft>
              <a:spcPct val="35000"/>
            </a:spcAft>
            <a:buNone/>
          </a:pPr>
          <a:r>
            <a:rPr lang="en-US" sz="1000" b="1" kern="1200" dirty="0">
              <a:solidFill>
                <a:sysClr val="windowText" lastClr="000000">
                  <a:hueOff val="0"/>
                  <a:satOff val="0"/>
                  <a:lumOff val="0"/>
                  <a:alphaOff val="0"/>
                </a:sysClr>
              </a:solidFill>
              <a:effectLst/>
              <a:latin typeface="Rockwell"/>
              <a:ea typeface="+mn-ea"/>
              <a:cs typeface="+mn-cs"/>
            </a:rPr>
            <a:t>Reduction in power and cooling requirements</a:t>
          </a:r>
        </a:p>
      </dsp:txBody>
      <dsp:txXfrm>
        <a:off x="5840201" y="4054273"/>
        <a:ext cx="1046334" cy="999048"/>
      </dsp:txXfrm>
    </dsp:sp>
    <dsp:sp modelId="{A184587C-4EF5-0248-B0F8-E4E73CF3787B}">
      <dsp:nvSpPr>
        <dsp:cNvPr id="0" name=""/>
        <dsp:cNvSpPr/>
      </dsp:nvSpPr>
      <dsp:spPr>
        <a:xfrm>
          <a:off x="6944715" y="4021535"/>
          <a:ext cx="1111810" cy="1064524"/>
        </a:xfrm>
        <a:prstGeom prst="roundRect">
          <a:avLst>
            <a:gd name="adj" fmla="val 105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rtl="0">
            <a:lnSpc>
              <a:spcPct val="90000"/>
            </a:lnSpc>
            <a:spcBef>
              <a:spcPct val="0"/>
            </a:spcBef>
            <a:spcAft>
              <a:spcPct val="35000"/>
            </a:spcAft>
            <a:buNone/>
          </a:pPr>
          <a:r>
            <a:rPr lang="en-US" sz="1000" b="1" kern="1200" dirty="0">
              <a:solidFill>
                <a:sysClr val="windowText" lastClr="000000">
                  <a:hueOff val="0"/>
                  <a:satOff val="0"/>
                  <a:lumOff val="0"/>
                  <a:alphaOff val="0"/>
                </a:sysClr>
              </a:solidFill>
              <a:effectLst/>
              <a:latin typeface="Rockwell"/>
              <a:ea typeface="+mn-ea"/>
              <a:cs typeface="+mn-cs"/>
            </a:rPr>
            <a:t>Fewer interchip connections</a:t>
          </a:r>
        </a:p>
      </dsp:txBody>
      <dsp:txXfrm>
        <a:off x="6977453" y="4054273"/>
        <a:ext cx="1046334" cy="99904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100454-1CF3-C942-BD65-DD76190E44C3}">
      <dsp:nvSpPr>
        <dsp:cNvPr id="0" name=""/>
        <dsp:cNvSpPr/>
      </dsp:nvSpPr>
      <dsp:spPr>
        <a:xfrm>
          <a:off x="3935"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ysClr val="window" lastClr="FFFFFF"/>
              </a:solidFill>
              <a:latin typeface="Rockwell"/>
              <a:ea typeface="+mn-ea"/>
              <a:cs typeface="+mn-cs"/>
            </a:rPr>
            <a:t>8080</a:t>
          </a:r>
        </a:p>
      </dsp:txBody>
      <dsp:txXfrm>
        <a:off x="3935" y="169534"/>
        <a:ext cx="1508422" cy="388710"/>
      </dsp:txXfrm>
    </dsp:sp>
    <dsp:sp modelId="{7BFBF2A3-0772-704B-A26B-0F9C645892BA}">
      <dsp:nvSpPr>
        <dsp:cNvPr id="0" name=""/>
        <dsp:cNvSpPr/>
      </dsp:nvSpPr>
      <dsp:spPr>
        <a:xfrm>
          <a:off x="3935"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solidFill>
                <a:sysClr val="windowText" lastClr="000000">
                  <a:hueOff val="0"/>
                  <a:satOff val="0"/>
                  <a:lumOff val="0"/>
                  <a:alphaOff val="0"/>
                </a:sysClr>
              </a:solidFill>
              <a:latin typeface="Rockwell"/>
              <a:ea typeface="+mn-ea"/>
              <a:cs typeface="+mn-cs"/>
            </a:rPr>
            <a:t>World’s first general-purpose microprocessor</a:t>
          </a:r>
        </a:p>
        <a:p>
          <a:pPr marL="114300" lvl="1" indent="-114300" algn="l" defTabSz="577850" rtl="0">
            <a:lnSpc>
              <a:spcPct val="90000"/>
            </a:lnSpc>
            <a:spcBef>
              <a:spcPct val="0"/>
            </a:spcBef>
            <a:spcAft>
              <a:spcPct val="15000"/>
            </a:spcAft>
            <a:buChar char="•"/>
          </a:pPr>
          <a:r>
            <a:rPr lang="en-US" sz="1300" kern="1200" dirty="0">
              <a:solidFill>
                <a:sysClr val="windowText" lastClr="000000">
                  <a:hueOff val="0"/>
                  <a:satOff val="0"/>
                  <a:lumOff val="0"/>
                  <a:alphaOff val="0"/>
                </a:sysClr>
              </a:solidFill>
              <a:latin typeface="Rockwell"/>
              <a:ea typeface="+mn-ea"/>
              <a:cs typeface="+mn-cs"/>
            </a:rPr>
            <a:t>8-bit machine, 8-bit data path to memory</a:t>
          </a:r>
        </a:p>
        <a:p>
          <a:pPr marL="114300" lvl="1" indent="-114300" algn="l" defTabSz="577850" rtl="0">
            <a:lnSpc>
              <a:spcPct val="90000"/>
            </a:lnSpc>
            <a:spcBef>
              <a:spcPct val="0"/>
            </a:spcBef>
            <a:spcAft>
              <a:spcPct val="15000"/>
            </a:spcAft>
            <a:buChar char="•"/>
          </a:pPr>
          <a:r>
            <a:rPr lang="en-US" sz="1300" kern="1200">
              <a:solidFill>
                <a:sysClr val="windowText" lastClr="000000">
                  <a:hueOff val="0"/>
                  <a:satOff val="0"/>
                  <a:lumOff val="0"/>
                  <a:alphaOff val="0"/>
                </a:sysClr>
              </a:solidFill>
              <a:latin typeface="Rockwell"/>
              <a:ea typeface="+mn-ea"/>
              <a:cs typeface="+mn-cs"/>
            </a:rPr>
            <a:t>Was used in the first personal computer (Altair)</a:t>
          </a:r>
        </a:p>
      </dsp:txBody>
      <dsp:txXfrm>
        <a:off x="3935" y="558245"/>
        <a:ext cx="1508422" cy="4285545"/>
      </dsp:txXfrm>
    </dsp:sp>
    <dsp:sp modelId="{6F672CE8-FADD-B54B-9F24-7FD6B08E2F30}">
      <dsp:nvSpPr>
        <dsp:cNvPr id="0" name=""/>
        <dsp:cNvSpPr/>
      </dsp:nvSpPr>
      <dsp:spPr>
        <a:xfrm>
          <a:off x="1723536"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ysClr val="window" lastClr="FFFFFF"/>
              </a:solidFill>
              <a:latin typeface="Rockwell"/>
              <a:ea typeface="+mn-ea"/>
              <a:cs typeface="+mn-cs"/>
            </a:rPr>
            <a:t>8086</a:t>
          </a:r>
        </a:p>
      </dsp:txBody>
      <dsp:txXfrm>
        <a:off x="1723536" y="169534"/>
        <a:ext cx="1508422" cy="388710"/>
      </dsp:txXfrm>
    </dsp:sp>
    <dsp:sp modelId="{31BB9E97-7BDF-5A4E-BFC2-3F009BF2951D}">
      <dsp:nvSpPr>
        <dsp:cNvPr id="0" name=""/>
        <dsp:cNvSpPr/>
      </dsp:nvSpPr>
      <dsp:spPr>
        <a:xfrm>
          <a:off x="1723536"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solidFill>
                <a:sysClr val="windowText" lastClr="000000">
                  <a:hueOff val="0"/>
                  <a:satOff val="0"/>
                  <a:lumOff val="0"/>
                  <a:alphaOff val="0"/>
                </a:sysClr>
              </a:solidFill>
              <a:latin typeface="Rockwell"/>
              <a:ea typeface="+mn-ea"/>
              <a:cs typeface="+mn-cs"/>
            </a:rPr>
            <a:t>A more powerful 16-bit machine</a:t>
          </a:r>
        </a:p>
        <a:p>
          <a:pPr marL="114300" lvl="1" indent="-114300" algn="l" defTabSz="577850" rtl="0">
            <a:lnSpc>
              <a:spcPct val="90000"/>
            </a:lnSpc>
            <a:spcBef>
              <a:spcPct val="0"/>
            </a:spcBef>
            <a:spcAft>
              <a:spcPct val="15000"/>
            </a:spcAft>
            <a:buChar char="•"/>
          </a:pPr>
          <a:r>
            <a:rPr lang="en-US" sz="1300" kern="1200" dirty="0">
              <a:solidFill>
                <a:sysClr val="windowText" lastClr="000000">
                  <a:hueOff val="0"/>
                  <a:satOff val="0"/>
                  <a:lumOff val="0"/>
                  <a:alphaOff val="0"/>
                </a:sysClr>
              </a:solidFill>
              <a:latin typeface="Rockwell"/>
              <a:ea typeface="+mn-ea"/>
              <a:cs typeface="+mn-cs"/>
            </a:rPr>
            <a:t>Has an instruction cache, or queue, that prefetches a few instructions before they are executed</a:t>
          </a:r>
        </a:p>
        <a:p>
          <a:pPr marL="114300" lvl="1" indent="-114300" algn="l" defTabSz="577850" rtl="0">
            <a:lnSpc>
              <a:spcPct val="90000"/>
            </a:lnSpc>
            <a:spcBef>
              <a:spcPct val="0"/>
            </a:spcBef>
            <a:spcAft>
              <a:spcPct val="15000"/>
            </a:spcAft>
            <a:buChar char="•"/>
          </a:pPr>
          <a:r>
            <a:rPr lang="en-US" sz="1300" kern="1200">
              <a:solidFill>
                <a:sysClr val="windowText" lastClr="000000">
                  <a:hueOff val="0"/>
                  <a:satOff val="0"/>
                  <a:lumOff val="0"/>
                  <a:alphaOff val="0"/>
                </a:sysClr>
              </a:solidFill>
              <a:latin typeface="Rockwell"/>
              <a:ea typeface="+mn-ea"/>
              <a:cs typeface="+mn-cs"/>
            </a:rPr>
            <a:t>The first appearance of the x86 architecture</a:t>
          </a:r>
        </a:p>
        <a:p>
          <a:pPr marL="114300" lvl="1" indent="-114300" algn="l" defTabSz="577850" rtl="0">
            <a:lnSpc>
              <a:spcPct val="90000"/>
            </a:lnSpc>
            <a:spcBef>
              <a:spcPct val="0"/>
            </a:spcBef>
            <a:spcAft>
              <a:spcPct val="15000"/>
            </a:spcAft>
            <a:buChar char="•"/>
          </a:pPr>
          <a:r>
            <a:rPr lang="en-US" sz="1300" kern="1200">
              <a:solidFill>
                <a:sysClr val="windowText" lastClr="000000">
                  <a:hueOff val="0"/>
                  <a:satOff val="0"/>
                  <a:lumOff val="0"/>
                  <a:alphaOff val="0"/>
                </a:sysClr>
              </a:solidFill>
              <a:latin typeface="Rockwell"/>
              <a:ea typeface="+mn-ea"/>
              <a:cs typeface="+mn-cs"/>
            </a:rPr>
            <a:t>The 8088 was a variant of this processor and used in IBM’s first personal computer (securing the success of Intel</a:t>
          </a:r>
        </a:p>
      </dsp:txBody>
      <dsp:txXfrm>
        <a:off x="1723536" y="558245"/>
        <a:ext cx="1508422" cy="4285545"/>
      </dsp:txXfrm>
    </dsp:sp>
    <dsp:sp modelId="{162916D5-5368-F64B-9D98-7DF7F300661F}">
      <dsp:nvSpPr>
        <dsp:cNvPr id="0" name=""/>
        <dsp:cNvSpPr/>
      </dsp:nvSpPr>
      <dsp:spPr>
        <a:xfrm>
          <a:off x="3443138"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ysClr val="window" lastClr="FFFFFF"/>
              </a:solidFill>
              <a:latin typeface="Rockwell"/>
              <a:ea typeface="+mn-ea"/>
              <a:cs typeface="+mn-cs"/>
            </a:rPr>
            <a:t>80286</a:t>
          </a:r>
        </a:p>
      </dsp:txBody>
      <dsp:txXfrm>
        <a:off x="3443138" y="169534"/>
        <a:ext cx="1508422" cy="388710"/>
      </dsp:txXfrm>
    </dsp:sp>
    <dsp:sp modelId="{CF06B9F9-B0F5-EA48-B4F6-6821AD3DAF4C}">
      <dsp:nvSpPr>
        <dsp:cNvPr id="0" name=""/>
        <dsp:cNvSpPr/>
      </dsp:nvSpPr>
      <dsp:spPr>
        <a:xfrm>
          <a:off x="3443138"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solidFill>
                <a:sysClr val="windowText" lastClr="000000">
                  <a:hueOff val="0"/>
                  <a:satOff val="0"/>
                  <a:lumOff val="0"/>
                  <a:alphaOff val="0"/>
                </a:sysClr>
              </a:solidFill>
              <a:latin typeface="Rockwell"/>
              <a:ea typeface="+mn-ea"/>
              <a:cs typeface="+mn-cs"/>
            </a:rPr>
            <a:t>Extension of the 8086 enabling addressing a 16-MB memory instead of just 1MB</a:t>
          </a:r>
        </a:p>
      </dsp:txBody>
      <dsp:txXfrm>
        <a:off x="3443138" y="558245"/>
        <a:ext cx="1508422" cy="4285545"/>
      </dsp:txXfrm>
    </dsp:sp>
    <dsp:sp modelId="{1B9ECA26-4EE1-5945-8D9E-8C0ABB9F2C37}">
      <dsp:nvSpPr>
        <dsp:cNvPr id="0" name=""/>
        <dsp:cNvSpPr/>
      </dsp:nvSpPr>
      <dsp:spPr>
        <a:xfrm>
          <a:off x="5162740"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ysClr val="window" lastClr="FFFFFF"/>
              </a:solidFill>
              <a:latin typeface="Rockwell"/>
              <a:ea typeface="+mn-ea"/>
              <a:cs typeface="+mn-cs"/>
            </a:rPr>
            <a:t>80386</a:t>
          </a:r>
        </a:p>
      </dsp:txBody>
      <dsp:txXfrm>
        <a:off x="5162740" y="169534"/>
        <a:ext cx="1508422" cy="388710"/>
      </dsp:txXfrm>
    </dsp:sp>
    <dsp:sp modelId="{424BCA7A-4E6A-294F-9EA3-ED3BAC2BC2A9}">
      <dsp:nvSpPr>
        <dsp:cNvPr id="0" name=""/>
        <dsp:cNvSpPr/>
      </dsp:nvSpPr>
      <dsp:spPr>
        <a:xfrm>
          <a:off x="5162740"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rtl="0">
            <a:lnSpc>
              <a:spcPct val="90000"/>
            </a:lnSpc>
            <a:spcBef>
              <a:spcPct val="0"/>
            </a:spcBef>
            <a:spcAft>
              <a:spcPct val="15000"/>
            </a:spcAft>
            <a:buChar char="•"/>
          </a:pPr>
          <a:r>
            <a:rPr lang="en-US" sz="1300" kern="1200">
              <a:solidFill>
                <a:sysClr val="windowText" lastClr="000000">
                  <a:hueOff val="0"/>
                  <a:satOff val="0"/>
                  <a:lumOff val="0"/>
                  <a:alphaOff val="0"/>
                </a:sysClr>
              </a:solidFill>
              <a:latin typeface="Rockwell"/>
              <a:ea typeface="+mn-ea"/>
              <a:cs typeface="+mn-cs"/>
            </a:rPr>
            <a:t>Intel’s first 32-bit machine</a:t>
          </a:r>
        </a:p>
        <a:p>
          <a:pPr marL="114300" lvl="1" indent="-114300" algn="l" defTabSz="577850" rtl="0">
            <a:lnSpc>
              <a:spcPct val="90000"/>
            </a:lnSpc>
            <a:spcBef>
              <a:spcPct val="0"/>
            </a:spcBef>
            <a:spcAft>
              <a:spcPct val="15000"/>
            </a:spcAft>
            <a:buChar char="•"/>
          </a:pPr>
          <a:r>
            <a:rPr lang="en-US" sz="1300" kern="1200">
              <a:solidFill>
                <a:sysClr val="windowText" lastClr="000000">
                  <a:hueOff val="0"/>
                  <a:satOff val="0"/>
                  <a:lumOff val="0"/>
                  <a:alphaOff val="0"/>
                </a:sysClr>
              </a:solidFill>
              <a:latin typeface="Rockwell"/>
              <a:ea typeface="+mn-ea"/>
              <a:cs typeface="+mn-cs"/>
            </a:rPr>
            <a:t>First Intel processor to support multitasking</a:t>
          </a:r>
        </a:p>
      </dsp:txBody>
      <dsp:txXfrm>
        <a:off x="5162740" y="558245"/>
        <a:ext cx="1508422" cy="4285545"/>
      </dsp:txXfrm>
    </dsp:sp>
    <dsp:sp modelId="{5FA66C6E-3604-BC4D-A31B-AE01B8FB6C85}">
      <dsp:nvSpPr>
        <dsp:cNvPr id="0" name=""/>
        <dsp:cNvSpPr/>
      </dsp:nvSpPr>
      <dsp:spPr>
        <a:xfrm>
          <a:off x="6882342" y="169534"/>
          <a:ext cx="1508422" cy="388710"/>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ysClr val="window" lastClr="FFFFFF"/>
              </a:solidFill>
              <a:latin typeface="Rockwell"/>
              <a:ea typeface="+mn-ea"/>
              <a:cs typeface="+mn-cs"/>
            </a:rPr>
            <a:t>80486</a:t>
          </a:r>
        </a:p>
      </dsp:txBody>
      <dsp:txXfrm>
        <a:off x="6882342" y="169534"/>
        <a:ext cx="1508422" cy="388710"/>
      </dsp:txXfrm>
    </dsp:sp>
    <dsp:sp modelId="{C65417AC-B100-5C48-AE72-EFF7D37FF1C8}">
      <dsp:nvSpPr>
        <dsp:cNvPr id="0" name=""/>
        <dsp:cNvSpPr/>
      </dsp:nvSpPr>
      <dsp:spPr>
        <a:xfrm>
          <a:off x="6882342" y="558245"/>
          <a:ext cx="1508422" cy="4285545"/>
        </a:xfrm>
        <a:prstGeom prst="rect">
          <a:avLst/>
        </a:prstGeom>
        <a:solidFill>
          <a:srgbClr val="663366">
            <a:alpha val="90000"/>
            <a:tint val="40000"/>
            <a:hueOff val="0"/>
            <a:satOff val="0"/>
            <a:lumOff val="0"/>
            <a:alphaOff val="0"/>
          </a:srgbClr>
        </a:solidFill>
        <a:ln w="12700" cap="flat" cmpd="sng" algn="ctr">
          <a:solidFill>
            <a:srgbClr val="663366">
              <a:alpha val="90000"/>
              <a:tint val="40000"/>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a:scene3d>
          <a:camera prst="orthographicFront"/>
          <a:lightRig rig="threePt" dir="t">
            <a:rot lat="0" lon="0" rev="7500000"/>
          </a:lightRig>
        </a:scene3d>
        <a:sp3d extrusionH="190500" prstMaterial="dkEdge">
          <a:bevelT w="120650" h="38100" prst="relaxedInset"/>
          <a:bevelB w="120650" h="57150" prst="relaxedInset"/>
          <a:contourClr>
            <a:sysClr val="window" lastClr="FFFFFF"/>
          </a:contourClr>
        </a:sp3d>
      </dsp:spPr>
      <dsp:style>
        <a:lnRef idx="1">
          <a:scrgbClr r="0" g="0" b="0"/>
        </a:lnRef>
        <a:fillRef idx="1">
          <a:scrgbClr r="0" g="0" b="0"/>
        </a:fillRef>
        <a:effectRef idx="2">
          <a:scrgbClr r="0" g="0" b="0"/>
        </a:effectRef>
        <a:fontRef idx="minor"/>
      </dsp:style>
      <dsp:txBody>
        <a:bodyPr spcFirstLastPara="0" vert="horz" wrap="square" lIns="69342" tIns="69342" rIns="92456" bIns="104013" numCol="1" spcCol="1270" anchor="t" anchorCtr="0">
          <a:noAutofit/>
        </a:bodyPr>
        <a:lstStyle/>
        <a:p>
          <a:pPr marL="114300" lvl="1" indent="-114300" algn="l" defTabSz="577850" rtl="0">
            <a:lnSpc>
              <a:spcPct val="90000"/>
            </a:lnSpc>
            <a:spcBef>
              <a:spcPct val="0"/>
            </a:spcBef>
            <a:spcAft>
              <a:spcPct val="15000"/>
            </a:spcAft>
            <a:buChar char="•"/>
          </a:pPr>
          <a:r>
            <a:rPr lang="en-US" sz="1300" kern="1200">
              <a:solidFill>
                <a:sysClr val="windowText" lastClr="000000">
                  <a:hueOff val="0"/>
                  <a:satOff val="0"/>
                  <a:lumOff val="0"/>
                  <a:alphaOff val="0"/>
                </a:sysClr>
              </a:solidFill>
              <a:latin typeface="Rockwell"/>
              <a:ea typeface="+mn-ea"/>
              <a:cs typeface="+mn-cs"/>
            </a:rPr>
            <a:t>Introduced the use of much more sophisticated and powerful cache technology and sophisticated instruction pipelining</a:t>
          </a:r>
        </a:p>
        <a:p>
          <a:pPr marL="114300" lvl="1" indent="-114300" algn="l" defTabSz="577850" rtl="0">
            <a:lnSpc>
              <a:spcPct val="90000"/>
            </a:lnSpc>
            <a:spcBef>
              <a:spcPct val="0"/>
            </a:spcBef>
            <a:spcAft>
              <a:spcPct val="15000"/>
            </a:spcAft>
            <a:buChar char="•"/>
          </a:pPr>
          <a:r>
            <a:rPr lang="en-US" sz="1300" kern="1200">
              <a:solidFill>
                <a:sysClr val="windowText" lastClr="000000">
                  <a:hueOff val="0"/>
                  <a:satOff val="0"/>
                  <a:lumOff val="0"/>
                  <a:alphaOff val="0"/>
                </a:sysClr>
              </a:solidFill>
              <a:latin typeface="Rockwell"/>
              <a:ea typeface="+mn-ea"/>
              <a:cs typeface="+mn-cs"/>
            </a:rPr>
            <a:t>Also offered a built-in math coprocessor</a:t>
          </a:r>
        </a:p>
      </dsp:txBody>
      <dsp:txXfrm>
        <a:off x="6882342" y="558245"/>
        <a:ext cx="1508422" cy="428554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788940-4630-5F4E-998C-D3076EFFC840}">
      <dsp:nvSpPr>
        <dsp:cNvPr id="0" name=""/>
        <dsp:cNvSpPr/>
      </dsp:nvSpPr>
      <dsp:spPr>
        <a:xfrm>
          <a:off x="0" y="159937"/>
          <a:ext cx="9036496" cy="439425"/>
        </a:xfrm>
        <a:prstGeom prst="rect">
          <a:avLst/>
        </a:prstGeom>
        <a:solidFill>
          <a:sysClr val="window" lastClr="FFFFFF">
            <a:alpha val="90000"/>
            <a:hueOff val="0"/>
            <a:satOff val="0"/>
            <a:lumOff val="0"/>
            <a:alphaOff val="0"/>
          </a:sysClr>
        </a:solidFill>
        <a:ln w="25400" cap="flat" cmpd="sng" algn="ctr">
          <a:solidFill>
            <a:srgbClr val="330F42">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1332" tIns="187452" rIns="701332" bIns="85344"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Intel introduced the use of superscalar techniques, which allow multiple instructions to execute in parallel</a:t>
          </a:r>
        </a:p>
      </dsp:txBody>
      <dsp:txXfrm>
        <a:off x="0" y="159937"/>
        <a:ext cx="9036496" cy="439425"/>
      </dsp:txXfrm>
    </dsp:sp>
    <dsp:sp modelId="{926171EE-F438-0343-92FF-E27C41A5667F}">
      <dsp:nvSpPr>
        <dsp:cNvPr id="0" name=""/>
        <dsp:cNvSpPr/>
      </dsp:nvSpPr>
      <dsp:spPr>
        <a:xfrm>
          <a:off x="0" y="0"/>
          <a:ext cx="6325547" cy="265680"/>
        </a:xfrm>
        <a:prstGeom prst="roundRect">
          <a:avLst/>
        </a:prstGeom>
        <a:solidFill>
          <a:srgbClr val="330F42">
            <a:hueOff val="0"/>
            <a:satOff val="0"/>
            <a:lumOff val="0"/>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9091" tIns="0" rIns="239091" bIns="0" numCol="1" spcCol="1270" anchor="ctr" anchorCtr="0">
          <a:noAutofit/>
        </a:bodyPr>
        <a:lstStyle/>
        <a:p>
          <a:pPr marL="0" lvl="0" indent="0" algn="l" defTabSz="711200" rtl="0">
            <a:lnSpc>
              <a:spcPct val="90000"/>
            </a:lnSpc>
            <a:spcBef>
              <a:spcPct val="0"/>
            </a:spcBef>
            <a:spcAft>
              <a:spcPct val="35000"/>
            </a:spcAft>
            <a:buNone/>
          </a:pPr>
          <a:r>
            <a:rPr lang="en-US" sz="1600" kern="1200" dirty="0">
              <a:solidFill>
                <a:sysClr val="window" lastClr="FFFFFF"/>
              </a:solidFill>
              <a:latin typeface="Rockwell"/>
              <a:ea typeface="+mn-ea"/>
              <a:cs typeface="+mn-cs"/>
            </a:rPr>
            <a:t>Pentium</a:t>
          </a:r>
        </a:p>
      </dsp:txBody>
      <dsp:txXfrm>
        <a:off x="12969" y="12969"/>
        <a:ext cx="6299609" cy="239742"/>
      </dsp:txXfrm>
    </dsp:sp>
    <dsp:sp modelId="{DF8C5430-0B8A-3E4F-8CE4-876B02EC3DF9}">
      <dsp:nvSpPr>
        <dsp:cNvPr id="0" name=""/>
        <dsp:cNvSpPr/>
      </dsp:nvSpPr>
      <dsp:spPr>
        <a:xfrm>
          <a:off x="0" y="780802"/>
          <a:ext cx="9036496" cy="595350"/>
        </a:xfrm>
        <a:prstGeom prst="rect">
          <a:avLst/>
        </a:prstGeom>
        <a:solidFill>
          <a:sysClr val="window" lastClr="FFFFFF">
            <a:alpha val="90000"/>
            <a:hueOff val="0"/>
            <a:satOff val="0"/>
            <a:lumOff val="0"/>
            <a:alphaOff val="0"/>
          </a:sysClr>
        </a:solidFill>
        <a:ln w="25400" cap="flat" cmpd="sng" algn="ctr">
          <a:solidFill>
            <a:srgbClr val="330F42">
              <a:hueOff val="-423459"/>
              <a:satOff val="-7158"/>
              <a:lumOff val="5686"/>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1332" tIns="187452" rIns="701332" bIns="85344"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Continued the move into superscalar organization with aggressive use of register renaming, branch prediction, data flow analysis, and speculative execution</a:t>
          </a:r>
        </a:p>
      </dsp:txBody>
      <dsp:txXfrm>
        <a:off x="0" y="780802"/>
        <a:ext cx="9036496" cy="595350"/>
      </dsp:txXfrm>
    </dsp:sp>
    <dsp:sp modelId="{87AF5CD5-0F4E-AE4E-ACEF-15012E170E95}">
      <dsp:nvSpPr>
        <dsp:cNvPr id="0" name=""/>
        <dsp:cNvSpPr/>
      </dsp:nvSpPr>
      <dsp:spPr>
        <a:xfrm>
          <a:off x="451824" y="647962"/>
          <a:ext cx="6325547" cy="265680"/>
        </a:xfrm>
        <a:prstGeom prst="roundRect">
          <a:avLst/>
        </a:prstGeom>
        <a:solidFill>
          <a:srgbClr val="330F42">
            <a:hueOff val="-423459"/>
            <a:satOff val="-7158"/>
            <a:lumOff val="5686"/>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9091" tIns="0" rIns="239091" bIns="0" numCol="1" spcCol="1270" anchor="ctr" anchorCtr="0">
          <a:noAutofit/>
        </a:bodyPr>
        <a:lstStyle/>
        <a:p>
          <a:pPr marL="0" lvl="0" indent="0" algn="l" defTabSz="711200" rtl="0">
            <a:lnSpc>
              <a:spcPct val="90000"/>
            </a:lnSpc>
            <a:spcBef>
              <a:spcPct val="0"/>
            </a:spcBef>
            <a:spcAft>
              <a:spcPct val="35000"/>
            </a:spcAft>
            <a:buNone/>
          </a:pPr>
          <a:r>
            <a:rPr lang="en-US" sz="1600" kern="1200" dirty="0">
              <a:solidFill>
                <a:sysClr val="window" lastClr="FFFFFF"/>
              </a:solidFill>
              <a:latin typeface="Rockwell"/>
              <a:ea typeface="+mn-ea"/>
              <a:cs typeface="+mn-cs"/>
            </a:rPr>
            <a:t>Pentium Pro</a:t>
          </a:r>
        </a:p>
      </dsp:txBody>
      <dsp:txXfrm>
        <a:off x="464793" y="660931"/>
        <a:ext cx="6299609" cy="239742"/>
      </dsp:txXfrm>
    </dsp:sp>
    <dsp:sp modelId="{FDA052D9-0AC9-C64B-B9C8-5D43FB2C70FA}">
      <dsp:nvSpPr>
        <dsp:cNvPr id="0" name=""/>
        <dsp:cNvSpPr/>
      </dsp:nvSpPr>
      <dsp:spPr>
        <a:xfrm>
          <a:off x="0" y="1557592"/>
          <a:ext cx="9036496" cy="595350"/>
        </a:xfrm>
        <a:prstGeom prst="rect">
          <a:avLst/>
        </a:prstGeom>
        <a:solidFill>
          <a:sysClr val="window" lastClr="FFFFFF">
            <a:alpha val="90000"/>
            <a:hueOff val="0"/>
            <a:satOff val="0"/>
            <a:lumOff val="0"/>
            <a:alphaOff val="0"/>
          </a:sysClr>
        </a:solidFill>
        <a:ln w="25400" cap="flat" cmpd="sng" algn="ctr">
          <a:solidFill>
            <a:srgbClr val="330F42">
              <a:hueOff val="-846917"/>
              <a:satOff val="-14316"/>
              <a:lumOff val="11372"/>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1332" tIns="187452" rIns="701332" bIns="85344"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Incorporated Intel MMX technology, which is designed specifically to process video, audio, and graphics data efficiently</a:t>
          </a:r>
        </a:p>
      </dsp:txBody>
      <dsp:txXfrm>
        <a:off x="0" y="1557592"/>
        <a:ext cx="9036496" cy="595350"/>
      </dsp:txXfrm>
    </dsp:sp>
    <dsp:sp modelId="{BA480AEB-DDB8-9F42-94A4-E7766303C930}">
      <dsp:nvSpPr>
        <dsp:cNvPr id="0" name=""/>
        <dsp:cNvSpPr/>
      </dsp:nvSpPr>
      <dsp:spPr>
        <a:xfrm>
          <a:off x="451824" y="1424752"/>
          <a:ext cx="6325547" cy="265680"/>
        </a:xfrm>
        <a:prstGeom prst="roundRect">
          <a:avLst/>
        </a:prstGeom>
        <a:solidFill>
          <a:srgbClr val="330F42">
            <a:hueOff val="-846917"/>
            <a:satOff val="-14316"/>
            <a:lumOff val="11372"/>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9091" tIns="0" rIns="239091" bIns="0" numCol="1" spcCol="1270" anchor="ctr" anchorCtr="0">
          <a:noAutofit/>
        </a:bodyPr>
        <a:lstStyle/>
        <a:p>
          <a:pPr marL="0" lvl="0" indent="0" algn="l" defTabSz="711200" rtl="0">
            <a:lnSpc>
              <a:spcPct val="90000"/>
            </a:lnSpc>
            <a:spcBef>
              <a:spcPct val="0"/>
            </a:spcBef>
            <a:spcAft>
              <a:spcPct val="35000"/>
            </a:spcAft>
            <a:buNone/>
          </a:pPr>
          <a:r>
            <a:rPr lang="en-US" sz="1600" kern="1200" dirty="0">
              <a:solidFill>
                <a:sysClr val="window" lastClr="FFFFFF"/>
              </a:solidFill>
              <a:latin typeface="Rockwell"/>
              <a:ea typeface="+mn-ea"/>
              <a:cs typeface="+mn-cs"/>
            </a:rPr>
            <a:t>Pentium II</a:t>
          </a:r>
        </a:p>
      </dsp:txBody>
      <dsp:txXfrm>
        <a:off x="464793" y="1437721"/>
        <a:ext cx="6299609" cy="239742"/>
      </dsp:txXfrm>
    </dsp:sp>
    <dsp:sp modelId="{49E369E3-E773-8142-BD42-3DF55CAC25A8}">
      <dsp:nvSpPr>
        <dsp:cNvPr id="0" name=""/>
        <dsp:cNvSpPr/>
      </dsp:nvSpPr>
      <dsp:spPr>
        <a:xfrm>
          <a:off x="0" y="2334382"/>
          <a:ext cx="9036496" cy="595350"/>
        </a:xfrm>
        <a:prstGeom prst="rect">
          <a:avLst/>
        </a:prstGeom>
        <a:solidFill>
          <a:sysClr val="window" lastClr="FFFFFF">
            <a:alpha val="90000"/>
            <a:hueOff val="0"/>
            <a:satOff val="0"/>
            <a:lumOff val="0"/>
            <a:alphaOff val="0"/>
          </a:sysClr>
        </a:solidFill>
        <a:ln w="25400" cap="flat" cmpd="sng" algn="ctr">
          <a:solidFill>
            <a:srgbClr val="330F42">
              <a:hueOff val="-1270376"/>
              <a:satOff val="-21474"/>
              <a:lumOff val="17058"/>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1332" tIns="187452" rIns="701332" bIns="78232" numCol="1" spcCol="1270" anchor="t" anchorCtr="0">
          <a:noAutofit/>
        </a:bodyPr>
        <a:lstStyle/>
        <a:p>
          <a:pPr marL="57150" lvl="1" indent="-57150" algn="l" defTabSz="488950" rtl="0">
            <a:lnSpc>
              <a:spcPct val="90000"/>
            </a:lnSpc>
            <a:spcBef>
              <a:spcPct val="0"/>
            </a:spcBef>
            <a:spcAft>
              <a:spcPct val="15000"/>
            </a:spcAft>
            <a:buChar char="•"/>
          </a:pPr>
          <a:r>
            <a:rPr lang="en-US" sz="1100" kern="1200" dirty="0">
              <a:solidFill>
                <a:sysClr val="windowText" lastClr="000000">
                  <a:hueOff val="0"/>
                  <a:satOff val="0"/>
                  <a:lumOff val="0"/>
                  <a:alphaOff val="0"/>
                </a:sysClr>
              </a:solidFill>
              <a:latin typeface="Rockwell"/>
              <a:ea typeface="+mn-ea"/>
              <a:cs typeface="+mn-cs"/>
            </a:rPr>
            <a:t>Incorporated additional floating-point instructions</a:t>
          </a:r>
        </a:p>
        <a:p>
          <a:pPr marL="57150" lvl="1" indent="-57150" algn="l" defTabSz="488950" rtl="0">
            <a:lnSpc>
              <a:spcPct val="90000"/>
            </a:lnSpc>
            <a:spcBef>
              <a:spcPct val="0"/>
            </a:spcBef>
            <a:spcAft>
              <a:spcPct val="15000"/>
            </a:spcAft>
            <a:buChar char="•"/>
          </a:pPr>
          <a:r>
            <a:rPr lang="en-US" sz="1100" kern="1200" dirty="0">
              <a:solidFill>
                <a:sysClr val="windowText" lastClr="000000">
                  <a:hueOff val="0"/>
                  <a:satOff val="0"/>
                  <a:lumOff val="0"/>
                  <a:alphaOff val="0"/>
                </a:sysClr>
              </a:solidFill>
              <a:latin typeface="Rockwell"/>
              <a:ea typeface="+mn-ea"/>
              <a:cs typeface="+mn-cs"/>
            </a:rPr>
            <a:t>Streaming SIMD Extensions (SSE)</a:t>
          </a:r>
        </a:p>
      </dsp:txBody>
      <dsp:txXfrm>
        <a:off x="0" y="2334382"/>
        <a:ext cx="9036496" cy="595350"/>
      </dsp:txXfrm>
    </dsp:sp>
    <dsp:sp modelId="{4CE4F232-D387-414D-8CFB-85DC782FED43}">
      <dsp:nvSpPr>
        <dsp:cNvPr id="0" name=""/>
        <dsp:cNvSpPr/>
      </dsp:nvSpPr>
      <dsp:spPr>
        <a:xfrm>
          <a:off x="451824" y="2201542"/>
          <a:ext cx="6325547" cy="265680"/>
        </a:xfrm>
        <a:prstGeom prst="roundRect">
          <a:avLst/>
        </a:prstGeom>
        <a:solidFill>
          <a:srgbClr val="330F42">
            <a:hueOff val="-1270376"/>
            <a:satOff val="-21474"/>
            <a:lumOff val="17058"/>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9091" tIns="0" rIns="239091" bIns="0" numCol="1" spcCol="1270" anchor="ctr" anchorCtr="0">
          <a:noAutofit/>
        </a:bodyPr>
        <a:lstStyle/>
        <a:p>
          <a:pPr marL="0" lvl="0" indent="0" algn="l" defTabSz="711200" rtl="0">
            <a:lnSpc>
              <a:spcPct val="90000"/>
            </a:lnSpc>
            <a:spcBef>
              <a:spcPct val="0"/>
            </a:spcBef>
            <a:spcAft>
              <a:spcPct val="35000"/>
            </a:spcAft>
            <a:buNone/>
          </a:pPr>
          <a:r>
            <a:rPr lang="en-US" sz="1600" kern="1200" dirty="0">
              <a:solidFill>
                <a:sysClr val="window" lastClr="FFFFFF"/>
              </a:solidFill>
              <a:latin typeface="Rockwell"/>
              <a:ea typeface="+mn-ea"/>
              <a:cs typeface="+mn-cs"/>
            </a:rPr>
            <a:t>Pentium III</a:t>
          </a:r>
        </a:p>
      </dsp:txBody>
      <dsp:txXfrm>
        <a:off x="464793" y="2214511"/>
        <a:ext cx="6299609" cy="239742"/>
      </dsp:txXfrm>
    </dsp:sp>
    <dsp:sp modelId="{48FDE051-F40E-8640-A8FC-01096C084078}">
      <dsp:nvSpPr>
        <dsp:cNvPr id="0" name=""/>
        <dsp:cNvSpPr/>
      </dsp:nvSpPr>
      <dsp:spPr>
        <a:xfrm>
          <a:off x="0" y="3111172"/>
          <a:ext cx="9036496" cy="439425"/>
        </a:xfrm>
        <a:prstGeom prst="rect">
          <a:avLst/>
        </a:prstGeom>
        <a:solidFill>
          <a:sysClr val="window" lastClr="FFFFFF">
            <a:alpha val="90000"/>
            <a:hueOff val="0"/>
            <a:satOff val="0"/>
            <a:lumOff val="0"/>
            <a:alphaOff val="0"/>
          </a:sysClr>
        </a:solidFill>
        <a:ln w="25400" cap="flat" cmpd="sng" algn="ctr">
          <a:solidFill>
            <a:srgbClr val="330F42">
              <a:hueOff val="-1693834"/>
              <a:satOff val="-28631"/>
              <a:lumOff val="22744"/>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1332" tIns="187452" rIns="701332" bIns="85344"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Includes additional floating-point and other enhancements for multimedia</a:t>
          </a:r>
        </a:p>
      </dsp:txBody>
      <dsp:txXfrm>
        <a:off x="0" y="3111172"/>
        <a:ext cx="9036496" cy="439425"/>
      </dsp:txXfrm>
    </dsp:sp>
    <dsp:sp modelId="{817D5F10-0EA2-6F40-BE78-64E65F4C27C2}">
      <dsp:nvSpPr>
        <dsp:cNvPr id="0" name=""/>
        <dsp:cNvSpPr/>
      </dsp:nvSpPr>
      <dsp:spPr>
        <a:xfrm>
          <a:off x="451824" y="2978332"/>
          <a:ext cx="6325547" cy="265680"/>
        </a:xfrm>
        <a:prstGeom prst="roundRect">
          <a:avLst/>
        </a:prstGeom>
        <a:solidFill>
          <a:srgbClr val="330F42">
            <a:hueOff val="-1693834"/>
            <a:satOff val="-28631"/>
            <a:lumOff val="22744"/>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9091" tIns="0" rIns="239091" bIns="0" numCol="1" spcCol="1270" anchor="ctr" anchorCtr="0">
          <a:noAutofit/>
        </a:bodyPr>
        <a:lstStyle/>
        <a:p>
          <a:pPr marL="0" lvl="0" indent="0" algn="l" defTabSz="711200" rtl="0">
            <a:lnSpc>
              <a:spcPct val="90000"/>
            </a:lnSpc>
            <a:spcBef>
              <a:spcPct val="0"/>
            </a:spcBef>
            <a:spcAft>
              <a:spcPct val="35000"/>
            </a:spcAft>
            <a:buNone/>
          </a:pPr>
          <a:r>
            <a:rPr lang="en-US" sz="1600" kern="1200" dirty="0">
              <a:solidFill>
                <a:sysClr val="window" lastClr="FFFFFF"/>
              </a:solidFill>
              <a:latin typeface="Rockwell"/>
              <a:ea typeface="+mn-ea"/>
              <a:cs typeface="+mn-cs"/>
            </a:rPr>
            <a:t>Pentium 4</a:t>
          </a:r>
        </a:p>
      </dsp:txBody>
      <dsp:txXfrm>
        <a:off x="464793" y="2991301"/>
        <a:ext cx="6299609" cy="239742"/>
      </dsp:txXfrm>
    </dsp:sp>
    <dsp:sp modelId="{B8BC36A6-E728-5E43-8E36-6AF4256D47B0}">
      <dsp:nvSpPr>
        <dsp:cNvPr id="0" name=""/>
        <dsp:cNvSpPr/>
      </dsp:nvSpPr>
      <dsp:spPr>
        <a:xfrm>
          <a:off x="0" y="3732037"/>
          <a:ext cx="9036496" cy="439425"/>
        </a:xfrm>
        <a:prstGeom prst="rect">
          <a:avLst/>
        </a:prstGeom>
        <a:solidFill>
          <a:sysClr val="window" lastClr="FFFFFF">
            <a:alpha val="90000"/>
            <a:hueOff val="0"/>
            <a:satOff val="0"/>
            <a:lumOff val="0"/>
            <a:alphaOff val="0"/>
          </a:sysClr>
        </a:solidFill>
        <a:ln w="25400" cap="flat" cmpd="sng" algn="ctr">
          <a:solidFill>
            <a:srgbClr val="330F42">
              <a:hueOff val="-2117293"/>
              <a:satOff val="-35789"/>
              <a:lumOff val="2843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1332" tIns="187452" rIns="701332" bIns="85344"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First Intel x86 micro-core</a:t>
          </a:r>
        </a:p>
      </dsp:txBody>
      <dsp:txXfrm>
        <a:off x="0" y="3732037"/>
        <a:ext cx="9036496" cy="439425"/>
      </dsp:txXfrm>
    </dsp:sp>
    <dsp:sp modelId="{874C754E-516A-9945-A098-B503B8D43702}">
      <dsp:nvSpPr>
        <dsp:cNvPr id="0" name=""/>
        <dsp:cNvSpPr/>
      </dsp:nvSpPr>
      <dsp:spPr>
        <a:xfrm>
          <a:off x="37356" y="3568115"/>
          <a:ext cx="6325547" cy="265680"/>
        </a:xfrm>
        <a:prstGeom prst="roundRect">
          <a:avLst/>
        </a:prstGeom>
        <a:solidFill>
          <a:srgbClr val="330F42">
            <a:hueOff val="-2117293"/>
            <a:satOff val="-35789"/>
            <a:lumOff val="28430"/>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9091" tIns="0" rIns="239091" bIns="0" numCol="1" spcCol="1270" anchor="ctr" anchorCtr="0">
          <a:noAutofit/>
        </a:bodyPr>
        <a:lstStyle/>
        <a:p>
          <a:pPr marL="0" lvl="0" indent="0" algn="l" defTabSz="711200" rtl="0">
            <a:lnSpc>
              <a:spcPct val="90000"/>
            </a:lnSpc>
            <a:spcBef>
              <a:spcPct val="0"/>
            </a:spcBef>
            <a:spcAft>
              <a:spcPct val="35000"/>
            </a:spcAft>
            <a:buNone/>
          </a:pPr>
          <a:r>
            <a:rPr lang="en-US" sz="1600" kern="1200" dirty="0">
              <a:solidFill>
                <a:sysClr val="window" lastClr="FFFFFF"/>
              </a:solidFill>
              <a:latin typeface="Rockwell"/>
              <a:ea typeface="+mn-ea"/>
              <a:cs typeface="+mn-cs"/>
            </a:rPr>
            <a:t>Core</a:t>
          </a:r>
        </a:p>
      </dsp:txBody>
      <dsp:txXfrm>
        <a:off x="50325" y="3581084"/>
        <a:ext cx="6299609" cy="239742"/>
      </dsp:txXfrm>
    </dsp:sp>
    <dsp:sp modelId="{6CAD52E7-AEAA-9A4C-9F8A-9E274D19AD28}">
      <dsp:nvSpPr>
        <dsp:cNvPr id="0" name=""/>
        <dsp:cNvSpPr/>
      </dsp:nvSpPr>
      <dsp:spPr>
        <a:xfrm>
          <a:off x="0" y="4361652"/>
          <a:ext cx="9036496" cy="1020600"/>
        </a:xfrm>
        <a:prstGeom prst="rect">
          <a:avLst/>
        </a:prstGeom>
        <a:solidFill>
          <a:sysClr val="window" lastClr="FFFFFF">
            <a:alpha val="90000"/>
            <a:hueOff val="0"/>
            <a:satOff val="0"/>
            <a:lumOff val="0"/>
            <a:alphaOff val="0"/>
          </a:sysClr>
        </a:solidFill>
        <a:ln w="25400" cap="flat" cmpd="sng" algn="ctr">
          <a:solidFill>
            <a:srgbClr val="330F42">
              <a:hueOff val="-2540751"/>
              <a:satOff val="-42947"/>
              <a:lumOff val="34116"/>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01332" tIns="187452" rIns="701332" bIns="85344"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Extends the Core architecture to 64 bits</a:t>
          </a:r>
        </a:p>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Core 2 Quad provides four cores on a single chip</a:t>
          </a:r>
        </a:p>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More recent Core offerings have up to 10 cores per chip</a:t>
          </a:r>
        </a:p>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An important addition to the architecture was the Advanced Vector Extensions instruction set</a:t>
          </a:r>
        </a:p>
      </dsp:txBody>
      <dsp:txXfrm>
        <a:off x="0" y="4361652"/>
        <a:ext cx="9036496" cy="1020600"/>
      </dsp:txXfrm>
    </dsp:sp>
    <dsp:sp modelId="{BC0D35F7-74B7-754E-83B9-9AB9D4918529}">
      <dsp:nvSpPr>
        <dsp:cNvPr id="0" name=""/>
        <dsp:cNvSpPr/>
      </dsp:nvSpPr>
      <dsp:spPr>
        <a:xfrm>
          <a:off x="451824" y="4220062"/>
          <a:ext cx="6325547" cy="265680"/>
        </a:xfrm>
        <a:prstGeom prst="roundRect">
          <a:avLst/>
        </a:prstGeom>
        <a:solidFill>
          <a:srgbClr val="330F42">
            <a:hueOff val="-2540751"/>
            <a:satOff val="-42947"/>
            <a:lumOff val="34116"/>
            <a:alphaOff val="0"/>
          </a:srgbClr>
        </a:solidFill>
        <a:ln w="25400" cap="flat" cmpd="sng" algn="ctr">
          <a:solidFill>
            <a:sysClr val="window" lastClr="FFFFFF">
              <a:hueOff val="0"/>
              <a:satOff val="0"/>
              <a:lumOff val="0"/>
              <a:alphaOff val="0"/>
            </a:sys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9091" tIns="0" rIns="239091" bIns="0" numCol="1" spcCol="1270" anchor="ctr" anchorCtr="0">
          <a:noAutofit/>
        </a:bodyPr>
        <a:lstStyle/>
        <a:p>
          <a:pPr marL="0" lvl="0" indent="0" algn="l" defTabSz="711200" rtl="0">
            <a:lnSpc>
              <a:spcPct val="90000"/>
            </a:lnSpc>
            <a:spcBef>
              <a:spcPct val="0"/>
            </a:spcBef>
            <a:spcAft>
              <a:spcPct val="35000"/>
            </a:spcAft>
            <a:buNone/>
          </a:pPr>
          <a:r>
            <a:rPr lang="en-US" sz="1600" kern="1200" dirty="0">
              <a:solidFill>
                <a:sysClr val="window" lastClr="FFFFFF"/>
              </a:solidFill>
              <a:latin typeface="Rockwell"/>
              <a:ea typeface="+mn-ea"/>
              <a:cs typeface="+mn-cs"/>
            </a:rPr>
            <a:t>Core 2</a:t>
          </a:r>
        </a:p>
      </dsp:txBody>
      <dsp:txXfrm>
        <a:off x="464793" y="4233031"/>
        <a:ext cx="6299609" cy="23974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5E71E9-02DD-8F4B-A764-3EE25B482476}">
      <dsp:nvSpPr>
        <dsp:cNvPr id="0" name=""/>
        <dsp:cNvSpPr/>
      </dsp:nvSpPr>
      <dsp:spPr>
        <a:xfrm>
          <a:off x="0" y="12985"/>
          <a:ext cx="4903440" cy="4903440"/>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CA2649DD-3136-744F-8618-39E3378CD44E}">
      <dsp:nvSpPr>
        <dsp:cNvPr id="0" name=""/>
        <dsp:cNvSpPr/>
      </dsp:nvSpPr>
      <dsp:spPr>
        <a:xfrm>
          <a:off x="2436903" y="25970"/>
          <a:ext cx="5720679" cy="4903440"/>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solidFill>
                <a:sysClr val="windowText" lastClr="000000">
                  <a:hueOff val="0"/>
                  <a:satOff val="0"/>
                  <a:lumOff val="0"/>
                  <a:alphaOff val="0"/>
                </a:sysClr>
              </a:solidFill>
              <a:latin typeface="Rockwell"/>
              <a:ea typeface="+mn-ea"/>
              <a:cs typeface="+mn-cs"/>
            </a:rPr>
            <a:t>Refers to a processor architecture that has evolved from RISC design principles and is used in embedded systems</a:t>
          </a:r>
        </a:p>
      </dsp:txBody>
      <dsp:txXfrm>
        <a:off x="2436903" y="25970"/>
        <a:ext cx="5720679" cy="784550"/>
      </dsp:txXfrm>
    </dsp:sp>
    <dsp:sp modelId="{30FF8077-7F83-324F-B1D6-2D388D1A859E}">
      <dsp:nvSpPr>
        <dsp:cNvPr id="0" name=""/>
        <dsp:cNvSpPr/>
      </dsp:nvSpPr>
      <dsp:spPr>
        <a:xfrm>
          <a:off x="514861" y="797535"/>
          <a:ext cx="3873717" cy="3873717"/>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52EA27E7-5658-A04C-872B-736FE36E95B9}">
      <dsp:nvSpPr>
        <dsp:cNvPr id="0" name=""/>
        <dsp:cNvSpPr/>
      </dsp:nvSpPr>
      <dsp:spPr>
        <a:xfrm>
          <a:off x="2451720" y="797535"/>
          <a:ext cx="5720679" cy="3873717"/>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solidFill>
                <a:sysClr val="windowText" lastClr="000000">
                  <a:hueOff val="0"/>
                  <a:satOff val="0"/>
                  <a:lumOff val="0"/>
                  <a:alphaOff val="0"/>
                </a:sysClr>
              </a:solidFill>
              <a:latin typeface="Rockwell"/>
              <a:ea typeface="+mn-ea"/>
              <a:cs typeface="+mn-cs"/>
            </a:rPr>
            <a:t>Family of RISC-based microprocessors and microcontrollers designed by ARM Holdings, Cambridge, England</a:t>
          </a:r>
        </a:p>
      </dsp:txBody>
      <dsp:txXfrm>
        <a:off x="2451720" y="797535"/>
        <a:ext cx="5720679" cy="784550"/>
      </dsp:txXfrm>
    </dsp:sp>
    <dsp:sp modelId="{890FD210-37B1-924A-ACE3-EC4AF3723DA8}">
      <dsp:nvSpPr>
        <dsp:cNvPr id="0" name=""/>
        <dsp:cNvSpPr/>
      </dsp:nvSpPr>
      <dsp:spPr>
        <a:xfrm>
          <a:off x="1029722" y="1582086"/>
          <a:ext cx="2843995" cy="2843995"/>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8E427BFD-68F7-9144-84C4-B6F555C3E9C2}">
      <dsp:nvSpPr>
        <dsp:cNvPr id="0" name=""/>
        <dsp:cNvSpPr/>
      </dsp:nvSpPr>
      <dsp:spPr>
        <a:xfrm>
          <a:off x="2451720" y="1582086"/>
          <a:ext cx="5720679" cy="2843995"/>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solidFill>
                <a:sysClr val="windowText" lastClr="000000">
                  <a:hueOff val="0"/>
                  <a:satOff val="0"/>
                  <a:lumOff val="0"/>
                  <a:alphaOff val="0"/>
                </a:sysClr>
              </a:solidFill>
              <a:latin typeface="Rockwell"/>
              <a:ea typeface="+mn-ea"/>
              <a:cs typeface="+mn-cs"/>
            </a:rPr>
            <a:t>Chips are high-speed processors that are known for their small die size and low power requirements</a:t>
          </a:r>
        </a:p>
      </dsp:txBody>
      <dsp:txXfrm>
        <a:off x="2451720" y="1582086"/>
        <a:ext cx="5720679" cy="784550"/>
      </dsp:txXfrm>
    </dsp:sp>
    <dsp:sp modelId="{CB5F8675-4706-0A49-8834-410E77301F2D}">
      <dsp:nvSpPr>
        <dsp:cNvPr id="0" name=""/>
        <dsp:cNvSpPr/>
      </dsp:nvSpPr>
      <dsp:spPr>
        <a:xfrm>
          <a:off x="1544583" y="2366636"/>
          <a:ext cx="1814272" cy="1814272"/>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278E313F-4732-FB48-ADB3-EB7BAA2F0AD8}">
      <dsp:nvSpPr>
        <dsp:cNvPr id="0" name=""/>
        <dsp:cNvSpPr/>
      </dsp:nvSpPr>
      <dsp:spPr>
        <a:xfrm>
          <a:off x="2451720" y="2366636"/>
          <a:ext cx="5720679" cy="1814272"/>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solidFill>
                <a:sysClr val="windowText" lastClr="000000">
                  <a:hueOff val="0"/>
                  <a:satOff val="0"/>
                  <a:lumOff val="0"/>
                  <a:alphaOff val="0"/>
                </a:sysClr>
              </a:solidFill>
              <a:latin typeface="Rockwell"/>
              <a:ea typeface="+mn-ea"/>
              <a:cs typeface="+mn-cs"/>
            </a:rPr>
            <a:t>Probably the most widely used embedded processor architecture and indeed the most widely used processor architecture of any kind in the world</a:t>
          </a:r>
        </a:p>
      </dsp:txBody>
      <dsp:txXfrm>
        <a:off x="2451720" y="2366636"/>
        <a:ext cx="5720679" cy="784550"/>
      </dsp:txXfrm>
    </dsp:sp>
    <dsp:sp modelId="{EC44F69B-9D2C-2143-B459-8D67124DB16C}">
      <dsp:nvSpPr>
        <dsp:cNvPr id="0" name=""/>
        <dsp:cNvSpPr/>
      </dsp:nvSpPr>
      <dsp:spPr>
        <a:xfrm>
          <a:off x="2059444" y="3151187"/>
          <a:ext cx="784550" cy="784550"/>
        </a:xfrm>
        <a:prstGeom prst="pie">
          <a:avLst>
            <a:gd name="adj1" fmla="val 5400000"/>
            <a:gd name="adj2" fmla="val 162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sp>
    <dsp:sp modelId="{F3DE286F-F91F-864B-883C-CE6534E57A45}">
      <dsp:nvSpPr>
        <dsp:cNvPr id="0" name=""/>
        <dsp:cNvSpPr/>
      </dsp:nvSpPr>
      <dsp:spPr>
        <a:xfrm>
          <a:off x="2451720" y="3151187"/>
          <a:ext cx="5720679" cy="784550"/>
        </a:xfrm>
        <a:prstGeom prst="rect">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a:solidFill>
                <a:sysClr val="windowText" lastClr="000000">
                  <a:hueOff val="0"/>
                  <a:satOff val="0"/>
                  <a:lumOff val="0"/>
                  <a:alphaOff val="0"/>
                </a:sysClr>
              </a:solidFill>
              <a:latin typeface="Rockwell"/>
              <a:ea typeface="+mn-ea"/>
              <a:cs typeface="+mn-cs"/>
            </a:rPr>
            <a:t>Acorn RISC Machine/Advanced RISC Machine</a:t>
          </a:r>
        </a:p>
      </dsp:txBody>
      <dsp:txXfrm>
        <a:off x="2451720" y="3151187"/>
        <a:ext cx="5720679" cy="78455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A48A44B-ACFF-2245-AEEB-A5DDDCC8C496}">
      <dsp:nvSpPr>
        <dsp:cNvPr id="0" name=""/>
        <dsp:cNvSpPr/>
      </dsp:nvSpPr>
      <dsp:spPr>
        <a:xfrm rot="5400000">
          <a:off x="764208" y="1807909"/>
          <a:ext cx="1287619" cy="2142570"/>
        </a:xfrm>
        <a:prstGeom prst="corner">
          <a:avLst>
            <a:gd name="adj1" fmla="val 16120"/>
            <a:gd name="adj2" fmla="val 1611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2A519228-43C1-C040-B33A-097341431CE2}">
      <dsp:nvSpPr>
        <dsp:cNvPr id="0" name=""/>
        <dsp:cNvSpPr/>
      </dsp:nvSpPr>
      <dsp:spPr>
        <a:xfrm>
          <a:off x="549272" y="2448076"/>
          <a:ext cx="1934324" cy="1695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rtl="0">
            <a:lnSpc>
              <a:spcPct val="90000"/>
            </a:lnSpc>
            <a:spcBef>
              <a:spcPct val="0"/>
            </a:spcBef>
            <a:spcAft>
              <a:spcPct val="35000"/>
            </a:spcAft>
            <a:buNone/>
          </a:pPr>
          <a:r>
            <a:rPr lang="en-US" sz="2700" kern="1200" dirty="0">
              <a:solidFill>
                <a:sysClr val="windowText" lastClr="000000">
                  <a:hueOff val="0"/>
                  <a:satOff val="0"/>
                  <a:lumOff val="0"/>
                  <a:alphaOff val="0"/>
                </a:sysClr>
              </a:solidFill>
              <a:latin typeface="Rockwell"/>
              <a:ea typeface="+mn-ea"/>
              <a:cs typeface="+mn-cs"/>
            </a:rPr>
            <a:t>Cortex-A</a:t>
          </a:r>
        </a:p>
      </dsp:txBody>
      <dsp:txXfrm>
        <a:off x="549272" y="2448076"/>
        <a:ext cx="1934324" cy="1695548"/>
      </dsp:txXfrm>
    </dsp:sp>
    <dsp:sp modelId="{47794180-F9F3-EE4B-A723-D9EC2A211089}">
      <dsp:nvSpPr>
        <dsp:cNvPr id="0" name=""/>
        <dsp:cNvSpPr/>
      </dsp:nvSpPr>
      <dsp:spPr>
        <a:xfrm>
          <a:off x="2118630" y="1650171"/>
          <a:ext cx="364966" cy="364966"/>
        </a:xfrm>
        <a:prstGeom prst="triangle">
          <a:avLst>
            <a:gd name="adj" fmla="val 1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1CA04008-96F3-564A-B46E-6B87073615C5}">
      <dsp:nvSpPr>
        <dsp:cNvPr id="0" name=""/>
        <dsp:cNvSpPr/>
      </dsp:nvSpPr>
      <dsp:spPr>
        <a:xfrm rot="5400000">
          <a:off x="3132199" y="1221947"/>
          <a:ext cx="1287619" cy="2142570"/>
        </a:xfrm>
        <a:prstGeom prst="corner">
          <a:avLst>
            <a:gd name="adj1" fmla="val 16120"/>
            <a:gd name="adj2" fmla="val 1611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5614FA6C-291A-254E-9375-7FDF93864951}">
      <dsp:nvSpPr>
        <dsp:cNvPr id="0" name=""/>
        <dsp:cNvSpPr/>
      </dsp:nvSpPr>
      <dsp:spPr>
        <a:xfrm>
          <a:off x="2917263" y="1862114"/>
          <a:ext cx="1934324" cy="169554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rtl="0">
            <a:lnSpc>
              <a:spcPct val="90000"/>
            </a:lnSpc>
            <a:spcBef>
              <a:spcPct val="0"/>
            </a:spcBef>
            <a:spcAft>
              <a:spcPct val="35000"/>
            </a:spcAft>
            <a:buNone/>
          </a:pPr>
          <a:r>
            <a:rPr lang="en-US" sz="2700" kern="1200">
              <a:solidFill>
                <a:sysClr val="windowText" lastClr="000000">
                  <a:hueOff val="0"/>
                  <a:satOff val="0"/>
                  <a:lumOff val="0"/>
                  <a:alphaOff val="0"/>
                </a:sysClr>
              </a:solidFill>
              <a:latin typeface="Rockwell"/>
              <a:ea typeface="+mn-ea"/>
              <a:cs typeface="+mn-cs"/>
            </a:rPr>
            <a:t>Cortex-R</a:t>
          </a:r>
        </a:p>
      </dsp:txBody>
      <dsp:txXfrm>
        <a:off x="2917263" y="1862114"/>
        <a:ext cx="1934324" cy="1695548"/>
      </dsp:txXfrm>
    </dsp:sp>
    <dsp:sp modelId="{3331A2A3-1F64-8B4F-8B60-EA1062A7E831}">
      <dsp:nvSpPr>
        <dsp:cNvPr id="0" name=""/>
        <dsp:cNvSpPr/>
      </dsp:nvSpPr>
      <dsp:spPr>
        <a:xfrm>
          <a:off x="4486621" y="1064209"/>
          <a:ext cx="364966" cy="364966"/>
        </a:xfrm>
        <a:prstGeom prst="triangle">
          <a:avLst>
            <a:gd name="adj" fmla="val 10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070F56ED-CC42-AC46-8D66-3EE13232BDAF}">
      <dsp:nvSpPr>
        <dsp:cNvPr id="0" name=""/>
        <dsp:cNvSpPr/>
      </dsp:nvSpPr>
      <dsp:spPr>
        <a:xfrm rot="5400000">
          <a:off x="5500190" y="-1421"/>
          <a:ext cx="1287619" cy="2142570"/>
        </a:xfrm>
        <a:prstGeom prst="corner">
          <a:avLst>
            <a:gd name="adj1" fmla="val 16120"/>
            <a:gd name="adj2" fmla="val 1611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w="12700" cap="flat" cmpd="sng" algn="ctr">
          <a:solidFill>
            <a:srgbClr val="663366">
              <a:hueOff val="0"/>
              <a:satOff val="0"/>
              <a:lumOff val="0"/>
              <a:alphaOff val="0"/>
            </a:srgbClr>
          </a:solidFill>
          <a:prstDash val="solid"/>
        </a:ln>
        <a:effectLst>
          <a:innerShdw blurRad="50800" dist="25400" dir="13500000">
            <a:srgbClr val="FFFFFF">
              <a:alpha val="75000"/>
            </a:srgbClr>
          </a:innerShdw>
          <a:outerShdw blurRad="63500" dist="25400" dir="5400000" rotWithShape="0">
            <a:srgbClr val="808080">
              <a:alpha val="75000"/>
            </a:srgbClr>
          </a:outerShdw>
        </a:effectLst>
      </dsp:spPr>
      <dsp:style>
        <a:lnRef idx="1">
          <a:scrgbClr r="0" g="0" b="0"/>
        </a:lnRef>
        <a:fillRef idx="3">
          <a:scrgbClr r="0" g="0" b="0"/>
        </a:fillRef>
        <a:effectRef idx="2">
          <a:scrgbClr r="0" g="0" b="0"/>
        </a:effectRef>
        <a:fontRef idx="minor">
          <a:schemeClr val="lt1"/>
        </a:fontRef>
      </dsp:style>
    </dsp:sp>
    <dsp:sp modelId="{903C2039-EA74-B740-BBFD-F3C0B5FCAA3D}">
      <dsp:nvSpPr>
        <dsp:cNvPr id="0" name=""/>
        <dsp:cNvSpPr/>
      </dsp:nvSpPr>
      <dsp:spPr>
        <a:xfrm>
          <a:off x="5297654" y="789598"/>
          <a:ext cx="1934324" cy="29703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rtl="0">
            <a:lnSpc>
              <a:spcPct val="90000"/>
            </a:lnSpc>
            <a:spcBef>
              <a:spcPct val="0"/>
            </a:spcBef>
            <a:spcAft>
              <a:spcPct val="35000"/>
            </a:spcAft>
            <a:buNone/>
          </a:pPr>
          <a:r>
            <a:rPr lang="en-US" sz="2700" kern="1200">
              <a:solidFill>
                <a:sysClr val="windowText" lastClr="000000">
                  <a:hueOff val="0"/>
                  <a:satOff val="0"/>
                  <a:lumOff val="0"/>
                  <a:alphaOff val="0"/>
                </a:sysClr>
              </a:solidFill>
              <a:latin typeface="Rockwell"/>
              <a:ea typeface="+mn-ea"/>
              <a:cs typeface="+mn-cs"/>
            </a:rPr>
            <a:t>Cortex-M</a:t>
          </a:r>
        </a:p>
        <a:p>
          <a:pPr marL="228600" lvl="1" indent="-228600" algn="l" defTabSz="933450" rtl="0">
            <a:lnSpc>
              <a:spcPct val="90000"/>
            </a:lnSpc>
            <a:spcBef>
              <a:spcPct val="0"/>
            </a:spcBef>
            <a:spcAft>
              <a:spcPct val="15000"/>
            </a:spcAft>
            <a:buChar char="•"/>
          </a:pPr>
          <a:r>
            <a:rPr lang="en-US" sz="2100" kern="1200">
              <a:solidFill>
                <a:sysClr val="windowText" lastClr="000000">
                  <a:hueOff val="0"/>
                  <a:satOff val="0"/>
                  <a:lumOff val="0"/>
                  <a:alphaOff val="0"/>
                </a:sysClr>
              </a:solidFill>
              <a:latin typeface="Rockwell"/>
              <a:ea typeface="+mn-ea"/>
              <a:cs typeface="+mn-cs"/>
            </a:rPr>
            <a:t>Cortex-M0</a:t>
          </a:r>
        </a:p>
        <a:p>
          <a:pPr marL="228600" lvl="1" indent="-228600" algn="l" defTabSz="933450" rtl="0">
            <a:lnSpc>
              <a:spcPct val="90000"/>
            </a:lnSpc>
            <a:spcBef>
              <a:spcPct val="0"/>
            </a:spcBef>
            <a:spcAft>
              <a:spcPct val="15000"/>
            </a:spcAft>
            <a:buChar char="•"/>
          </a:pPr>
          <a:r>
            <a:rPr lang="en-US" sz="2100" kern="1200">
              <a:solidFill>
                <a:sysClr val="windowText" lastClr="000000">
                  <a:hueOff val="0"/>
                  <a:satOff val="0"/>
                  <a:lumOff val="0"/>
                  <a:alphaOff val="0"/>
                </a:sysClr>
              </a:solidFill>
              <a:latin typeface="Rockwell"/>
              <a:ea typeface="+mn-ea"/>
              <a:cs typeface="+mn-cs"/>
            </a:rPr>
            <a:t>Cortex-M0+</a:t>
          </a:r>
        </a:p>
        <a:p>
          <a:pPr marL="228600" lvl="1" indent="-228600" algn="l" defTabSz="933450" rtl="0">
            <a:lnSpc>
              <a:spcPct val="90000"/>
            </a:lnSpc>
            <a:spcBef>
              <a:spcPct val="0"/>
            </a:spcBef>
            <a:spcAft>
              <a:spcPct val="15000"/>
            </a:spcAft>
            <a:buChar char="•"/>
          </a:pPr>
          <a:r>
            <a:rPr lang="en-US" sz="2100" kern="1200" dirty="0">
              <a:solidFill>
                <a:sysClr val="windowText" lastClr="000000">
                  <a:hueOff val="0"/>
                  <a:satOff val="0"/>
                  <a:lumOff val="0"/>
                  <a:alphaOff val="0"/>
                </a:sysClr>
              </a:solidFill>
              <a:latin typeface="Rockwell"/>
              <a:ea typeface="+mn-ea"/>
              <a:cs typeface="+mn-cs"/>
            </a:rPr>
            <a:t>Cortex-M3</a:t>
          </a:r>
        </a:p>
        <a:p>
          <a:pPr marL="228600" lvl="1" indent="-228600" algn="l" defTabSz="933450" rtl="0">
            <a:lnSpc>
              <a:spcPct val="90000"/>
            </a:lnSpc>
            <a:spcBef>
              <a:spcPct val="0"/>
            </a:spcBef>
            <a:spcAft>
              <a:spcPct val="15000"/>
            </a:spcAft>
            <a:buChar char="•"/>
          </a:pPr>
          <a:r>
            <a:rPr lang="en-US" sz="2100" kern="1200" dirty="0">
              <a:solidFill>
                <a:sysClr val="windowText" lastClr="000000">
                  <a:hueOff val="0"/>
                  <a:satOff val="0"/>
                  <a:lumOff val="0"/>
                  <a:alphaOff val="0"/>
                </a:sysClr>
              </a:solidFill>
              <a:latin typeface="Rockwell"/>
              <a:ea typeface="+mn-ea"/>
              <a:cs typeface="+mn-cs"/>
            </a:rPr>
            <a:t>Cortex-M4</a:t>
          </a:r>
        </a:p>
        <a:p>
          <a:pPr marL="228600" lvl="1" indent="-228600" algn="l" defTabSz="933450" rtl="0">
            <a:lnSpc>
              <a:spcPct val="90000"/>
            </a:lnSpc>
            <a:spcBef>
              <a:spcPct val="0"/>
            </a:spcBef>
            <a:spcAft>
              <a:spcPct val="15000"/>
            </a:spcAft>
            <a:buChar char="•"/>
          </a:pPr>
          <a:r>
            <a:rPr lang="en-US" sz="2100" kern="1200" dirty="0">
              <a:solidFill>
                <a:sysClr val="windowText" lastClr="000000">
                  <a:hueOff val="0"/>
                  <a:satOff val="0"/>
                  <a:lumOff val="0"/>
                  <a:alphaOff val="0"/>
                </a:sysClr>
              </a:solidFill>
              <a:latin typeface="Rockwell"/>
              <a:ea typeface="+mn-ea"/>
              <a:cs typeface="+mn-cs"/>
            </a:rPr>
            <a:t>Cortex-M7</a:t>
          </a:r>
        </a:p>
        <a:p>
          <a:pPr marL="228600" lvl="1" indent="-228600" algn="l" defTabSz="933450" rtl="0">
            <a:lnSpc>
              <a:spcPct val="90000"/>
            </a:lnSpc>
            <a:spcBef>
              <a:spcPct val="0"/>
            </a:spcBef>
            <a:spcAft>
              <a:spcPct val="15000"/>
            </a:spcAft>
            <a:buChar char="•"/>
          </a:pPr>
          <a:r>
            <a:rPr lang="en-US" sz="2100" kern="1200" dirty="0">
              <a:solidFill>
                <a:sysClr val="windowText" lastClr="000000">
                  <a:hueOff val="0"/>
                  <a:satOff val="0"/>
                  <a:lumOff val="0"/>
                  <a:alphaOff val="0"/>
                </a:sysClr>
              </a:solidFill>
              <a:latin typeface="Rockwell"/>
              <a:ea typeface="+mn-ea"/>
              <a:cs typeface="+mn-cs"/>
            </a:rPr>
            <a:t>Cortex-M23</a:t>
          </a:r>
        </a:p>
        <a:p>
          <a:pPr marL="228600" lvl="1" indent="-228600" algn="l" defTabSz="933450" rtl="0">
            <a:lnSpc>
              <a:spcPct val="90000"/>
            </a:lnSpc>
            <a:spcBef>
              <a:spcPct val="0"/>
            </a:spcBef>
            <a:spcAft>
              <a:spcPct val="15000"/>
            </a:spcAft>
            <a:buChar char="•"/>
          </a:pPr>
          <a:r>
            <a:rPr lang="en-US" sz="2100" kern="1200" dirty="0">
              <a:solidFill>
                <a:sysClr val="windowText" lastClr="000000">
                  <a:hueOff val="0"/>
                  <a:satOff val="0"/>
                  <a:lumOff val="0"/>
                  <a:alphaOff val="0"/>
                </a:sysClr>
              </a:solidFill>
              <a:latin typeface="Rockwell"/>
              <a:ea typeface="+mn-ea"/>
              <a:cs typeface="+mn-cs"/>
            </a:rPr>
            <a:t>Cortex-M33</a:t>
          </a:r>
        </a:p>
      </dsp:txBody>
      <dsp:txXfrm>
        <a:off x="5297654" y="789598"/>
        <a:ext cx="1934324" cy="2970364"/>
      </dsp:txXfrm>
    </dsp:sp>
  </dsp:spTree>
</dsp:drawing>
</file>

<file path=ppt/diagrams/layout1.xml><?xml version="1.0" encoding="utf-8"?>
<dgm:layoutDef xmlns:dgm="http://schemas.openxmlformats.org/drawingml/2006/diagram" xmlns:a="http://schemas.openxmlformats.org/drawingml/2006/main" uniqueId="urn:microsoft.com/office/officeart/2005/8/layout/cycle4#1">
  <dgm:title val=""/>
  <dgm:desc val=""/>
  <dgm:catLst>
    <dgm:cat type="relationship" pri="26000"/>
    <dgm:cat type="cycle" pri="13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0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none" lIns="90000" tIns="46800" rIns="90000" bIns="46800" numCol="1" anchor="ctr" anchorCtr="0" compatLnSpc="1">
            <a:prstTxWarp prst="textNoShape">
              <a:avLst/>
            </a:prstTxWarp>
          </a:bodyPr>
          <a:lstStyle>
            <a:lvl1pPr>
              <a:defRPr sz="1200">
                <a:latin typeface="Arial" pitchFamily="-109" charset="0"/>
              </a:defRPr>
            </a:lvl1pPr>
          </a:lstStyle>
          <a:p>
            <a:endParaRPr lang="en-US" dirty="0"/>
          </a:p>
        </p:txBody>
      </p:sp>
      <p:sp>
        <p:nvSpPr>
          <p:cNvPr id="5120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none" lIns="90000" tIns="46800" rIns="90000" bIns="46800" numCol="1" anchor="ctr" anchorCtr="0" compatLnSpc="1">
            <a:prstTxWarp prst="textNoShape">
              <a:avLst/>
            </a:prstTxWarp>
          </a:bodyPr>
          <a:lstStyle>
            <a:lvl1pPr algn="r">
              <a:defRPr sz="1200">
                <a:latin typeface="Arial" pitchFamily="-109" charset="0"/>
              </a:defRPr>
            </a:lvl1pPr>
          </a:lstStyle>
          <a:p>
            <a:endParaRPr lang="en-US" dirty="0"/>
          </a:p>
        </p:txBody>
      </p:sp>
      <p:sp>
        <p:nvSpPr>
          <p:cNvPr id="5120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none" lIns="90000" tIns="46800" rIns="90000" bIns="46800" numCol="1" anchor="b" anchorCtr="0" compatLnSpc="1">
            <a:prstTxWarp prst="textNoShape">
              <a:avLst/>
            </a:prstTxWarp>
          </a:bodyPr>
          <a:lstStyle>
            <a:lvl1pPr>
              <a:defRPr sz="1200">
                <a:latin typeface="Arial" pitchFamily="-109" charset="0"/>
              </a:defRPr>
            </a:lvl1pPr>
          </a:lstStyle>
          <a:p>
            <a:r>
              <a:rPr lang="en-US"/>
              <a:t>© 2016 Pearson Education, Inc., Upper Saddle River, NJ. All rights reserved.</a:t>
            </a:r>
            <a:endParaRPr lang="en-US" dirty="0"/>
          </a:p>
        </p:txBody>
      </p:sp>
      <p:sp>
        <p:nvSpPr>
          <p:cNvPr id="5120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none" lIns="90000" tIns="46800" rIns="90000" bIns="46800" numCol="1" anchor="b" anchorCtr="0" compatLnSpc="1">
            <a:prstTxWarp prst="textNoShape">
              <a:avLst/>
            </a:prstTxWarp>
          </a:bodyPr>
          <a:lstStyle>
            <a:lvl1pPr algn="r">
              <a:defRPr sz="1200">
                <a:latin typeface="Arial" pitchFamily="-109" charset="0"/>
              </a:defRPr>
            </a:lvl1pPr>
          </a:lstStyle>
          <a:p>
            <a:fld id="{632BFCA1-7074-BE49-9C26-1E5CA6845EA1}" type="slidenum">
              <a:rPr lang="en-US"/>
              <a:pPr/>
              <a:t>‹#›</a:t>
            </a:fld>
            <a:endParaRPr lang="en-US" dirty="0"/>
          </a:p>
        </p:txBody>
      </p:sp>
    </p:spTree>
    <p:extLst>
      <p:ext uri="{BB962C8B-B14F-4D97-AF65-F5344CB8AC3E}">
        <p14:creationId xmlns:p14="http://schemas.microsoft.com/office/powerpoint/2010/main" val="333462139"/>
      </p:ext>
    </p:extLst>
  </p:cSld>
  <p:clrMap bg1="lt1" tx1="dk1" bg2="lt2" tx2="dk2" accent1="accent1" accent2="accent2" accent3="accent3" accent4="accent4" accent5="accent5" accent6="accent6" hlink="hlink" folHlink="folHlink"/>
  <p:hf hdr="0" dt="0"/>
</p:handoutMaster>
</file>

<file path=ppt/media/image1.png>
</file>

<file path=ppt/media/image2.png>
</file>

<file path=ppt/media/image20.jpeg>
</file>

<file path=ppt/media/image3.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17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none" lIns="90000" tIns="46800" rIns="90000" bIns="46800" numCol="1" anchor="ctr" anchorCtr="0" compatLnSpc="1">
            <a:prstTxWarp prst="textNoShape">
              <a:avLst/>
            </a:prstTxWarp>
          </a:bodyPr>
          <a:lstStyle>
            <a:lvl1pPr>
              <a:defRPr sz="1200">
                <a:latin typeface="Arial" pitchFamily="-109" charset="0"/>
              </a:defRPr>
            </a:lvl1pPr>
          </a:lstStyle>
          <a:p>
            <a:endParaRPr lang="en-US" dirty="0"/>
          </a:p>
        </p:txBody>
      </p:sp>
      <p:sp>
        <p:nvSpPr>
          <p:cNvPr id="5017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none" lIns="90000" tIns="46800" rIns="90000" bIns="46800" numCol="1" anchor="ctr" anchorCtr="0" compatLnSpc="1">
            <a:prstTxWarp prst="textNoShape">
              <a:avLst/>
            </a:prstTxWarp>
          </a:bodyPr>
          <a:lstStyle>
            <a:lvl1pPr algn="r">
              <a:defRPr sz="1200">
                <a:latin typeface="Arial" pitchFamily="-109" charset="0"/>
              </a:defRPr>
            </a:lvl1pPr>
          </a:lstStyle>
          <a:p>
            <a:endParaRPr lang="en-US" dirty="0"/>
          </a:p>
        </p:txBody>
      </p:sp>
      <p:sp>
        <p:nvSpPr>
          <p:cNvPr id="5018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5018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none" lIns="90000" tIns="46800" rIns="90000" bIns="46800" numCol="1" anchor="ctr"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018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none" lIns="90000" tIns="46800" rIns="90000" bIns="46800" numCol="1" anchor="b" anchorCtr="0" compatLnSpc="1">
            <a:prstTxWarp prst="textNoShape">
              <a:avLst/>
            </a:prstTxWarp>
          </a:bodyPr>
          <a:lstStyle>
            <a:lvl1pPr>
              <a:defRPr sz="1200">
                <a:latin typeface="Arial" pitchFamily="-109" charset="0"/>
              </a:defRPr>
            </a:lvl1pPr>
          </a:lstStyle>
          <a:p>
            <a:r>
              <a:rPr lang="en-US"/>
              <a:t>© 2016 Pearson Education, Inc., Upper Saddle River, NJ. All rights reserved.</a:t>
            </a:r>
            <a:endParaRPr lang="en-US" dirty="0"/>
          </a:p>
        </p:txBody>
      </p:sp>
      <p:sp>
        <p:nvSpPr>
          <p:cNvPr id="5018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none" lIns="90000" tIns="46800" rIns="90000" bIns="46800" numCol="1" anchor="b" anchorCtr="0" compatLnSpc="1">
            <a:prstTxWarp prst="textNoShape">
              <a:avLst/>
            </a:prstTxWarp>
          </a:bodyPr>
          <a:lstStyle>
            <a:lvl1pPr algn="r">
              <a:defRPr sz="1200">
                <a:latin typeface="Arial" pitchFamily="-109" charset="0"/>
              </a:defRPr>
            </a:lvl1pPr>
          </a:lstStyle>
          <a:p>
            <a:fld id="{426AC9EA-110C-D44B-81A3-E5165EEE361B}" type="slidenum">
              <a:rPr lang="en-US"/>
              <a:pPr/>
              <a:t>‹#›</a:t>
            </a:fld>
            <a:endParaRPr lang="en-US" dirty="0"/>
          </a:p>
        </p:txBody>
      </p:sp>
    </p:spTree>
    <p:extLst>
      <p:ext uri="{BB962C8B-B14F-4D97-AF65-F5344CB8AC3E}">
        <p14:creationId xmlns:p14="http://schemas.microsoft.com/office/powerpoint/2010/main" val="3517103058"/>
      </p:ext>
    </p:extLst>
  </p:cSld>
  <p:clrMap bg1="lt1" tx1="dk1" bg2="lt2" tx2="dk2" accent1="accent1" accent2="accent2" accent3="accent3" accent4="accent4" accent5="accent5" accent6="accent6" hlink="hlink" folHlink="folHlink"/>
  <p:hf hdr="0" dt="0"/>
  <p:notesStyle>
    <a:lvl1pPr algn="l" rtl="0" eaLnBrk="0" fontAlgn="base" hangingPunct="0">
      <a:spcBef>
        <a:spcPct val="30000"/>
      </a:spcBef>
      <a:spcAft>
        <a:spcPct val="0"/>
      </a:spcAft>
      <a:defRPr kumimoji="1" sz="1200" kern="1200">
        <a:solidFill>
          <a:schemeClr val="tx1"/>
        </a:solidFill>
        <a:latin typeface="Times New Roman" pitchFamily="-109"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09" charset="0"/>
        <a:ea typeface="ＭＳ Ｐゴシック" pitchFamily="-109" charset="-128"/>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09" charset="0"/>
        <a:ea typeface="ＭＳ Ｐゴシック" pitchFamily="-109" charset="-128"/>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09" charset="0"/>
        <a:ea typeface="ＭＳ Ｐゴシック" pitchFamily="-109" charset="-128"/>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8674719-171D-B949-8C83-D2F8F6712CF4}" type="slidenum">
              <a:rPr lang="en-US"/>
              <a:pPr/>
              <a:t>2</a:t>
            </a:fld>
            <a:endParaRPr lang="en-US" dirty="0"/>
          </a:p>
        </p:txBody>
      </p:sp>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109" charset="0"/>
                <a:ea typeface="+mn-ea"/>
                <a:cs typeface="+mn-cs"/>
              </a:rPr>
              <a:t>In describing computers, a distinction is often made between </a:t>
            </a:r>
            <a:r>
              <a:rPr kumimoji="1" lang="en-US" sz="1200" i="1" kern="1200" baseline="0" dirty="0">
                <a:solidFill>
                  <a:schemeClr val="tx1"/>
                </a:solidFill>
                <a:latin typeface="Times New Roman" pitchFamily="-109" charset="0"/>
                <a:ea typeface="+mn-ea"/>
                <a:cs typeface="+mn-cs"/>
              </a:rPr>
              <a:t>computer architecture</a:t>
            </a:r>
          </a:p>
          <a:p>
            <a:r>
              <a:rPr kumimoji="1" lang="en-US" sz="1200" kern="1200" baseline="0" dirty="0">
                <a:solidFill>
                  <a:schemeClr val="tx1"/>
                </a:solidFill>
                <a:latin typeface="Times New Roman" pitchFamily="-109" charset="0"/>
                <a:ea typeface="+mn-ea"/>
                <a:cs typeface="+mn-cs"/>
              </a:rPr>
              <a:t>and </a:t>
            </a:r>
            <a:r>
              <a:rPr kumimoji="1" lang="en-US" sz="1200" i="1" kern="1200" baseline="0" dirty="0">
                <a:solidFill>
                  <a:schemeClr val="tx1"/>
                </a:solidFill>
                <a:latin typeface="Times New Roman" pitchFamily="-109" charset="0"/>
                <a:ea typeface="+mn-ea"/>
                <a:cs typeface="+mn-cs"/>
              </a:rPr>
              <a:t>computer organization. </a:t>
            </a:r>
            <a:r>
              <a:rPr kumimoji="1" lang="en-US" sz="1200" i="0" kern="1200" baseline="0" dirty="0">
                <a:solidFill>
                  <a:schemeClr val="tx1"/>
                </a:solidFill>
                <a:latin typeface="Times New Roman" pitchFamily="-109" charset="0"/>
                <a:ea typeface="+mn-ea"/>
                <a:cs typeface="+mn-cs"/>
              </a:rPr>
              <a:t>Although it is difficult to give precise definitions</a:t>
            </a:r>
          </a:p>
          <a:p>
            <a:r>
              <a:rPr kumimoji="1" lang="en-US" sz="1200" kern="1200" baseline="0" dirty="0">
                <a:solidFill>
                  <a:schemeClr val="tx1"/>
                </a:solidFill>
                <a:latin typeface="Times New Roman" pitchFamily="-109" charset="0"/>
                <a:ea typeface="+mn-ea"/>
                <a:cs typeface="+mn-cs"/>
              </a:rPr>
              <a:t>for these terms, a consensus exists about the general areas covered by each</a:t>
            </a:r>
          </a:p>
          <a:p>
            <a:r>
              <a:rPr kumimoji="1" lang="en-US" sz="1200" kern="1200" baseline="0" dirty="0">
                <a:solidFill>
                  <a:schemeClr val="tx1"/>
                </a:solidFill>
                <a:latin typeface="Times New Roman" pitchFamily="-109" charset="0"/>
                <a:ea typeface="+mn-ea"/>
                <a:cs typeface="+mn-cs"/>
              </a:rPr>
              <a:t>(e.g., see [VRAN80], [SIEW82], and [BELL78a]); an interesting alternative view</a:t>
            </a:r>
          </a:p>
          <a:p>
            <a:r>
              <a:rPr kumimoji="1" lang="en-US" sz="1200" kern="1200" baseline="0" dirty="0">
                <a:solidFill>
                  <a:schemeClr val="tx1"/>
                </a:solidFill>
                <a:latin typeface="Times New Roman" pitchFamily="-109" charset="0"/>
                <a:ea typeface="+mn-ea"/>
                <a:cs typeface="+mn-cs"/>
              </a:rPr>
              <a:t>is presented in [REDD76].</a:t>
            </a:r>
          </a:p>
          <a:p>
            <a:endParaRPr kumimoji="1" lang="en-US" sz="1200" kern="1200" baseline="0" dirty="0">
              <a:solidFill>
                <a:schemeClr val="tx1"/>
              </a:solidFill>
              <a:latin typeface="Times New Roman" pitchFamily="-109" charset="0"/>
              <a:ea typeface="+mn-ea"/>
              <a:cs typeface="+mn-cs"/>
            </a:endParaRPr>
          </a:p>
          <a:p>
            <a:r>
              <a:rPr kumimoji="1" lang="en-US" sz="1200" b="1" kern="1200" baseline="0" dirty="0">
                <a:solidFill>
                  <a:schemeClr val="tx1"/>
                </a:solidFill>
                <a:latin typeface="Times New Roman" pitchFamily="-109" charset="0"/>
                <a:ea typeface="+mn-ea"/>
                <a:cs typeface="+mn-cs"/>
              </a:rPr>
              <a:t>Computer architecture </a:t>
            </a:r>
            <a:r>
              <a:rPr kumimoji="1" lang="en-US" sz="1200" b="0" kern="1200" baseline="0" dirty="0">
                <a:solidFill>
                  <a:schemeClr val="tx1"/>
                </a:solidFill>
                <a:latin typeface="Times New Roman" pitchFamily="-109" charset="0"/>
                <a:ea typeface="+mn-ea"/>
                <a:cs typeface="+mn-cs"/>
              </a:rPr>
              <a:t>refers to those attributes of a system visible to a</a:t>
            </a:r>
          </a:p>
          <a:p>
            <a:r>
              <a:rPr kumimoji="1" lang="en-US" sz="1200" kern="1200" baseline="0" dirty="0">
                <a:solidFill>
                  <a:schemeClr val="tx1"/>
                </a:solidFill>
                <a:latin typeface="Times New Roman" pitchFamily="-109" charset="0"/>
                <a:ea typeface="+mn-ea"/>
                <a:cs typeface="+mn-cs"/>
              </a:rPr>
              <a:t>programmer or, put another way, those attributes that have a direct impact on</a:t>
            </a:r>
          </a:p>
          <a:p>
            <a:r>
              <a:rPr kumimoji="1" lang="en-US" sz="1200" kern="1200" baseline="0" dirty="0">
                <a:solidFill>
                  <a:schemeClr val="tx1"/>
                </a:solidFill>
                <a:latin typeface="Times New Roman" pitchFamily="-109" charset="0"/>
                <a:ea typeface="+mn-ea"/>
                <a:cs typeface="+mn-cs"/>
              </a:rPr>
              <a:t>the logical execution of a program. </a:t>
            </a:r>
            <a:r>
              <a:rPr kumimoji="1" lang="en-US" sz="1200" b="0" i="0" u="none" strike="noStrike" kern="1200" baseline="0" dirty="0">
                <a:solidFill>
                  <a:schemeClr val="tx1"/>
                </a:solidFill>
                <a:latin typeface="Times New Roman" pitchFamily="-109" charset="0"/>
                <a:ea typeface="+mn-ea"/>
                <a:cs typeface="+mn-cs"/>
              </a:rPr>
              <a:t>A term that is often used interchangeably with computer</a:t>
            </a:r>
          </a:p>
          <a:p>
            <a:r>
              <a:rPr kumimoji="1" lang="en-US" sz="1200" b="0" i="0" u="none" strike="noStrike" kern="1200" baseline="0" dirty="0">
                <a:solidFill>
                  <a:schemeClr val="tx1"/>
                </a:solidFill>
                <a:latin typeface="Times New Roman" pitchFamily="-109" charset="0"/>
                <a:ea typeface="+mn-ea"/>
                <a:cs typeface="+mn-cs"/>
              </a:rPr>
              <a:t>architecture is </a:t>
            </a:r>
            <a:r>
              <a:rPr kumimoji="1" lang="en-US" sz="1200" b="1" i="0" u="none" strike="noStrike" kern="1200" baseline="0" dirty="0">
                <a:solidFill>
                  <a:schemeClr val="tx1"/>
                </a:solidFill>
                <a:latin typeface="Times New Roman" pitchFamily="-109" charset="0"/>
                <a:ea typeface="+mn-ea"/>
                <a:cs typeface="+mn-cs"/>
              </a:rPr>
              <a:t>instruction set architecture (ISA)</a:t>
            </a:r>
            <a:r>
              <a:rPr kumimoji="1" lang="en-US" sz="1200" b="0" i="0" u="none" strike="noStrike" kern="1200" baseline="0" dirty="0">
                <a:solidFill>
                  <a:schemeClr val="tx1"/>
                </a:solidFill>
                <a:latin typeface="Times New Roman" pitchFamily="-109" charset="0"/>
                <a:ea typeface="+mn-ea"/>
                <a:cs typeface="+mn-cs"/>
              </a:rPr>
              <a:t> . The ISA defines instruction</a:t>
            </a:r>
          </a:p>
          <a:p>
            <a:r>
              <a:rPr kumimoji="1" lang="en-US" sz="1200" b="0" i="0" u="none" strike="noStrike" kern="1200" baseline="0" dirty="0">
                <a:solidFill>
                  <a:schemeClr val="tx1"/>
                </a:solidFill>
                <a:latin typeface="Times New Roman" pitchFamily="-109" charset="0"/>
                <a:ea typeface="+mn-ea"/>
                <a:cs typeface="+mn-cs"/>
              </a:rPr>
              <a:t>formats, instruction </a:t>
            </a:r>
            <a:r>
              <a:rPr kumimoji="1" lang="en-US" sz="1200" b="0" i="0" u="none" strike="noStrike" kern="1200" baseline="0" dirty="0" err="1">
                <a:solidFill>
                  <a:schemeClr val="tx1"/>
                </a:solidFill>
                <a:latin typeface="Times New Roman" pitchFamily="-109" charset="0"/>
                <a:ea typeface="+mn-ea"/>
                <a:cs typeface="+mn-cs"/>
              </a:rPr>
              <a:t>opcodes</a:t>
            </a:r>
            <a:r>
              <a:rPr kumimoji="1" lang="en-US" sz="1200" b="0" i="0" u="none" strike="noStrike" kern="1200" baseline="0" dirty="0">
                <a:solidFill>
                  <a:schemeClr val="tx1"/>
                </a:solidFill>
                <a:latin typeface="Times New Roman" pitchFamily="-109" charset="0"/>
                <a:ea typeface="+mn-ea"/>
                <a:cs typeface="+mn-cs"/>
              </a:rPr>
              <a:t>, registers, instruction and data memory; the effect of</a:t>
            </a:r>
          </a:p>
          <a:p>
            <a:r>
              <a:rPr kumimoji="1" lang="en-US" sz="1200" b="0" i="0" u="none" strike="noStrike" kern="1200" baseline="0" dirty="0">
                <a:solidFill>
                  <a:schemeClr val="tx1"/>
                </a:solidFill>
                <a:latin typeface="Times New Roman" pitchFamily="-109" charset="0"/>
                <a:ea typeface="+mn-ea"/>
                <a:cs typeface="+mn-cs"/>
              </a:rPr>
              <a:t>executed instructions on the registers and memory; and an algorithm for controlling</a:t>
            </a:r>
          </a:p>
          <a:p>
            <a:r>
              <a:rPr kumimoji="1" lang="en-US" sz="1200" b="0" i="0" u="none" strike="noStrike" kern="1200" baseline="0" dirty="0">
                <a:solidFill>
                  <a:schemeClr val="tx1"/>
                </a:solidFill>
                <a:latin typeface="Times New Roman" pitchFamily="-109" charset="0"/>
                <a:ea typeface="+mn-ea"/>
                <a:cs typeface="+mn-cs"/>
              </a:rPr>
              <a:t>instruction execution.</a:t>
            </a:r>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Computer organization </a:t>
            </a:r>
            <a:r>
              <a:rPr kumimoji="1" lang="en-US" sz="1200" b="0" kern="1200" baseline="0" dirty="0">
                <a:solidFill>
                  <a:schemeClr val="tx1"/>
                </a:solidFill>
                <a:latin typeface="Times New Roman" pitchFamily="-109" charset="0"/>
                <a:ea typeface="+mn-ea"/>
                <a:cs typeface="+mn-cs"/>
              </a:rPr>
              <a:t>refers to the operational</a:t>
            </a:r>
          </a:p>
          <a:p>
            <a:r>
              <a:rPr kumimoji="1" lang="en-US" sz="1200" kern="1200" baseline="0" dirty="0">
                <a:solidFill>
                  <a:schemeClr val="tx1"/>
                </a:solidFill>
                <a:latin typeface="Times New Roman" pitchFamily="-109" charset="0"/>
                <a:ea typeface="+mn-ea"/>
                <a:cs typeface="+mn-cs"/>
              </a:rPr>
              <a:t>units and their interconnections that realize the architectural specifications.</a:t>
            </a:r>
          </a:p>
          <a:p>
            <a:r>
              <a:rPr kumimoji="1" lang="en-US" sz="1200" kern="1200" baseline="0" dirty="0">
                <a:solidFill>
                  <a:schemeClr val="tx1"/>
                </a:solidFill>
                <a:latin typeface="Times New Roman" pitchFamily="-109" charset="0"/>
                <a:ea typeface="+mn-ea"/>
                <a:cs typeface="+mn-cs"/>
              </a:rPr>
              <a:t>Examples of architectural attributes include the instruction set, the number of bits</a:t>
            </a:r>
          </a:p>
          <a:p>
            <a:r>
              <a:rPr kumimoji="1" lang="en-US" sz="1200" kern="1200" baseline="0" dirty="0">
                <a:solidFill>
                  <a:schemeClr val="tx1"/>
                </a:solidFill>
                <a:latin typeface="Times New Roman" pitchFamily="-109" charset="0"/>
                <a:ea typeface="+mn-ea"/>
                <a:cs typeface="+mn-cs"/>
              </a:rPr>
              <a:t>used to represent various data types (e.g., numbers, characters), I/O mechanisms,</a:t>
            </a:r>
          </a:p>
          <a:p>
            <a:r>
              <a:rPr kumimoji="1" lang="en-US" sz="1200" kern="1200" baseline="0" dirty="0">
                <a:solidFill>
                  <a:schemeClr val="tx1"/>
                </a:solidFill>
                <a:latin typeface="Times New Roman" pitchFamily="-109" charset="0"/>
                <a:ea typeface="+mn-ea"/>
                <a:cs typeface="+mn-cs"/>
              </a:rPr>
              <a:t>and techniques for addressing memory. Organizational attributes include those</a:t>
            </a:r>
          </a:p>
          <a:p>
            <a:r>
              <a:rPr kumimoji="1" lang="en-US" sz="1200" kern="1200" baseline="0" dirty="0">
                <a:solidFill>
                  <a:schemeClr val="tx1"/>
                </a:solidFill>
                <a:latin typeface="Times New Roman" pitchFamily="-109" charset="0"/>
                <a:ea typeface="+mn-ea"/>
                <a:cs typeface="+mn-cs"/>
              </a:rPr>
              <a:t>hardware details transparent to the programmer, such as control signals; interfaces</a:t>
            </a:r>
          </a:p>
          <a:p>
            <a:r>
              <a:rPr kumimoji="1" lang="en-US" sz="1200" kern="1200" baseline="0" dirty="0">
                <a:solidFill>
                  <a:schemeClr val="tx1"/>
                </a:solidFill>
                <a:latin typeface="Times New Roman" pitchFamily="-109" charset="0"/>
                <a:ea typeface="+mn-ea"/>
                <a:cs typeface="+mn-cs"/>
              </a:rPr>
              <a:t>between the computer and peripherals; and the memory technology used.</a:t>
            </a:r>
            <a:endParaRPr kumimoji="1" lang="en-GB" sz="1200" kern="1200" baseline="0" dirty="0">
              <a:solidFill>
                <a:schemeClr val="tx1"/>
              </a:solidFill>
              <a:latin typeface="Times New Roman" pitchFamily="-109" charset="0"/>
              <a:ea typeface="+mn-ea"/>
              <a:cs typeface="+mn-cs"/>
            </a:endParaRPr>
          </a:p>
          <a:p>
            <a:endParaRPr kumimoji="1" lang="en-GB"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For example, it is an architectural design issue whether a computer will have</a:t>
            </a:r>
          </a:p>
          <a:p>
            <a:r>
              <a:rPr kumimoji="1" lang="en-US" sz="1200" kern="1200" baseline="0" dirty="0">
                <a:solidFill>
                  <a:schemeClr val="tx1"/>
                </a:solidFill>
                <a:latin typeface="Times New Roman" pitchFamily="-109" charset="0"/>
                <a:ea typeface="+mn-ea"/>
                <a:cs typeface="+mn-cs"/>
              </a:rPr>
              <a:t>a multiply instruction. It is an organizational issue whether that instruction will</a:t>
            </a:r>
          </a:p>
          <a:p>
            <a:r>
              <a:rPr kumimoji="1" lang="en-US" sz="1200" kern="1200" baseline="0" dirty="0">
                <a:solidFill>
                  <a:schemeClr val="tx1"/>
                </a:solidFill>
                <a:latin typeface="Times New Roman" pitchFamily="-109" charset="0"/>
                <a:ea typeface="+mn-ea"/>
                <a:cs typeface="+mn-cs"/>
              </a:rPr>
              <a:t>be implemented by a special multiply unit or by a mechanism that makes repeated</a:t>
            </a:r>
          </a:p>
          <a:p>
            <a:r>
              <a:rPr kumimoji="1" lang="en-US" sz="1200" kern="1200" baseline="0" dirty="0">
                <a:solidFill>
                  <a:schemeClr val="tx1"/>
                </a:solidFill>
                <a:latin typeface="Times New Roman" pitchFamily="-109" charset="0"/>
                <a:ea typeface="+mn-ea"/>
                <a:cs typeface="+mn-cs"/>
              </a:rPr>
              <a:t>use of the add unit of the system. The organizational decision may be based on the</a:t>
            </a:r>
          </a:p>
          <a:p>
            <a:r>
              <a:rPr kumimoji="1" lang="en-US" sz="1200" kern="1200" baseline="0" dirty="0">
                <a:solidFill>
                  <a:schemeClr val="tx1"/>
                </a:solidFill>
                <a:latin typeface="Times New Roman" pitchFamily="-109" charset="0"/>
                <a:ea typeface="+mn-ea"/>
                <a:cs typeface="+mn-cs"/>
              </a:rPr>
              <a:t>anticipated frequency of use of the multiply instruction, the relative speed of the two</a:t>
            </a:r>
          </a:p>
          <a:p>
            <a:r>
              <a:rPr kumimoji="1" lang="en-US" sz="1200" kern="1200" baseline="0" dirty="0">
                <a:solidFill>
                  <a:schemeClr val="tx1"/>
                </a:solidFill>
                <a:latin typeface="Times New Roman" pitchFamily="-109" charset="0"/>
                <a:ea typeface="+mn-ea"/>
                <a:cs typeface="+mn-cs"/>
              </a:rPr>
              <a:t>approaches, and the cost and physical size of a special multiply unit.</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Historically, and still today, the distinction between architecture and organization</a:t>
            </a:r>
          </a:p>
          <a:p>
            <a:r>
              <a:rPr kumimoji="1" lang="en-US" sz="1200" kern="1200" baseline="0" dirty="0">
                <a:solidFill>
                  <a:schemeClr val="tx1"/>
                </a:solidFill>
                <a:latin typeface="Times New Roman" pitchFamily="-109" charset="0"/>
                <a:ea typeface="+mn-ea"/>
                <a:cs typeface="+mn-cs"/>
              </a:rPr>
              <a:t>has been an important one. Many computer manufacturers offer a family of</a:t>
            </a:r>
          </a:p>
          <a:p>
            <a:r>
              <a:rPr kumimoji="1" lang="en-US" sz="1200" kern="1200" baseline="0" dirty="0">
                <a:solidFill>
                  <a:schemeClr val="tx1"/>
                </a:solidFill>
                <a:latin typeface="Times New Roman" pitchFamily="-109" charset="0"/>
                <a:ea typeface="+mn-ea"/>
                <a:cs typeface="+mn-cs"/>
              </a:rPr>
              <a:t>computer models, all with the same architecture but with differences in organization.</a:t>
            </a:r>
          </a:p>
          <a:p>
            <a:r>
              <a:rPr kumimoji="1" lang="en-US" sz="1200" kern="1200" baseline="0" dirty="0">
                <a:solidFill>
                  <a:schemeClr val="tx1"/>
                </a:solidFill>
                <a:latin typeface="Times New Roman" pitchFamily="-109" charset="0"/>
                <a:ea typeface="+mn-ea"/>
                <a:cs typeface="+mn-cs"/>
              </a:rPr>
              <a:t>Consequently, the different models in the family have different price and performance</a:t>
            </a:r>
          </a:p>
          <a:p>
            <a:r>
              <a:rPr kumimoji="1" lang="en-US" sz="1200" kern="1200" baseline="0" dirty="0">
                <a:solidFill>
                  <a:schemeClr val="tx1"/>
                </a:solidFill>
                <a:latin typeface="Times New Roman" pitchFamily="-109" charset="0"/>
                <a:ea typeface="+mn-ea"/>
                <a:cs typeface="+mn-cs"/>
              </a:rPr>
              <a:t>characteristics. Furthermore, a particular architecture may span many years and</a:t>
            </a:r>
          </a:p>
          <a:p>
            <a:r>
              <a:rPr kumimoji="1" lang="en-US" sz="1200" kern="1200" baseline="0" dirty="0">
                <a:solidFill>
                  <a:schemeClr val="tx1"/>
                </a:solidFill>
                <a:latin typeface="Times New Roman" pitchFamily="-109" charset="0"/>
                <a:ea typeface="+mn-ea"/>
                <a:cs typeface="+mn-cs"/>
              </a:rPr>
              <a:t>encompass a number of different computer models, its organization changing with</a:t>
            </a:r>
          </a:p>
          <a:p>
            <a:r>
              <a:rPr kumimoji="1" lang="en-US" sz="1200" kern="1200" baseline="0" dirty="0">
                <a:solidFill>
                  <a:schemeClr val="tx1"/>
                </a:solidFill>
                <a:latin typeface="Times New Roman" pitchFamily="-109" charset="0"/>
                <a:ea typeface="+mn-ea"/>
                <a:cs typeface="+mn-cs"/>
              </a:rPr>
              <a:t>changing technology.</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 Figure 1.2 is a simplified view of the principal components of a typical multicore</a:t>
            </a:r>
          </a:p>
          <a:p>
            <a:r>
              <a:rPr kumimoji="1" lang="en-US" sz="1200" b="0" i="0" u="none" strike="noStrike" kern="1200" baseline="0" dirty="0">
                <a:solidFill>
                  <a:schemeClr val="tx1"/>
                </a:solidFill>
                <a:latin typeface="Times New Roman" pitchFamily="-109" charset="0"/>
                <a:ea typeface="+mn-ea"/>
                <a:cs typeface="+mn-cs"/>
              </a:rPr>
              <a:t>computer. Most computers, including embedded computers in smartphones</a:t>
            </a:r>
          </a:p>
          <a:p>
            <a:r>
              <a:rPr kumimoji="1" lang="en-US" sz="1200" b="0" i="0" u="none" strike="noStrike" kern="1200" baseline="0" dirty="0">
                <a:solidFill>
                  <a:schemeClr val="tx1"/>
                </a:solidFill>
                <a:latin typeface="Times New Roman" pitchFamily="-109" charset="0"/>
                <a:ea typeface="+mn-ea"/>
                <a:cs typeface="+mn-cs"/>
              </a:rPr>
              <a:t>and tablets, plus personal computers, laptops, and workstations, are housed on a</a:t>
            </a:r>
          </a:p>
          <a:p>
            <a:r>
              <a:rPr kumimoji="1" lang="en-US" sz="1200" b="0" i="0" u="none" strike="noStrike" kern="1200" baseline="0" dirty="0">
                <a:solidFill>
                  <a:schemeClr val="tx1"/>
                </a:solidFill>
                <a:latin typeface="Times New Roman" pitchFamily="-109" charset="0"/>
                <a:ea typeface="+mn-ea"/>
                <a:cs typeface="+mn-cs"/>
              </a:rPr>
              <a:t>motherboard. Before describing this arrangement, we need to define some terms.</a:t>
            </a:r>
          </a:p>
          <a:p>
            <a:r>
              <a:rPr kumimoji="1" lang="en-US" sz="1200" b="0" i="0" u="none" strike="noStrike" kern="1200" baseline="0" dirty="0">
                <a:solidFill>
                  <a:schemeClr val="tx1"/>
                </a:solidFill>
                <a:latin typeface="Times New Roman" pitchFamily="-109" charset="0"/>
                <a:ea typeface="+mn-ea"/>
                <a:cs typeface="+mn-cs"/>
              </a:rPr>
              <a:t>A </a:t>
            </a:r>
            <a:r>
              <a:rPr kumimoji="1" lang="en-US" sz="1200" b="1" i="0" u="none" strike="noStrike" kern="1200" baseline="0" dirty="0">
                <a:solidFill>
                  <a:schemeClr val="tx1"/>
                </a:solidFill>
                <a:latin typeface="Times New Roman" pitchFamily="-109" charset="0"/>
                <a:ea typeface="+mn-ea"/>
                <a:cs typeface="+mn-cs"/>
              </a:rPr>
              <a:t>printed circuit board (PCB)  </a:t>
            </a:r>
            <a:r>
              <a:rPr kumimoji="1" lang="en-US" sz="1200" b="0" i="0" u="none" strike="noStrike" kern="1200" baseline="0" dirty="0">
                <a:solidFill>
                  <a:schemeClr val="tx1"/>
                </a:solidFill>
                <a:latin typeface="Times New Roman" pitchFamily="-109" charset="0"/>
                <a:ea typeface="+mn-ea"/>
                <a:cs typeface="+mn-cs"/>
              </a:rPr>
              <a:t>is a rigid, flat board that holds and interconnects chips and</a:t>
            </a:r>
          </a:p>
          <a:p>
            <a:r>
              <a:rPr kumimoji="1" lang="en-US" sz="1200" b="0" i="0" u="none" strike="noStrike" kern="1200" baseline="0" dirty="0">
                <a:solidFill>
                  <a:schemeClr val="tx1"/>
                </a:solidFill>
                <a:latin typeface="Times New Roman" pitchFamily="-109" charset="0"/>
                <a:ea typeface="+mn-ea"/>
                <a:cs typeface="+mn-cs"/>
              </a:rPr>
              <a:t>other electronic components. The board is made of layers, typically two to ten,</a:t>
            </a:r>
          </a:p>
          <a:p>
            <a:r>
              <a:rPr kumimoji="1" lang="en-US" sz="1200" b="0" i="0" u="none" strike="noStrike" kern="1200" baseline="0" dirty="0">
                <a:solidFill>
                  <a:schemeClr val="tx1"/>
                </a:solidFill>
                <a:latin typeface="Times New Roman" pitchFamily="-109" charset="0"/>
                <a:ea typeface="+mn-ea"/>
                <a:cs typeface="+mn-cs"/>
              </a:rPr>
              <a:t>that interconnect components via copper pathways that are etched into the board.</a:t>
            </a:r>
          </a:p>
          <a:p>
            <a:r>
              <a:rPr kumimoji="1" lang="en-US" sz="1200" b="0" i="0" u="none" strike="noStrike" kern="1200" baseline="0" dirty="0">
                <a:solidFill>
                  <a:schemeClr val="tx1"/>
                </a:solidFill>
                <a:latin typeface="Times New Roman" pitchFamily="-109" charset="0"/>
                <a:ea typeface="+mn-ea"/>
                <a:cs typeface="+mn-cs"/>
              </a:rPr>
              <a:t>The main printed circuit board (PCB) in a computer is called a system board or</a:t>
            </a:r>
          </a:p>
          <a:p>
            <a:r>
              <a:rPr kumimoji="1" lang="en-US" sz="1200" b="1" i="0" u="none" strike="noStrike" kern="1200" baseline="0" dirty="0">
                <a:solidFill>
                  <a:schemeClr val="tx1"/>
                </a:solidFill>
                <a:latin typeface="Times New Roman" pitchFamily="-109" charset="0"/>
                <a:ea typeface="+mn-ea"/>
                <a:cs typeface="+mn-cs"/>
              </a:rPr>
              <a:t>motherboard</a:t>
            </a:r>
            <a:r>
              <a:rPr kumimoji="1" lang="en-US" sz="1200" b="0" i="0" u="none" strike="noStrike" kern="1200" baseline="0" dirty="0">
                <a:solidFill>
                  <a:schemeClr val="tx1"/>
                </a:solidFill>
                <a:latin typeface="Times New Roman" pitchFamily="-109" charset="0"/>
                <a:ea typeface="+mn-ea"/>
                <a:cs typeface="+mn-cs"/>
              </a:rPr>
              <a:t> , while smaller ones that plug into the slots in the main board are</a:t>
            </a:r>
          </a:p>
          <a:p>
            <a:r>
              <a:rPr kumimoji="1" lang="en-US" sz="1200" b="0" i="0" u="none" strike="noStrike" kern="1200" baseline="0" dirty="0">
                <a:solidFill>
                  <a:schemeClr val="tx1"/>
                </a:solidFill>
                <a:latin typeface="Times New Roman" pitchFamily="-109" charset="0"/>
                <a:ea typeface="+mn-ea"/>
                <a:cs typeface="+mn-cs"/>
              </a:rPr>
              <a:t>called expansion boards.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most prominent elements on the motherboard are the chips. A </a:t>
            </a:r>
            <a:r>
              <a:rPr kumimoji="1" lang="en-US" sz="1200" b="1" i="0" u="none" strike="noStrike" kern="1200" baseline="0" dirty="0">
                <a:solidFill>
                  <a:schemeClr val="tx1"/>
                </a:solidFill>
                <a:latin typeface="Times New Roman" pitchFamily="-109" charset="0"/>
                <a:ea typeface="+mn-ea"/>
                <a:cs typeface="+mn-cs"/>
              </a:rPr>
              <a:t>chip</a:t>
            </a:r>
            <a:r>
              <a:rPr kumimoji="1" lang="en-US" sz="1200" b="0" i="0" u="none" strike="noStrike" kern="1200" baseline="0" dirty="0">
                <a:solidFill>
                  <a:schemeClr val="tx1"/>
                </a:solidFill>
                <a:latin typeface="Times New Roman" pitchFamily="-109" charset="0"/>
                <a:ea typeface="+mn-ea"/>
                <a:cs typeface="+mn-cs"/>
              </a:rPr>
              <a:t>  is</a:t>
            </a:r>
          </a:p>
          <a:p>
            <a:r>
              <a:rPr kumimoji="1" lang="en-US" sz="1200" b="0" i="0" u="none" strike="noStrike" kern="1200" baseline="0" dirty="0">
                <a:solidFill>
                  <a:schemeClr val="tx1"/>
                </a:solidFill>
                <a:latin typeface="Times New Roman" pitchFamily="-109" charset="0"/>
                <a:ea typeface="+mn-ea"/>
                <a:cs typeface="+mn-cs"/>
              </a:rPr>
              <a:t>a single piece of semiconducting material, typically silicon, upon which electronic</a:t>
            </a:r>
          </a:p>
          <a:p>
            <a:r>
              <a:rPr kumimoji="1" lang="en-US" sz="1200" b="0" i="0" u="none" strike="noStrike" kern="1200" baseline="0" dirty="0">
                <a:solidFill>
                  <a:schemeClr val="tx1"/>
                </a:solidFill>
                <a:latin typeface="Times New Roman" pitchFamily="-109" charset="0"/>
                <a:ea typeface="+mn-ea"/>
                <a:cs typeface="+mn-cs"/>
              </a:rPr>
              <a:t>circuits and logic gates are fabricated. The resulting product is referred to as an</a:t>
            </a:r>
          </a:p>
          <a:p>
            <a:r>
              <a:rPr kumimoji="1" lang="en-US" sz="1200" b="1" i="0" u="none" strike="noStrike" kern="1200" baseline="0" dirty="0">
                <a:solidFill>
                  <a:schemeClr val="tx1"/>
                </a:solidFill>
                <a:latin typeface="Times New Roman" pitchFamily="-109" charset="0"/>
                <a:ea typeface="+mn-ea"/>
                <a:cs typeface="+mn-cs"/>
              </a:rPr>
              <a:t>integrated circuit .</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 The motherboard contains a slot or socket for the processor chip, which typically</a:t>
            </a:r>
          </a:p>
          <a:p>
            <a:r>
              <a:rPr kumimoji="1" lang="en-US" sz="1200" b="0" i="0" u="none" strike="noStrike" kern="1200" baseline="0" dirty="0">
                <a:solidFill>
                  <a:schemeClr val="tx1"/>
                </a:solidFill>
                <a:latin typeface="Times New Roman" pitchFamily="-109" charset="0"/>
                <a:ea typeface="+mn-ea"/>
                <a:cs typeface="+mn-cs"/>
              </a:rPr>
              <a:t>contains multiple individual cores, in what is known as a multicore processor .</a:t>
            </a:r>
          </a:p>
          <a:p>
            <a:r>
              <a:rPr kumimoji="1" lang="en-US" sz="1200" b="0" i="0" u="none" strike="noStrike" kern="1200" baseline="0" dirty="0">
                <a:solidFill>
                  <a:schemeClr val="tx1"/>
                </a:solidFill>
                <a:latin typeface="Times New Roman" pitchFamily="-109" charset="0"/>
                <a:ea typeface="+mn-ea"/>
                <a:cs typeface="+mn-cs"/>
              </a:rPr>
              <a:t>There are also slots for memory chips, I/O controller chips, and other key computer</a:t>
            </a:r>
          </a:p>
          <a:p>
            <a:r>
              <a:rPr kumimoji="1" lang="en-US" sz="1200" b="0" i="0" u="none" strike="noStrike" kern="1200" baseline="0" dirty="0">
                <a:solidFill>
                  <a:schemeClr val="tx1"/>
                </a:solidFill>
                <a:latin typeface="Times New Roman" pitchFamily="-109" charset="0"/>
                <a:ea typeface="+mn-ea"/>
                <a:cs typeface="+mn-cs"/>
              </a:rPr>
              <a:t>components. For desktop computers, expansion slots enable the inclusion of more</a:t>
            </a:r>
          </a:p>
          <a:p>
            <a:r>
              <a:rPr kumimoji="1" lang="en-US" sz="1200" b="0" i="0" u="none" strike="noStrike" kern="1200" baseline="0" dirty="0">
                <a:solidFill>
                  <a:schemeClr val="tx1"/>
                </a:solidFill>
                <a:latin typeface="Times New Roman" pitchFamily="-109" charset="0"/>
                <a:ea typeface="+mn-ea"/>
                <a:cs typeface="+mn-cs"/>
              </a:rPr>
              <a:t>components on expansion boards. Thus, a modern motherboard connects only a</a:t>
            </a:r>
          </a:p>
          <a:p>
            <a:r>
              <a:rPr kumimoji="1" lang="en-US" sz="1200" b="0" i="0" u="none" strike="noStrike" kern="1200" baseline="0" dirty="0">
                <a:solidFill>
                  <a:schemeClr val="tx1"/>
                </a:solidFill>
                <a:latin typeface="Times New Roman" pitchFamily="-109" charset="0"/>
                <a:ea typeface="+mn-ea"/>
                <a:cs typeface="+mn-cs"/>
              </a:rPr>
              <a:t>few individual chip components, with each chip containing from a few thousand up</a:t>
            </a:r>
          </a:p>
          <a:p>
            <a:r>
              <a:rPr kumimoji="1" lang="en-US" sz="1200" b="0" i="0" u="none" strike="noStrike" kern="1200" baseline="0" dirty="0">
                <a:solidFill>
                  <a:schemeClr val="tx1"/>
                </a:solidFill>
                <a:latin typeface="Times New Roman" pitchFamily="-109" charset="0"/>
                <a:ea typeface="+mn-ea"/>
                <a:cs typeface="+mn-cs"/>
              </a:rPr>
              <a:t>to hundreds of millions of transistors.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Figure 1.2 shows a processor chip that contains eight cores and an L3 cache.</a:t>
            </a:r>
          </a:p>
          <a:p>
            <a:r>
              <a:rPr kumimoji="1" lang="en-US" sz="1200" b="0" i="0" u="none" strike="noStrike" kern="1200" baseline="0" dirty="0">
                <a:solidFill>
                  <a:schemeClr val="tx1"/>
                </a:solidFill>
                <a:latin typeface="Times New Roman" pitchFamily="-109" charset="0"/>
                <a:ea typeface="+mn-ea"/>
                <a:cs typeface="+mn-cs"/>
              </a:rPr>
              <a:t>Not shown is the logic required to control operations between the cores and the</a:t>
            </a:r>
          </a:p>
          <a:p>
            <a:r>
              <a:rPr kumimoji="1" lang="en-US" sz="1200" b="0" i="0" u="none" strike="noStrike" kern="1200" baseline="0" dirty="0">
                <a:solidFill>
                  <a:schemeClr val="tx1"/>
                </a:solidFill>
                <a:latin typeface="Times New Roman" pitchFamily="-109" charset="0"/>
                <a:ea typeface="+mn-ea"/>
                <a:cs typeface="+mn-cs"/>
              </a:rPr>
              <a:t>cache and between the cores and the external circuitry on the motherboard. The</a:t>
            </a:r>
          </a:p>
          <a:p>
            <a:r>
              <a:rPr kumimoji="1" lang="en-US" sz="1200" b="0" i="0" u="none" strike="noStrike" kern="1200" baseline="0" dirty="0">
                <a:solidFill>
                  <a:schemeClr val="tx1"/>
                </a:solidFill>
                <a:latin typeface="Times New Roman" pitchFamily="-109" charset="0"/>
                <a:ea typeface="+mn-ea"/>
                <a:cs typeface="+mn-cs"/>
              </a:rPr>
              <a:t>figure indicates that the L3 cache occupies two distinct portions of the chip surface.</a:t>
            </a:r>
          </a:p>
          <a:p>
            <a:r>
              <a:rPr kumimoji="1" lang="en-US" sz="1200" b="0" i="0" u="none" strike="noStrike" kern="1200" baseline="0" dirty="0">
                <a:solidFill>
                  <a:schemeClr val="tx1"/>
                </a:solidFill>
                <a:latin typeface="Times New Roman" pitchFamily="-109" charset="0"/>
                <a:ea typeface="+mn-ea"/>
                <a:cs typeface="+mn-cs"/>
              </a:rPr>
              <a:t>However, typically, all cores have access to the entire L3 cache via the aforementioned</a:t>
            </a:r>
          </a:p>
          <a:p>
            <a:r>
              <a:rPr kumimoji="1" lang="en-US" sz="1200" b="0" i="0" u="none" strike="noStrike" kern="1200" baseline="0" dirty="0">
                <a:solidFill>
                  <a:schemeClr val="tx1"/>
                </a:solidFill>
                <a:latin typeface="Times New Roman" pitchFamily="-109" charset="0"/>
                <a:ea typeface="+mn-ea"/>
                <a:cs typeface="+mn-cs"/>
              </a:rPr>
              <a:t>control circuits. The processor chip shown in Figure 1.2 does not represent</a:t>
            </a:r>
          </a:p>
          <a:p>
            <a:r>
              <a:rPr kumimoji="1" lang="en-US" sz="1200" b="0" i="0" u="none" strike="noStrike" kern="1200" baseline="0" dirty="0">
                <a:solidFill>
                  <a:schemeClr val="tx1"/>
                </a:solidFill>
                <a:latin typeface="Times New Roman" pitchFamily="-109" charset="0"/>
                <a:ea typeface="+mn-ea"/>
                <a:cs typeface="+mn-cs"/>
              </a:rPr>
              <a:t>any specific product, but provides a general idea of how such chips are laid out.</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Next, we zoom in on the structure of a single core, which occupies a portion of</a:t>
            </a:r>
          </a:p>
          <a:p>
            <a:r>
              <a:rPr kumimoji="1" lang="en-US" sz="1200" b="0" i="0" u="none" strike="noStrike" kern="1200" baseline="0" dirty="0">
                <a:solidFill>
                  <a:schemeClr val="tx1"/>
                </a:solidFill>
                <a:latin typeface="Times New Roman" pitchFamily="-109" charset="0"/>
                <a:ea typeface="+mn-ea"/>
                <a:cs typeface="+mn-cs"/>
              </a:rPr>
              <a:t>the processor chip. In general terms, the functional elements of a core are:</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Instruction logic</a:t>
            </a:r>
            <a:r>
              <a:rPr kumimoji="1" lang="en-US" sz="1200" b="0" i="0" u="none" strike="noStrike" kern="1200" baseline="0" dirty="0">
                <a:solidFill>
                  <a:schemeClr val="tx1"/>
                </a:solidFill>
                <a:latin typeface="Times New Roman" pitchFamily="-109" charset="0"/>
                <a:ea typeface="+mn-ea"/>
                <a:cs typeface="+mn-cs"/>
              </a:rPr>
              <a:t>:  This includes the tasks involved in fetching instructions and</a:t>
            </a:r>
          </a:p>
          <a:p>
            <a:r>
              <a:rPr kumimoji="1" lang="en-US" sz="1200" b="0" i="0" u="none" strike="noStrike" kern="1200" baseline="0" dirty="0">
                <a:solidFill>
                  <a:schemeClr val="tx1"/>
                </a:solidFill>
                <a:latin typeface="Times New Roman" pitchFamily="-109" charset="0"/>
                <a:ea typeface="+mn-ea"/>
                <a:cs typeface="+mn-cs"/>
              </a:rPr>
              <a:t>decoding each instruction to determine the instruction operation and the</a:t>
            </a:r>
          </a:p>
          <a:p>
            <a:r>
              <a:rPr kumimoji="1" lang="en-US" sz="1200" b="0" i="0" u="none" strike="noStrike" kern="1200" baseline="0" dirty="0">
                <a:solidFill>
                  <a:schemeClr val="tx1"/>
                </a:solidFill>
                <a:latin typeface="Times New Roman" pitchFamily="-109" charset="0"/>
                <a:ea typeface="+mn-ea"/>
                <a:cs typeface="+mn-cs"/>
              </a:rPr>
              <a:t>memory locations of any operands.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Arithmetic and logic unit (ALU</a:t>
            </a:r>
            <a:r>
              <a:rPr kumimoji="1" lang="en-US" sz="1200" b="0" i="0" u="none" strike="noStrike" kern="1200" baseline="0" dirty="0">
                <a:solidFill>
                  <a:schemeClr val="tx1"/>
                </a:solidFill>
                <a:latin typeface="Times New Roman" pitchFamily="-109" charset="0"/>
                <a:ea typeface="+mn-ea"/>
                <a:cs typeface="+mn-cs"/>
              </a:rPr>
              <a:t>):  Performs the operation specified by an</a:t>
            </a:r>
          </a:p>
          <a:p>
            <a:r>
              <a:rPr kumimoji="1" lang="en-US" sz="1200" b="0" i="0" u="none" strike="noStrike" kern="1200" baseline="0" dirty="0">
                <a:solidFill>
                  <a:schemeClr val="tx1"/>
                </a:solidFill>
                <a:latin typeface="Times New Roman" pitchFamily="-109" charset="0"/>
                <a:ea typeface="+mn-ea"/>
                <a:cs typeface="+mn-cs"/>
              </a:rPr>
              <a:t>instruction.</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Load/store logic:  </a:t>
            </a:r>
            <a:r>
              <a:rPr kumimoji="1" lang="en-US" sz="1200" b="0" i="0" u="none" strike="noStrike" kern="1200" baseline="0" dirty="0">
                <a:solidFill>
                  <a:schemeClr val="tx1"/>
                </a:solidFill>
                <a:latin typeface="Times New Roman" pitchFamily="-109" charset="0"/>
                <a:ea typeface="+mn-ea"/>
                <a:cs typeface="+mn-cs"/>
              </a:rPr>
              <a:t>Manages the transfer of data to and from main memory via</a:t>
            </a:r>
          </a:p>
          <a:p>
            <a:r>
              <a:rPr kumimoji="1" lang="en-US" sz="1200" b="0" i="0" u="none" strike="noStrike" kern="1200" baseline="0" dirty="0">
                <a:solidFill>
                  <a:schemeClr val="tx1"/>
                </a:solidFill>
                <a:latin typeface="Times New Roman" pitchFamily="-109" charset="0"/>
                <a:ea typeface="+mn-ea"/>
                <a:cs typeface="+mn-cs"/>
              </a:rPr>
              <a:t>cache.</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core also contains an L1 cache, split between an instruction cache</a:t>
            </a:r>
          </a:p>
          <a:p>
            <a:r>
              <a:rPr kumimoji="1" lang="en-US" sz="1200" b="0" i="0" u="none" strike="noStrike" kern="1200" baseline="0" dirty="0">
                <a:solidFill>
                  <a:schemeClr val="tx1"/>
                </a:solidFill>
                <a:latin typeface="Times New Roman" pitchFamily="-109" charset="0"/>
                <a:ea typeface="+mn-ea"/>
                <a:cs typeface="+mn-cs"/>
              </a:rPr>
              <a:t>(I-cache) that is used for the transfer of instructions to and from main memory, and</a:t>
            </a:r>
          </a:p>
          <a:p>
            <a:r>
              <a:rPr kumimoji="1" lang="en-US" sz="1200" b="0" i="0" u="none" strike="noStrike" kern="1200" baseline="0" dirty="0">
                <a:solidFill>
                  <a:schemeClr val="tx1"/>
                </a:solidFill>
                <a:latin typeface="Times New Roman" pitchFamily="-109" charset="0"/>
                <a:ea typeface="+mn-ea"/>
                <a:cs typeface="+mn-cs"/>
              </a:rPr>
              <a:t>an L1 data cache, for the transfer of operands and results. Typically, today’s processor</a:t>
            </a:r>
          </a:p>
          <a:p>
            <a:r>
              <a:rPr kumimoji="1" lang="en-US" sz="1200" b="0" i="0" u="none" strike="noStrike" kern="1200" baseline="0" dirty="0">
                <a:solidFill>
                  <a:schemeClr val="tx1"/>
                </a:solidFill>
                <a:latin typeface="Times New Roman" pitchFamily="-109" charset="0"/>
                <a:ea typeface="+mn-ea"/>
                <a:cs typeface="+mn-cs"/>
              </a:rPr>
              <a:t>chips also include an L2 cache as part of the core. In many cases, this cache</a:t>
            </a:r>
          </a:p>
          <a:p>
            <a:r>
              <a:rPr kumimoji="1" lang="en-US" sz="1200" b="0" i="0" u="none" strike="noStrike" kern="1200" baseline="0" dirty="0">
                <a:solidFill>
                  <a:schemeClr val="tx1"/>
                </a:solidFill>
                <a:latin typeface="Times New Roman" pitchFamily="-109" charset="0"/>
                <a:ea typeface="+mn-ea"/>
                <a:cs typeface="+mn-cs"/>
              </a:rPr>
              <a:t>is also split between instruction and data caches, although a combined, single L2</a:t>
            </a:r>
          </a:p>
          <a:p>
            <a:r>
              <a:rPr kumimoji="1" lang="en-US" sz="1200" b="0" i="0" u="none" strike="noStrike" kern="1200" baseline="0" dirty="0">
                <a:solidFill>
                  <a:schemeClr val="tx1"/>
                </a:solidFill>
                <a:latin typeface="Times New Roman" pitchFamily="-109" charset="0"/>
                <a:ea typeface="+mn-ea"/>
                <a:cs typeface="+mn-cs"/>
              </a:rPr>
              <a:t>cache is also used.</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Keep in mind that this representation of the layout of the core is only intended</a:t>
            </a:r>
          </a:p>
          <a:p>
            <a:r>
              <a:rPr kumimoji="1" lang="en-US" sz="1200" b="0" i="0" u="none" strike="noStrike" kern="1200" baseline="0" dirty="0">
                <a:solidFill>
                  <a:schemeClr val="tx1"/>
                </a:solidFill>
                <a:latin typeface="Times New Roman" pitchFamily="-109" charset="0"/>
                <a:ea typeface="+mn-ea"/>
                <a:cs typeface="+mn-cs"/>
              </a:rPr>
              <a:t>to give a general idea of internal core structure. In a given product, the functional</a:t>
            </a:r>
          </a:p>
          <a:p>
            <a:r>
              <a:rPr kumimoji="1" lang="en-US" sz="1200" b="0" i="0" u="none" strike="noStrike" kern="1200" baseline="0" dirty="0">
                <a:solidFill>
                  <a:schemeClr val="tx1"/>
                </a:solidFill>
                <a:latin typeface="Times New Roman" pitchFamily="-109" charset="0"/>
                <a:ea typeface="+mn-ea"/>
                <a:cs typeface="+mn-cs"/>
              </a:rPr>
              <a:t>elements may not be laid out as the three distinct elements shown in Figure 1.2,</a:t>
            </a:r>
          </a:p>
          <a:p>
            <a:r>
              <a:rPr kumimoji="1" lang="en-US" sz="1200" b="0" i="0" u="none" strike="noStrike" kern="1200" baseline="0" dirty="0">
                <a:solidFill>
                  <a:schemeClr val="tx1"/>
                </a:solidFill>
                <a:latin typeface="Times New Roman" pitchFamily="-109" charset="0"/>
                <a:ea typeface="+mn-ea"/>
                <a:cs typeface="+mn-cs"/>
              </a:rPr>
              <a:t>especially if some or all of these functions are implemented as part of a </a:t>
            </a:r>
            <a:r>
              <a:rPr kumimoji="1" lang="en-US" sz="1200" b="0" i="0" u="none" strike="noStrike" kern="1200" baseline="0" dirty="0" err="1">
                <a:solidFill>
                  <a:schemeClr val="tx1"/>
                </a:solidFill>
                <a:latin typeface="Times New Roman" pitchFamily="-109" charset="0"/>
                <a:ea typeface="+mn-ea"/>
                <a:cs typeface="+mn-cs"/>
              </a:rPr>
              <a:t>microprogrammed</a:t>
            </a:r>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control unit.</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11</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1964878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It will be instructive to look at some real-</a:t>
            </a:r>
          </a:p>
          <a:p>
            <a:r>
              <a:rPr kumimoji="1" lang="en-US" sz="1200" b="0" i="0" u="none" strike="noStrike" kern="1200" baseline="0" dirty="0">
                <a:solidFill>
                  <a:schemeClr val="tx1"/>
                </a:solidFill>
                <a:latin typeface="Times New Roman" pitchFamily="-109" charset="0"/>
                <a:ea typeface="+mn-ea"/>
                <a:cs typeface="+mn-cs"/>
              </a:rPr>
              <a:t>world examples that illustrate the hierarchical structure of computers. </a:t>
            </a:r>
          </a:p>
          <a:p>
            <a:r>
              <a:rPr kumimoji="1" lang="en-US" sz="1200" b="0" i="0" u="none" strike="noStrike" kern="1200" baseline="0" dirty="0">
                <a:solidFill>
                  <a:schemeClr val="tx1"/>
                </a:solidFill>
                <a:latin typeface="Times New Roman" pitchFamily="-109" charset="0"/>
                <a:ea typeface="+mn-ea"/>
                <a:cs typeface="+mn-cs"/>
              </a:rPr>
              <a:t>Figure 1.3 is a photograph of the</a:t>
            </a:r>
          </a:p>
          <a:p>
            <a:r>
              <a:rPr kumimoji="1" lang="en-US" sz="1200" b="0" i="0" u="none" strike="noStrike" kern="1200" baseline="0" dirty="0">
                <a:solidFill>
                  <a:schemeClr val="tx1"/>
                </a:solidFill>
                <a:latin typeface="Times New Roman" pitchFamily="-109" charset="0"/>
                <a:ea typeface="+mn-ea"/>
                <a:cs typeface="+mn-cs"/>
              </a:rPr>
              <a:t>motherboard for a computer built around two Intel Quad-Core</a:t>
            </a:r>
          </a:p>
          <a:p>
            <a:r>
              <a:rPr kumimoji="1" lang="en-US" sz="1200" b="0" i="0" u="none" strike="noStrike" kern="1200" baseline="0" dirty="0">
                <a:solidFill>
                  <a:schemeClr val="tx1"/>
                </a:solidFill>
                <a:latin typeface="Times New Roman" pitchFamily="-109" charset="0"/>
                <a:ea typeface="+mn-ea"/>
                <a:cs typeface="+mn-cs"/>
              </a:rPr>
              <a:t>Xeon processor chips. Many of the elements labeled on the photograph are discussed subsequently</a:t>
            </a:r>
          </a:p>
          <a:p>
            <a:r>
              <a:rPr kumimoji="1" lang="en-US" sz="1200" b="0" i="0" u="none" strike="noStrike" kern="1200" baseline="0" dirty="0">
                <a:solidFill>
                  <a:schemeClr val="tx1"/>
                </a:solidFill>
                <a:latin typeface="Times New Roman" pitchFamily="-109" charset="0"/>
                <a:ea typeface="+mn-ea"/>
                <a:cs typeface="+mn-cs"/>
              </a:rPr>
              <a:t>in this book. Here, we mention the most important, in addition to the processor</a:t>
            </a:r>
          </a:p>
          <a:p>
            <a:r>
              <a:rPr kumimoji="1" lang="en-US" sz="1200" b="0" i="0" u="none" strike="noStrike" kern="1200" baseline="0" dirty="0">
                <a:solidFill>
                  <a:schemeClr val="tx1"/>
                </a:solidFill>
                <a:latin typeface="Times New Roman" pitchFamily="-109" charset="0"/>
                <a:ea typeface="+mn-ea"/>
                <a:cs typeface="+mn-cs"/>
              </a:rPr>
              <a:t>sockets: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 PCI-Express slots for a high-end</a:t>
            </a:r>
          </a:p>
          <a:p>
            <a:r>
              <a:rPr kumimoji="1" lang="en-US" sz="1200" b="0" i="0" u="none" strike="noStrike" kern="1200" baseline="0" dirty="0">
                <a:solidFill>
                  <a:schemeClr val="tx1"/>
                </a:solidFill>
                <a:latin typeface="Times New Roman" pitchFamily="-109" charset="0"/>
                <a:ea typeface="+mn-ea"/>
                <a:cs typeface="+mn-cs"/>
              </a:rPr>
              <a:t>display adapter and for additional peripherals</a:t>
            </a:r>
          </a:p>
          <a:p>
            <a:r>
              <a:rPr kumimoji="1" lang="en-US" sz="1200" b="0" i="0" u="none" strike="noStrike" kern="1200" baseline="0" dirty="0">
                <a:solidFill>
                  <a:schemeClr val="tx1"/>
                </a:solidFill>
                <a:latin typeface="Times New Roman" pitchFamily="-109" charset="0"/>
                <a:ea typeface="+mn-ea"/>
                <a:cs typeface="+mn-cs"/>
              </a:rPr>
              <a:t>(Section 3.6 describes </a:t>
            </a:r>
            <a:r>
              <a:rPr kumimoji="1" lang="en-US" sz="1200" b="0" i="0" u="none" strike="noStrike" kern="1200" baseline="0" dirty="0" err="1">
                <a:solidFill>
                  <a:schemeClr val="tx1"/>
                </a:solidFill>
                <a:latin typeface="Times New Roman" pitchFamily="-109" charset="0"/>
                <a:ea typeface="+mn-ea"/>
                <a:cs typeface="+mn-cs"/>
              </a:rPr>
              <a:t>PCIe</a:t>
            </a:r>
            <a:r>
              <a:rPr kumimoji="1" lang="en-US" sz="1200" b="0" i="0" u="none" strike="noStrike" kern="1200" baseline="0" dirty="0">
                <a:solidFill>
                  <a:schemeClr val="tx1"/>
                </a:solidFill>
                <a:latin typeface="Times New Roman" pitchFamily="-109" charset="0"/>
                <a:ea typeface="+mn-ea"/>
                <a:cs typeface="+mn-cs"/>
              </a:rPr>
              <a:t>).</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 Ethernet controller and Ethernet ports for network connections.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 USB sockets for peripheral devices.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Serial ATA (SATA) sockets for connection to disk memory (Section 7.7</a:t>
            </a:r>
          </a:p>
          <a:p>
            <a:r>
              <a:rPr kumimoji="1" lang="en-US" sz="1200" b="0" i="0" u="none" strike="noStrike" kern="1200" baseline="0" dirty="0">
                <a:solidFill>
                  <a:schemeClr val="tx1"/>
                </a:solidFill>
                <a:latin typeface="Times New Roman" pitchFamily="-109" charset="0"/>
                <a:ea typeface="+mn-ea"/>
                <a:cs typeface="+mn-cs"/>
              </a:rPr>
              <a:t>discusses Ethernet, USB, and SATA).</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Interfaces for DDR (double data rate) main memory chips (Section 5.3</a:t>
            </a:r>
          </a:p>
          <a:p>
            <a:r>
              <a:rPr kumimoji="1" lang="en-US" sz="1200" b="0" i="0" u="none" strike="noStrike" kern="1200" baseline="0" dirty="0">
                <a:solidFill>
                  <a:schemeClr val="tx1"/>
                </a:solidFill>
                <a:latin typeface="Times New Roman" pitchFamily="-109" charset="0"/>
                <a:ea typeface="+mn-ea"/>
                <a:cs typeface="+mn-cs"/>
              </a:rPr>
              <a:t>discusses DDR).</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Intel 3420 chipset is an I/O controller for direct memory access operations</a:t>
            </a:r>
          </a:p>
          <a:p>
            <a:r>
              <a:rPr kumimoji="1" lang="en-US" sz="1200" b="0" i="0" u="none" strike="noStrike" kern="1200" baseline="0" dirty="0">
                <a:solidFill>
                  <a:schemeClr val="tx1"/>
                </a:solidFill>
                <a:latin typeface="Times New Roman" pitchFamily="-109" charset="0"/>
                <a:ea typeface="+mn-ea"/>
                <a:cs typeface="+mn-cs"/>
              </a:rPr>
              <a:t>between peripheral devices and main memory (Section 7.5 discusses DDR).</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12</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4058161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Times New Roman" pitchFamily="-109" charset="0"/>
                <a:ea typeface="+mn-ea"/>
                <a:cs typeface="+mn-cs"/>
              </a:rPr>
              <a:t> Following our top-down</a:t>
            </a:r>
          </a:p>
          <a:p>
            <a:r>
              <a:rPr kumimoji="1" lang="en-US" sz="1200" kern="1200" dirty="0">
                <a:solidFill>
                  <a:schemeClr val="tx1"/>
                </a:solidFill>
                <a:effectLst/>
                <a:latin typeface="Times New Roman" pitchFamily="-109" charset="0"/>
                <a:ea typeface="+mn-ea"/>
                <a:cs typeface="+mn-cs"/>
              </a:rPr>
              <a:t>strategy, as illustrated in Figures 1.1 and 1.2, we can</a:t>
            </a:r>
          </a:p>
          <a:p>
            <a:r>
              <a:rPr kumimoji="1" lang="en-US" sz="1200" kern="1200" dirty="0">
                <a:solidFill>
                  <a:schemeClr val="tx1"/>
                </a:solidFill>
                <a:effectLst/>
                <a:latin typeface="Times New Roman" pitchFamily="-109" charset="0"/>
                <a:ea typeface="+mn-ea"/>
                <a:cs typeface="+mn-cs"/>
              </a:rPr>
              <a:t>now zoom in and look at the internal structure of a processor chip, referred to as a</a:t>
            </a:r>
          </a:p>
          <a:p>
            <a:r>
              <a:rPr kumimoji="1" lang="en-US" sz="1200" kern="1200" dirty="0">
                <a:solidFill>
                  <a:schemeClr val="tx1"/>
                </a:solidFill>
                <a:effectLst/>
                <a:latin typeface="Times New Roman" pitchFamily="-109" charset="0"/>
                <a:ea typeface="+mn-ea"/>
                <a:cs typeface="+mn-cs"/>
              </a:rPr>
              <a:t>processor unit (PU). For variety, we look at an IBM chip instead of the Intel processor</a:t>
            </a:r>
          </a:p>
          <a:p>
            <a:r>
              <a:rPr kumimoji="1" lang="en-US" sz="1200" kern="1200" dirty="0">
                <a:solidFill>
                  <a:schemeClr val="tx1"/>
                </a:solidFill>
                <a:effectLst/>
                <a:latin typeface="Times New Roman" pitchFamily="-109" charset="0"/>
                <a:ea typeface="+mn-ea"/>
                <a:cs typeface="+mn-cs"/>
              </a:rPr>
              <a:t>chip. Figure 1.4 is a to-scale layout of the processor chip for the IBM z13 mainframe</a:t>
            </a:r>
          </a:p>
          <a:p>
            <a:r>
              <a:rPr kumimoji="1" lang="en-US" sz="1200" kern="1200" dirty="0">
                <a:solidFill>
                  <a:schemeClr val="tx1"/>
                </a:solidFill>
                <a:effectLst/>
                <a:latin typeface="Times New Roman" pitchFamily="-109" charset="0"/>
                <a:ea typeface="+mn-ea"/>
                <a:cs typeface="+mn-cs"/>
              </a:rPr>
              <a:t>computer [LASC16]. This chip has 3.99 billion transistors. The superimposed</a:t>
            </a:r>
          </a:p>
          <a:p>
            <a:r>
              <a:rPr kumimoji="1" lang="en-US" sz="1200" kern="1200" dirty="0">
                <a:solidFill>
                  <a:schemeClr val="tx1"/>
                </a:solidFill>
                <a:effectLst/>
                <a:latin typeface="Times New Roman" pitchFamily="-109" charset="0"/>
                <a:ea typeface="+mn-ea"/>
                <a:cs typeface="+mn-cs"/>
              </a:rPr>
              <a:t>labels indicate how the silicon surface area of the chip is allocated. We see that this</a:t>
            </a:r>
          </a:p>
          <a:p>
            <a:r>
              <a:rPr kumimoji="1" lang="en-US" sz="1200" kern="1200" dirty="0">
                <a:solidFill>
                  <a:schemeClr val="tx1"/>
                </a:solidFill>
                <a:effectLst/>
                <a:latin typeface="Times New Roman" pitchFamily="-109" charset="0"/>
                <a:ea typeface="+mn-ea"/>
                <a:cs typeface="+mn-cs"/>
              </a:rPr>
              <a:t>chip has eight cores, or processors. In addition, a substantial portion of the chip is</a:t>
            </a:r>
          </a:p>
          <a:p>
            <a:r>
              <a:rPr kumimoji="1" lang="en-US" sz="1200" kern="1200" dirty="0">
                <a:solidFill>
                  <a:schemeClr val="tx1"/>
                </a:solidFill>
                <a:effectLst/>
                <a:latin typeface="Times New Roman" pitchFamily="-109" charset="0"/>
                <a:ea typeface="+mn-ea"/>
                <a:cs typeface="+mn-cs"/>
              </a:rPr>
              <a:t>devoted to the L3 cache, which is shared by all eight cores. The L3 control logic controls</a:t>
            </a:r>
          </a:p>
          <a:p>
            <a:r>
              <a:rPr kumimoji="1" lang="en-US" sz="1200" kern="1200" dirty="0">
                <a:solidFill>
                  <a:schemeClr val="tx1"/>
                </a:solidFill>
                <a:effectLst/>
                <a:latin typeface="Times New Roman" pitchFamily="-109" charset="0"/>
                <a:ea typeface="+mn-ea"/>
                <a:cs typeface="+mn-cs"/>
              </a:rPr>
              <a:t>traffic between the L3 cache and the cores and between the L3 cache and the</a:t>
            </a:r>
          </a:p>
          <a:p>
            <a:r>
              <a:rPr kumimoji="1" lang="en-US" sz="1200" kern="1200" dirty="0">
                <a:solidFill>
                  <a:schemeClr val="tx1"/>
                </a:solidFill>
                <a:effectLst/>
                <a:latin typeface="Times New Roman" pitchFamily="-109" charset="0"/>
                <a:ea typeface="+mn-ea"/>
                <a:cs typeface="+mn-cs"/>
              </a:rPr>
              <a:t>external environment. Additionally, there is storage control (SC) logic between the</a:t>
            </a:r>
          </a:p>
          <a:p>
            <a:r>
              <a:rPr kumimoji="1" lang="en-US" sz="1200" kern="1200" dirty="0">
                <a:solidFill>
                  <a:schemeClr val="tx1"/>
                </a:solidFill>
                <a:effectLst/>
                <a:latin typeface="Times New Roman" pitchFamily="-109" charset="0"/>
                <a:ea typeface="+mn-ea"/>
                <a:cs typeface="+mn-cs"/>
              </a:rPr>
              <a:t>cores and the L3 cache. The memory controller (MC) function controls access to</a:t>
            </a:r>
          </a:p>
          <a:p>
            <a:r>
              <a:rPr kumimoji="1" lang="en-US" sz="1200" kern="1200" dirty="0">
                <a:solidFill>
                  <a:schemeClr val="tx1"/>
                </a:solidFill>
                <a:effectLst/>
                <a:latin typeface="Times New Roman" pitchFamily="-109" charset="0"/>
                <a:ea typeface="+mn-ea"/>
                <a:cs typeface="+mn-cs"/>
              </a:rPr>
              <a:t>memory external to the chip. The GX I/O bus controls the interface to the channel</a:t>
            </a:r>
          </a:p>
          <a:p>
            <a:r>
              <a:rPr kumimoji="1" lang="en-US" sz="1200" kern="1200" dirty="0">
                <a:solidFill>
                  <a:schemeClr val="tx1"/>
                </a:solidFill>
                <a:effectLst/>
                <a:latin typeface="Times New Roman" pitchFamily="-109" charset="0"/>
                <a:ea typeface="+mn-ea"/>
                <a:cs typeface="+mn-cs"/>
              </a:rPr>
              <a:t>adapters accessing</a:t>
            </a:r>
          </a:p>
          <a:p>
            <a:r>
              <a:rPr kumimoji="1" lang="en-US" sz="1200" kern="1200" dirty="0">
                <a:solidFill>
                  <a:schemeClr val="tx1"/>
                </a:solidFill>
                <a:effectLst/>
                <a:latin typeface="Times New Roman" pitchFamily="-109" charset="0"/>
                <a:ea typeface="+mn-ea"/>
                <a:cs typeface="+mn-cs"/>
              </a:rPr>
              <a:t>the I/O.</a:t>
            </a:r>
          </a:p>
          <a:p>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13</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22857132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Times New Roman" pitchFamily="-109" charset="0"/>
                <a:ea typeface="+mn-ea"/>
                <a:cs typeface="+mn-cs"/>
              </a:rPr>
              <a:t> Going down one level deeper, we examine the internal structure of a single</a:t>
            </a:r>
          </a:p>
          <a:p>
            <a:r>
              <a:rPr kumimoji="1" lang="en-US" sz="1200" kern="1200" dirty="0">
                <a:solidFill>
                  <a:schemeClr val="tx1"/>
                </a:solidFill>
                <a:effectLst/>
                <a:latin typeface="Times New Roman" pitchFamily="-109" charset="0"/>
                <a:ea typeface="+mn-ea"/>
                <a:cs typeface="+mn-cs"/>
              </a:rPr>
              <a:t>core, as shown in the photograph of Figure 1.5. The core implements the z13 instruction</a:t>
            </a:r>
          </a:p>
          <a:p>
            <a:r>
              <a:rPr kumimoji="1" lang="en-US" sz="1200" kern="1200" dirty="0">
                <a:solidFill>
                  <a:schemeClr val="tx1"/>
                </a:solidFill>
                <a:effectLst/>
                <a:latin typeface="Times New Roman" pitchFamily="-109" charset="0"/>
                <a:ea typeface="+mn-ea"/>
                <a:cs typeface="+mn-cs"/>
              </a:rPr>
              <a:t>set architecture, referred to as the z/Architecture. Keep in mind that this is a</a:t>
            </a:r>
          </a:p>
          <a:p>
            <a:r>
              <a:rPr kumimoji="1" lang="en-US" sz="1200" kern="1200" dirty="0">
                <a:solidFill>
                  <a:schemeClr val="tx1"/>
                </a:solidFill>
                <a:effectLst/>
                <a:latin typeface="Times New Roman" pitchFamily="-109" charset="0"/>
                <a:ea typeface="+mn-ea"/>
                <a:cs typeface="+mn-cs"/>
              </a:rPr>
              <a:t>portion of the silicon surface area making up a single-</a:t>
            </a:r>
          </a:p>
          <a:p>
            <a:r>
              <a:rPr kumimoji="1" lang="en-US" sz="1200" kern="1200" dirty="0">
                <a:solidFill>
                  <a:schemeClr val="tx1"/>
                </a:solidFill>
                <a:effectLst/>
                <a:latin typeface="Times New Roman" pitchFamily="-109" charset="0"/>
                <a:ea typeface="+mn-ea"/>
                <a:cs typeface="+mn-cs"/>
              </a:rPr>
              <a:t>processor</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chip. The main sub-areas</a:t>
            </a:r>
          </a:p>
          <a:p>
            <a:r>
              <a:rPr kumimoji="1" lang="en-US" sz="1200" kern="1200" dirty="0">
                <a:solidFill>
                  <a:schemeClr val="tx1"/>
                </a:solidFill>
                <a:effectLst/>
                <a:latin typeface="Times New Roman" pitchFamily="-109" charset="0"/>
                <a:ea typeface="+mn-ea"/>
                <a:cs typeface="+mn-cs"/>
              </a:rPr>
              <a:t>within this core area are the following:</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ISU (instruction sequence unit):</a:t>
            </a:r>
            <a:r>
              <a:rPr kumimoji="1" lang="en-US" sz="1200" kern="1200" dirty="0">
                <a:solidFill>
                  <a:schemeClr val="tx1"/>
                </a:solidFill>
                <a:effectLst/>
                <a:latin typeface="Times New Roman" pitchFamily="-109" charset="0"/>
                <a:ea typeface="+mn-ea"/>
                <a:cs typeface="+mn-cs"/>
              </a:rPr>
              <a:t> Determines the sequence in which instructions</a:t>
            </a:r>
          </a:p>
          <a:p>
            <a:r>
              <a:rPr kumimoji="1" lang="en-US" sz="1200" kern="1200" dirty="0">
                <a:solidFill>
                  <a:schemeClr val="tx1"/>
                </a:solidFill>
                <a:effectLst/>
                <a:latin typeface="Times New Roman" pitchFamily="-109" charset="0"/>
                <a:ea typeface="+mn-ea"/>
                <a:cs typeface="+mn-cs"/>
              </a:rPr>
              <a:t>are executed in what is referred to as a superscalar architecture. It enables</a:t>
            </a:r>
          </a:p>
          <a:p>
            <a:r>
              <a:rPr kumimoji="1" lang="en-US" sz="1200" kern="1200" dirty="0">
                <a:solidFill>
                  <a:schemeClr val="tx1"/>
                </a:solidFill>
                <a:effectLst/>
                <a:latin typeface="Times New Roman" pitchFamily="-109" charset="0"/>
                <a:ea typeface="+mn-ea"/>
                <a:cs typeface="+mn-cs"/>
              </a:rPr>
              <a:t>the out-of-order (OOO) pipeline. It tracks register names, OOO instruction</a:t>
            </a:r>
          </a:p>
          <a:p>
            <a:r>
              <a:rPr kumimoji="1" lang="en-US" sz="1200" kern="1200" dirty="0">
                <a:solidFill>
                  <a:schemeClr val="tx1"/>
                </a:solidFill>
                <a:effectLst/>
                <a:latin typeface="Times New Roman" pitchFamily="-109" charset="0"/>
                <a:ea typeface="+mn-ea"/>
                <a:cs typeface="+mn-cs"/>
              </a:rPr>
              <a:t>dependency, and handling of instruction resource dispatch. These concepts are</a:t>
            </a:r>
          </a:p>
          <a:p>
            <a:r>
              <a:rPr kumimoji="1" lang="en-US" sz="1200" kern="1200" dirty="0">
                <a:solidFill>
                  <a:schemeClr val="tx1"/>
                </a:solidFill>
                <a:effectLst/>
                <a:latin typeface="Times New Roman" pitchFamily="-109" charset="0"/>
                <a:ea typeface="+mn-ea"/>
                <a:cs typeface="+mn-cs"/>
              </a:rPr>
              <a:t>discussed in Chapter 16.</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1" kern="1200" dirty="0">
                <a:solidFill>
                  <a:schemeClr val="tx1"/>
                </a:solidFill>
                <a:effectLst/>
                <a:latin typeface="Times New Roman" pitchFamily="-109" charset="0"/>
                <a:ea typeface="+mn-ea"/>
                <a:cs typeface="+mn-cs"/>
              </a:rPr>
              <a:t>IFB (instruction fetch and branch) and ICM (instruction cache and merge)</a:t>
            </a:r>
          </a:p>
          <a:p>
            <a:r>
              <a:rPr kumimoji="1" lang="en-US" sz="1200" kern="1200" dirty="0">
                <a:solidFill>
                  <a:schemeClr val="tx1"/>
                </a:solidFill>
                <a:effectLst/>
                <a:latin typeface="Times New Roman" pitchFamily="-109" charset="0"/>
                <a:ea typeface="+mn-ea"/>
                <a:cs typeface="+mn-cs"/>
              </a:rPr>
              <a:t>These two subunits contain the 128-kB</a:t>
            </a:r>
            <a:r>
              <a:rPr kumimoji="1" lang="en-US" sz="1200" kern="1200" baseline="30000" dirty="0">
                <a:solidFill>
                  <a:schemeClr val="tx1"/>
                </a:solidFill>
                <a:effectLst/>
                <a:latin typeface="Times New Roman" pitchFamily="-109" charset="0"/>
                <a:ea typeface="+mn-ea"/>
                <a:cs typeface="+mn-cs"/>
              </a:rPr>
              <a:t>1</a:t>
            </a:r>
            <a:r>
              <a:rPr kumimoji="1" lang="en-US" sz="1200" kern="1200" dirty="0">
                <a:solidFill>
                  <a:schemeClr val="tx1"/>
                </a:solidFill>
                <a:effectLst/>
                <a:latin typeface="Times New Roman" pitchFamily="-109" charset="0"/>
                <a:ea typeface="+mn-ea"/>
                <a:cs typeface="+mn-cs"/>
              </a:rPr>
              <a:t> instruction cache, branch prediction</a:t>
            </a:r>
          </a:p>
          <a:p>
            <a:r>
              <a:rPr kumimoji="1" lang="en-US" sz="1200" kern="1200" dirty="0">
                <a:solidFill>
                  <a:schemeClr val="tx1"/>
                </a:solidFill>
                <a:effectLst/>
                <a:latin typeface="Times New Roman" pitchFamily="-109" charset="0"/>
                <a:ea typeface="+mn-ea"/>
                <a:cs typeface="+mn-cs"/>
              </a:rPr>
              <a:t>logic, instruction fetching controls, and buffers. The relative size of these subunits</a:t>
            </a:r>
          </a:p>
          <a:p>
            <a:r>
              <a:rPr kumimoji="1" lang="en-US" sz="1200" kern="1200" dirty="0">
                <a:solidFill>
                  <a:schemeClr val="tx1"/>
                </a:solidFill>
                <a:effectLst/>
                <a:latin typeface="Times New Roman" pitchFamily="-109" charset="0"/>
                <a:ea typeface="+mn-ea"/>
                <a:cs typeface="+mn-cs"/>
              </a:rPr>
              <a:t>is the result of the elaborate branch prediction design.</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IDU (instruction decode unit): </a:t>
            </a:r>
            <a:r>
              <a:rPr kumimoji="1" lang="en-US" sz="1200" b="0" i="0" u="none" strike="noStrike" kern="1200" baseline="0" dirty="0">
                <a:solidFill>
                  <a:schemeClr val="tx1"/>
                </a:solidFill>
                <a:latin typeface="Times New Roman" pitchFamily="-109" charset="0"/>
                <a:ea typeface="+mn-ea"/>
                <a:cs typeface="+mn-cs"/>
              </a:rPr>
              <a:t>The IDU is fed from the IFU buffers, and is</a:t>
            </a:r>
          </a:p>
          <a:p>
            <a:r>
              <a:rPr kumimoji="1" lang="en-US" sz="1200" b="0" i="0" u="none" strike="noStrike" kern="1200" baseline="0" dirty="0">
                <a:solidFill>
                  <a:schemeClr val="tx1"/>
                </a:solidFill>
                <a:latin typeface="Times New Roman" pitchFamily="-109" charset="0"/>
                <a:ea typeface="+mn-ea"/>
                <a:cs typeface="+mn-cs"/>
              </a:rPr>
              <a:t>responsible for the parsing and decoding of all z/Architecture operation codes.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LSU (load-store unit): </a:t>
            </a:r>
            <a:r>
              <a:rPr kumimoji="1" lang="en-US" sz="1200" b="0" i="0" u="none" strike="noStrike" kern="1200" baseline="0" dirty="0">
                <a:solidFill>
                  <a:schemeClr val="tx1"/>
                </a:solidFill>
                <a:latin typeface="Times New Roman" pitchFamily="-109" charset="0"/>
                <a:ea typeface="+mn-ea"/>
                <a:cs typeface="+mn-cs"/>
              </a:rPr>
              <a:t>The LSU contains the 96-kB L1 data cache, and manages</a:t>
            </a:r>
          </a:p>
          <a:p>
            <a:r>
              <a:rPr kumimoji="1" lang="en-US" sz="1200" b="0" i="0" u="none" strike="noStrike" kern="1200" baseline="0" dirty="0">
                <a:solidFill>
                  <a:schemeClr val="tx1"/>
                </a:solidFill>
                <a:latin typeface="Times New Roman" pitchFamily="-109" charset="0"/>
                <a:ea typeface="+mn-ea"/>
                <a:cs typeface="+mn-cs"/>
              </a:rPr>
              <a:t>data traffic between the L2 data cache and the functional execution</a:t>
            </a:r>
          </a:p>
          <a:p>
            <a:r>
              <a:rPr kumimoji="1" lang="en-US" sz="1200" b="0" i="0" u="none" strike="noStrike" kern="1200" baseline="0" dirty="0">
                <a:solidFill>
                  <a:schemeClr val="tx1"/>
                </a:solidFill>
                <a:latin typeface="Times New Roman" pitchFamily="-109" charset="0"/>
                <a:ea typeface="+mn-ea"/>
                <a:cs typeface="+mn-cs"/>
              </a:rPr>
              <a:t>units. It is responsible for handling all types of operand accesses of all lengths,</a:t>
            </a:r>
          </a:p>
          <a:p>
            <a:r>
              <a:rPr kumimoji="1" lang="en-US" sz="1200" b="0" i="0" u="none" strike="noStrike" kern="1200" baseline="0" dirty="0">
                <a:solidFill>
                  <a:schemeClr val="tx1"/>
                </a:solidFill>
                <a:latin typeface="Times New Roman" pitchFamily="-109" charset="0"/>
                <a:ea typeface="+mn-ea"/>
                <a:cs typeface="+mn-cs"/>
              </a:rPr>
              <a:t>modes, and formats as defined in the z/Architecture.</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XU (translation unit): </a:t>
            </a:r>
            <a:r>
              <a:rPr kumimoji="1" lang="en-US" sz="1200" b="0" i="0" u="none" strike="noStrike" kern="1200" baseline="0" dirty="0">
                <a:solidFill>
                  <a:schemeClr val="tx1"/>
                </a:solidFill>
                <a:latin typeface="Times New Roman" pitchFamily="-109" charset="0"/>
                <a:ea typeface="+mn-ea"/>
                <a:cs typeface="+mn-cs"/>
              </a:rPr>
              <a:t>This unit translates logical addresses from instructions</a:t>
            </a:r>
          </a:p>
          <a:p>
            <a:r>
              <a:rPr kumimoji="1" lang="en-US" sz="1200" b="0" i="0" u="none" strike="noStrike" kern="1200" baseline="0" dirty="0">
                <a:solidFill>
                  <a:schemeClr val="tx1"/>
                </a:solidFill>
                <a:latin typeface="Times New Roman" pitchFamily="-109" charset="0"/>
                <a:ea typeface="+mn-ea"/>
                <a:cs typeface="+mn-cs"/>
              </a:rPr>
              <a:t>into physical addresses in main memory. The XU also contains a translation</a:t>
            </a:r>
          </a:p>
          <a:p>
            <a:r>
              <a:rPr kumimoji="1" lang="en-US" sz="1200" b="0" i="0" u="none" strike="noStrike" kern="1200" baseline="0" dirty="0" err="1">
                <a:solidFill>
                  <a:schemeClr val="tx1"/>
                </a:solidFill>
                <a:latin typeface="Times New Roman" pitchFamily="-109" charset="0"/>
                <a:ea typeface="+mn-ea"/>
                <a:cs typeface="+mn-cs"/>
              </a:rPr>
              <a:t>lookaside</a:t>
            </a:r>
            <a:r>
              <a:rPr kumimoji="1" lang="en-US" sz="1200" b="0" i="0" u="none" strike="noStrike" kern="1200" baseline="0" dirty="0">
                <a:solidFill>
                  <a:schemeClr val="tx1"/>
                </a:solidFill>
                <a:latin typeface="Times New Roman" pitchFamily="-109" charset="0"/>
                <a:ea typeface="+mn-ea"/>
                <a:cs typeface="+mn-cs"/>
              </a:rPr>
              <a:t> buffer (TLB) used to speed up memory access. TLBs are discussed</a:t>
            </a:r>
          </a:p>
          <a:p>
            <a:r>
              <a:rPr kumimoji="1" lang="en-US" sz="1200" b="0" i="0" u="none" strike="noStrike" kern="1200" baseline="0" dirty="0">
                <a:solidFill>
                  <a:schemeClr val="tx1"/>
                </a:solidFill>
                <a:latin typeface="Times New Roman" pitchFamily="-109" charset="0"/>
                <a:ea typeface="+mn-ea"/>
                <a:cs typeface="+mn-cs"/>
              </a:rPr>
              <a:t>in Chapter 8.</a:t>
            </a:r>
          </a:p>
          <a:p>
            <a:endParaRPr kumimoji="1" lang="en-US" sz="1200" b="0" i="0" u="none" strike="noStrike" kern="1200" baseline="0" dirty="0">
              <a:solidFill>
                <a:schemeClr val="tx1"/>
              </a:solidFill>
              <a:latin typeface="Times New Roman" pitchFamily="-109" charset="0"/>
              <a:ea typeface="+mn-ea"/>
              <a:cs typeface="+mn-cs"/>
            </a:endParaRPr>
          </a:p>
          <a:p>
            <a:pPr marL="171450" marR="0" indent="-171450" algn="l" defTabSz="914400" rtl="0" eaLnBrk="0" fontAlgn="base" latinLnBrk="0" hangingPunct="0">
              <a:lnSpc>
                <a:spcPct val="100000"/>
              </a:lnSpc>
              <a:spcBef>
                <a:spcPct val="30000"/>
              </a:spcBef>
              <a:spcAft>
                <a:spcPct val="0"/>
              </a:spcAft>
              <a:buClrTx/>
              <a:buSzPct val="110000"/>
              <a:buFont typeface="Wingdings" charset="2"/>
              <a:buChar char="§"/>
              <a:tabLst/>
              <a:defRPr/>
            </a:pPr>
            <a:r>
              <a:rPr kumimoji="1" lang="en-US" sz="1200" kern="1200" dirty="0">
                <a:solidFill>
                  <a:schemeClr val="tx1"/>
                </a:solidFill>
                <a:effectLst/>
                <a:latin typeface="Times New Roman" pitchFamily="-109" charset="0"/>
                <a:ea typeface="+mn-ea"/>
                <a:cs typeface="+mn-cs"/>
              </a:rPr>
              <a:t> </a:t>
            </a:r>
            <a:r>
              <a:rPr kumimoji="1" lang="en-US" sz="1200" b="1" kern="1200" dirty="0">
                <a:solidFill>
                  <a:schemeClr val="tx1"/>
                </a:solidFill>
                <a:effectLst/>
                <a:latin typeface="Times New Roman" pitchFamily="-109" charset="0"/>
                <a:ea typeface="+mn-ea"/>
                <a:cs typeface="+mn-cs"/>
              </a:rPr>
              <a:t>PC (core pervasive unit): </a:t>
            </a:r>
            <a:r>
              <a:rPr kumimoji="1" lang="en-US" sz="1200" kern="1200" dirty="0">
                <a:solidFill>
                  <a:schemeClr val="tx1"/>
                </a:solidFill>
                <a:effectLst/>
                <a:latin typeface="Times New Roman" pitchFamily="-109" charset="0"/>
                <a:ea typeface="+mn-ea"/>
                <a:cs typeface="+mn-cs"/>
              </a:rPr>
              <a:t>Used for instrumentation and error collection.</a:t>
            </a:r>
            <a:endParaRPr kumimoji="1" lang="en-US" sz="1200" b="0" i="0" u="none" strike="noStrike" kern="1200" baseline="0" dirty="0">
              <a:solidFill>
                <a:schemeClr val="tx1"/>
              </a:solidFill>
              <a:latin typeface="Times New Roman" pitchFamily="-109" charset="0"/>
              <a:ea typeface="+mn-ea"/>
              <a:cs typeface="+mn-cs"/>
            </a:endParaRP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FXU (fixed-point unit):</a:t>
            </a:r>
            <a:r>
              <a:rPr kumimoji="1" lang="en-US" sz="1200" b="0" i="0" u="none" strike="noStrike" kern="1200" baseline="0" dirty="0">
                <a:solidFill>
                  <a:schemeClr val="tx1"/>
                </a:solidFill>
                <a:latin typeface="Times New Roman" pitchFamily="-109" charset="0"/>
                <a:ea typeface="+mn-ea"/>
                <a:cs typeface="+mn-cs"/>
              </a:rPr>
              <a:t> The FXU executes fixed-point arithmetic operations.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1" kern="1200" dirty="0">
                <a:solidFill>
                  <a:schemeClr val="tx1"/>
                </a:solidFill>
                <a:effectLst/>
                <a:latin typeface="Times New Roman" pitchFamily="-109" charset="0"/>
                <a:ea typeface="+mn-ea"/>
                <a:cs typeface="+mn-cs"/>
              </a:rPr>
              <a:t>VFU (vector and floating-point units): </a:t>
            </a:r>
            <a:r>
              <a:rPr kumimoji="1" lang="en-US" sz="1200" kern="1200" dirty="0">
                <a:solidFill>
                  <a:schemeClr val="tx1"/>
                </a:solidFill>
                <a:effectLst/>
                <a:latin typeface="Times New Roman" pitchFamily="-109" charset="0"/>
                <a:ea typeface="+mn-ea"/>
                <a:cs typeface="+mn-cs"/>
              </a:rPr>
              <a:t>The binary floating-unit part handles</a:t>
            </a:r>
          </a:p>
          <a:p>
            <a:r>
              <a:rPr kumimoji="1" lang="en-US" sz="1200" kern="1200" dirty="0">
                <a:solidFill>
                  <a:schemeClr val="tx1"/>
                </a:solidFill>
                <a:effectLst/>
                <a:latin typeface="Times New Roman" pitchFamily="-109" charset="0"/>
                <a:ea typeface="+mn-ea"/>
                <a:cs typeface="+mn-cs"/>
              </a:rPr>
              <a:t>all binary and hexadecimal floating-point operations, as well as fixed-point</a:t>
            </a:r>
          </a:p>
          <a:p>
            <a:r>
              <a:rPr kumimoji="1" lang="en-US" sz="1200" kern="1200" dirty="0">
                <a:solidFill>
                  <a:schemeClr val="tx1"/>
                </a:solidFill>
                <a:effectLst/>
                <a:latin typeface="Times New Roman" pitchFamily="-109" charset="0"/>
                <a:ea typeface="+mn-ea"/>
                <a:cs typeface="+mn-cs"/>
              </a:rPr>
              <a:t>multiplication operations. The decimal floating-unit part handles both fixed-point</a:t>
            </a:r>
          </a:p>
          <a:p>
            <a:r>
              <a:rPr kumimoji="1" lang="en-US" sz="1200" kern="1200" dirty="0">
                <a:solidFill>
                  <a:schemeClr val="tx1"/>
                </a:solidFill>
                <a:effectLst/>
                <a:latin typeface="Times New Roman" pitchFamily="-109" charset="0"/>
                <a:ea typeface="+mn-ea"/>
                <a:cs typeface="+mn-cs"/>
              </a:rPr>
              <a:t>and floating-point operations on numbers that are stored as decimal</a:t>
            </a:r>
          </a:p>
          <a:p>
            <a:r>
              <a:rPr kumimoji="1" lang="en-US" sz="1200" kern="1200" dirty="0">
                <a:solidFill>
                  <a:schemeClr val="tx1"/>
                </a:solidFill>
                <a:effectLst/>
                <a:latin typeface="Times New Roman" pitchFamily="-109" charset="0"/>
                <a:ea typeface="+mn-ea"/>
                <a:cs typeface="+mn-cs"/>
              </a:rPr>
              <a:t>digits. The vector execution part handles vector operations.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RU (recovery unit): </a:t>
            </a:r>
            <a:r>
              <a:rPr kumimoji="1" lang="en-US" sz="1200" b="0" i="0" u="none" strike="noStrike" kern="1200" baseline="0" dirty="0">
                <a:solidFill>
                  <a:schemeClr val="tx1"/>
                </a:solidFill>
                <a:latin typeface="Times New Roman" pitchFamily="-109" charset="0"/>
                <a:ea typeface="+mn-ea"/>
                <a:cs typeface="+mn-cs"/>
              </a:rPr>
              <a:t>The RU keeps a copy of the complete state of the system</a:t>
            </a:r>
          </a:p>
          <a:p>
            <a:r>
              <a:rPr kumimoji="1" lang="en-US" sz="1200" b="0" i="0" u="none" strike="noStrike" kern="1200" baseline="0" dirty="0">
                <a:solidFill>
                  <a:schemeClr val="tx1"/>
                </a:solidFill>
                <a:latin typeface="Times New Roman" pitchFamily="-109" charset="0"/>
                <a:ea typeface="+mn-ea"/>
                <a:cs typeface="+mn-cs"/>
              </a:rPr>
              <a:t>that includes all registers, collects hardware fault signals, and manages the</a:t>
            </a:r>
          </a:p>
          <a:p>
            <a:r>
              <a:rPr kumimoji="1" lang="en-US" sz="1200" b="0" i="0" u="none" strike="noStrike" kern="1200" baseline="0" dirty="0">
                <a:solidFill>
                  <a:schemeClr val="tx1"/>
                </a:solidFill>
                <a:latin typeface="Times New Roman" pitchFamily="-109" charset="0"/>
                <a:ea typeface="+mn-ea"/>
                <a:cs typeface="+mn-cs"/>
              </a:rPr>
              <a:t>hardware recovery actions.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COP (dedicated co-processor): </a:t>
            </a:r>
            <a:r>
              <a:rPr kumimoji="1" lang="en-US" sz="1200" b="0" i="0" u="none" strike="noStrike" kern="1200" baseline="0" dirty="0">
                <a:solidFill>
                  <a:schemeClr val="tx1"/>
                </a:solidFill>
                <a:latin typeface="Times New Roman" pitchFamily="-109" charset="0"/>
                <a:ea typeface="+mn-ea"/>
                <a:cs typeface="+mn-cs"/>
              </a:rPr>
              <a:t>The COP is responsible for data compression</a:t>
            </a:r>
          </a:p>
          <a:p>
            <a:r>
              <a:rPr kumimoji="1" lang="en-US" sz="1200" b="0" i="0" u="none" strike="noStrike" kern="1200" baseline="0" dirty="0">
                <a:solidFill>
                  <a:schemeClr val="tx1"/>
                </a:solidFill>
                <a:latin typeface="Times New Roman" pitchFamily="-109" charset="0"/>
                <a:ea typeface="+mn-ea"/>
                <a:cs typeface="+mn-cs"/>
              </a:rPr>
              <a:t>and encryption functions for each core.</a:t>
            </a:r>
          </a:p>
          <a:p>
            <a:r>
              <a:rPr kumimoji="1" lang="en-US" sz="1200" b="0" i="0" u="none" strike="noStrike" kern="1200" baseline="0" dirty="0">
                <a:solidFill>
                  <a:schemeClr val="tx1"/>
                </a:solidFill>
                <a:latin typeface="Times New Roman" pitchFamily="-109" charset="0"/>
                <a:ea typeface="+mn-ea"/>
                <a:cs typeface="+mn-cs"/>
              </a:rPr>
              <a:t>are needed.</a:t>
            </a:r>
          </a:p>
          <a:p>
            <a:endParaRPr kumimoji="1" lang="en-US" sz="1200" b="0" i="0" u="none" strike="noStrike" kern="1200" baseline="0" dirty="0">
              <a:solidFill>
                <a:schemeClr val="tx1"/>
              </a:solidFill>
              <a:latin typeface="Times New Roman" pitchFamily="-109" charset="0"/>
              <a:ea typeface="+mn-ea"/>
              <a:cs typeface="+mn-cs"/>
            </a:endParaRPr>
          </a:p>
          <a:p>
            <a:pPr marL="171450" indent="-171450">
              <a:buFont typeface="Wingdings" charset="2"/>
              <a:buChar char="§"/>
            </a:pPr>
            <a:r>
              <a:rPr kumimoji="1" lang="en-US" sz="1200" b="1" kern="1200" dirty="0">
                <a:solidFill>
                  <a:schemeClr val="tx1"/>
                </a:solidFill>
                <a:effectLst/>
                <a:latin typeface="Times New Roman" pitchFamily="-109" charset="0"/>
                <a:ea typeface="+mn-ea"/>
                <a:cs typeface="+mn-cs"/>
              </a:rPr>
              <a:t> L2D:</a:t>
            </a:r>
            <a:r>
              <a:rPr kumimoji="1" lang="en-US" sz="1200" b="1"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A 2-MB L2 data cache for all memory traffic other than instructions.</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L2I: </a:t>
            </a:r>
            <a:r>
              <a:rPr kumimoji="1" lang="en-US" sz="1200" kern="1200" dirty="0">
                <a:solidFill>
                  <a:schemeClr val="tx1"/>
                </a:solidFill>
                <a:effectLst/>
                <a:latin typeface="Times New Roman" pitchFamily="-109" charset="0"/>
                <a:ea typeface="+mn-ea"/>
                <a:cs typeface="+mn-cs"/>
              </a:rPr>
              <a:t>A 2-MB L2 instruction cache.</a:t>
            </a:r>
          </a:p>
          <a:p>
            <a:endParaRPr kumimoji="1" lang="en-US" sz="1200" b="0" i="0" u="none" strike="noStrike" kern="1200" baseline="0" dirty="0">
              <a:solidFill>
                <a:schemeClr val="tx1"/>
              </a:solidFill>
              <a:latin typeface="Times New Roman" pitchFamily="-109" charset="0"/>
              <a:ea typeface="+mn-ea"/>
              <a:cs typeface="+mn-cs"/>
            </a:endParaRPr>
          </a:p>
          <a:p>
            <a:endParaRPr kumimoji="1" lang="en-US" sz="1200" b="1" i="0" u="none" strike="noStrike" kern="1200" baseline="0" dirty="0">
              <a:solidFill>
                <a:schemeClr val="tx1"/>
              </a:solidFill>
              <a:latin typeface="Times New Roman" pitchFamily="-109" charset="0"/>
              <a:ea typeface="+mn-ea"/>
              <a:cs typeface="+mn-cs"/>
            </a:endParaRPr>
          </a:p>
          <a:p>
            <a:endParaRPr kumimoji="1" lang="en-US" sz="1200" b="1" i="0" u="none" strike="noStrike" kern="1200" baseline="0" dirty="0">
              <a:solidFill>
                <a:schemeClr val="tx1"/>
              </a:solidFill>
              <a:latin typeface="Times New Roman" pitchFamily="-109" charset="0"/>
              <a:ea typeface="+mn-ea"/>
              <a:cs typeface="+mn-cs"/>
            </a:endParaRPr>
          </a:p>
        </p:txBody>
      </p:sp>
      <p:sp>
        <p:nvSpPr>
          <p:cNvPr id="4" name="Slide Number Placeholder 3"/>
          <p:cNvSpPr>
            <a:spLocks noGrp="1"/>
          </p:cNvSpPr>
          <p:nvPr>
            <p:ph type="sldNum" sz="quarter" idx="10"/>
          </p:nvPr>
        </p:nvSpPr>
        <p:spPr/>
        <p:txBody>
          <a:bodyPr/>
          <a:lstStyle/>
          <a:p>
            <a:fld id="{426AC9EA-110C-D44B-81A3-E5165EEE361B}" type="slidenum">
              <a:rPr lang="en-US" smtClean="0"/>
              <a:pPr/>
              <a:t>14</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24807047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02DEA2-F8D7-C549-B179-963DC37A15CB}" type="slidenum">
              <a:rPr lang="en-US"/>
              <a:pPr/>
              <a:t>15</a:t>
            </a:fld>
            <a:endParaRPr lang="en-US" dirty="0"/>
          </a:p>
        </p:txBody>
      </p:sp>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The first generation of computers used vacuum tubes for digital logic elements and</a:t>
            </a:r>
          </a:p>
          <a:p>
            <a:r>
              <a:rPr kumimoji="1" lang="en-US" sz="1200" b="0" i="0" u="none" strike="noStrike" kern="1200" baseline="0" dirty="0">
                <a:solidFill>
                  <a:schemeClr val="tx1"/>
                </a:solidFill>
                <a:latin typeface="Times New Roman" pitchFamily="-109" charset="0"/>
                <a:ea typeface="+mn-ea"/>
                <a:cs typeface="+mn-cs"/>
              </a:rPr>
              <a:t>memory. A number of research and then commercial computers were built using</a:t>
            </a:r>
          </a:p>
          <a:p>
            <a:r>
              <a:rPr kumimoji="1" lang="en-US" sz="1200" b="0" i="0" u="none" strike="noStrike" kern="1200" baseline="0" dirty="0">
                <a:solidFill>
                  <a:schemeClr val="tx1"/>
                </a:solidFill>
                <a:latin typeface="Times New Roman" pitchFamily="-109" charset="0"/>
                <a:ea typeface="+mn-ea"/>
                <a:cs typeface="+mn-cs"/>
              </a:rPr>
              <a:t>vacuum tubes. For our purposes, it will be instructive to examine perhaps the most</a:t>
            </a:r>
          </a:p>
          <a:p>
            <a:r>
              <a:rPr kumimoji="1" lang="en-US" sz="1200" b="0" i="0" u="none" strike="noStrike" kern="1200" baseline="0" dirty="0">
                <a:solidFill>
                  <a:schemeClr val="tx1"/>
                </a:solidFill>
                <a:latin typeface="Times New Roman" pitchFamily="-109" charset="0"/>
                <a:ea typeface="+mn-ea"/>
                <a:cs typeface="+mn-cs"/>
              </a:rPr>
              <a:t>famous first-generation computer, known as the IAS computer.</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A fundamental design approach first implemented in the IAS computer is</a:t>
            </a:r>
          </a:p>
          <a:p>
            <a:r>
              <a:rPr kumimoji="1" lang="en-US" sz="1200" b="0" i="0" u="none" strike="noStrike" kern="1200" baseline="0" dirty="0">
                <a:solidFill>
                  <a:schemeClr val="tx1"/>
                </a:solidFill>
                <a:latin typeface="Times New Roman" pitchFamily="-109" charset="0"/>
                <a:ea typeface="+mn-ea"/>
                <a:cs typeface="+mn-cs"/>
              </a:rPr>
              <a:t>known as the </a:t>
            </a:r>
            <a:r>
              <a:rPr kumimoji="1" lang="en-US" sz="1200" b="0" i="1" u="none" strike="noStrike" kern="1200" baseline="0" dirty="0">
                <a:solidFill>
                  <a:schemeClr val="tx1"/>
                </a:solidFill>
                <a:latin typeface="Times New Roman" pitchFamily="-109" charset="0"/>
                <a:ea typeface="+mn-ea"/>
                <a:cs typeface="+mn-cs"/>
              </a:rPr>
              <a:t>stored-program concept </a:t>
            </a:r>
            <a:r>
              <a:rPr kumimoji="1" lang="en-US" sz="1200" b="0" i="0" u="none" strike="noStrike" kern="1200" baseline="0" dirty="0">
                <a:solidFill>
                  <a:schemeClr val="tx1"/>
                </a:solidFill>
                <a:latin typeface="Times New Roman" pitchFamily="-109" charset="0"/>
                <a:ea typeface="+mn-ea"/>
                <a:cs typeface="+mn-cs"/>
              </a:rPr>
              <a:t>. This idea is usually attributed to the mathematician</a:t>
            </a:r>
          </a:p>
          <a:p>
            <a:r>
              <a:rPr kumimoji="1" lang="en-US" sz="1200" b="0" i="0" u="none" strike="noStrike" kern="1200" baseline="0" dirty="0">
                <a:solidFill>
                  <a:schemeClr val="tx1"/>
                </a:solidFill>
                <a:latin typeface="Times New Roman" pitchFamily="-109" charset="0"/>
                <a:ea typeface="+mn-ea"/>
                <a:cs typeface="+mn-cs"/>
              </a:rPr>
              <a:t>John von Neumann. Alan Turing developed the idea at about the same time.</a:t>
            </a:r>
          </a:p>
          <a:p>
            <a:r>
              <a:rPr kumimoji="1" lang="en-US" sz="1200" b="0" i="0" u="none" strike="noStrike" kern="1200" baseline="0" dirty="0">
                <a:solidFill>
                  <a:schemeClr val="tx1"/>
                </a:solidFill>
                <a:latin typeface="Times New Roman" pitchFamily="-109" charset="0"/>
                <a:ea typeface="+mn-ea"/>
                <a:cs typeface="+mn-cs"/>
              </a:rPr>
              <a:t>The first publication of the idea was in a 1945 proposal by von Neumann for a new</a:t>
            </a:r>
          </a:p>
          <a:p>
            <a:r>
              <a:rPr kumimoji="1" lang="en-US" sz="1200" b="0" i="0" u="none" strike="noStrike" kern="1200" baseline="0" dirty="0">
                <a:solidFill>
                  <a:schemeClr val="tx1"/>
                </a:solidFill>
                <a:latin typeface="Times New Roman" pitchFamily="-109" charset="0"/>
                <a:ea typeface="+mn-ea"/>
                <a:cs typeface="+mn-cs"/>
              </a:rPr>
              <a:t>computer, the EDVAC (Electronic Discrete Variable Computer).</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In 1946, von Neumann and his colleagues began the design of a new stored-</a:t>
            </a:r>
          </a:p>
          <a:p>
            <a:r>
              <a:rPr kumimoji="1" lang="en-US" sz="1200" b="0" i="0" u="none" strike="noStrike" kern="1200" baseline="0" dirty="0">
                <a:solidFill>
                  <a:schemeClr val="tx1"/>
                </a:solidFill>
                <a:latin typeface="Times New Roman" pitchFamily="-109" charset="0"/>
                <a:ea typeface="+mn-ea"/>
                <a:cs typeface="+mn-cs"/>
              </a:rPr>
              <a:t>program computer, referred to as the IAS computer, at the Princeton Institute for</a:t>
            </a:r>
          </a:p>
          <a:p>
            <a:r>
              <a:rPr kumimoji="1" lang="en-US" sz="1200" b="0" i="0" u="none" strike="noStrike" kern="1200" baseline="0" dirty="0">
                <a:solidFill>
                  <a:schemeClr val="tx1"/>
                </a:solidFill>
                <a:latin typeface="Times New Roman" pitchFamily="-109" charset="0"/>
                <a:ea typeface="+mn-ea"/>
                <a:cs typeface="+mn-cs"/>
              </a:rPr>
              <a:t>Advanced Studies. The IAS computer, although not completed until 1952, is the</a:t>
            </a:r>
          </a:p>
          <a:p>
            <a:r>
              <a:rPr kumimoji="1" lang="en-US" sz="1200" b="0" i="0" u="none" strike="noStrike" kern="1200" baseline="0" dirty="0">
                <a:solidFill>
                  <a:schemeClr val="tx1"/>
                </a:solidFill>
                <a:latin typeface="Times New Roman" pitchFamily="-109" charset="0"/>
                <a:ea typeface="+mn-ea"/>
                <a:cs typeface="+mn-cs"/>
              </a:rPr>
              <a:t>prototype of all subsequent general-purpose computers.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8403C2-765D-404C-AB4A-99BCCA5A6DC8}" type="slidenum">
              <a:rPr lang="en-US"/>
              <a:pPr/>
              <a:t>16</a:t>
            </a:fld>
            <a:endParaRPr lang="en-US" dirty="0"/>
          </a:p>
        </p:txBody>
      </p:sp>
      <p:sp>
        <p:nvSpPr>
          <p:cNvPr id="64514" name="Rectangle 2"/>
          <p:cNvSpPr>
            <a:spLocks noGrp="1" noRot="1" noChangeAspect="1" noChangeArrowheads="1" noTextEdit="1"/>
          </p:cNvSpPr>
          <p:nvPr>
            <p:ph type="sldImg"/>
          </p:nvPr>
        </p:nvSpPr>
        <p:spPr>
          <a:ln/>
        </p:spPr>
      </p:sp>
      <p:sp>
        <p:nvSpPr>
          <p:cNvPr id="64515"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110" charset="0"/>
                <a:ea typeface="+mn-ea"/>
                <a:cs typeface="+mn-cs"/>
              </a:rPr>
              <a:t>Figure 1.6 shows the general structure of the IAS computer (compare with Figure 1.1).</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It consists of</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 </a:t>
            </a:r>
            <a:r>
              <a:rPr kumimoji="1" lang="en-US" sz="1200" b="1" kern="1200" baseline="0" dirty="0">
                <a:solidFill>
                  <a:schemeClr val="tx1"/>
                </a:solidFill>
                <a:latin typeface="Times New Roman" pitchFamily="-110" charset="0"/>
                <a:ea typeface="+mn-ea"/>
                <a:cs typeface="+mn-cs"/>
              </a:rPr>
              <a:t>main memory, </a:t>
            </a:r>
            <a:r>
              <a:rPr kumimoji="1" lang="en-US" sz="1200" b="0" kern="1200" baseline="0" dirty="0">
                <a:solidFill>
                  <a:schemeClr val="tx1"/>
                </a:solidFill>
                <a:latin typeface="Times New Roman" pitchFamily="-110" charset="0"/>
                <a:ea typeface="+mn-ea"/>
                <a:cs typeface="+mn-cs"/>
              </a:rPr>
              <a:t>which stores both data and instructions</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An </a:t>
            </a:r>
            <a:r>
              <a:rPr kumimoji="1" lang="en-US" sz="1200" b="1" kern="1200" baseline="0" dirty="0">
                <a:solidFill>
                  <a:schemeClr val="tx1"/>
                </a:solidFill>
                <a:latin typeface="Times New Roman" pitchFamily="-110" charset="0"/>
                <a:ea typeface="+mn-ea"/>
                <a:cs typeface="+mn-cs"/>
              </a:rPr>
              <a:t>arithmetic and logic unit (ALU) </a:t>
            </a:r>
            <a:r>
              <a:rPr kumimoji="1" lang="en-US" sz="1200" b="0" kern="1200" baseline="0" dirty="0">
                <a:solidFill>
                  <a:schemeClr val="tx1"/>
                </a:solidFill>
                <a:latin typeface="Times New Roman" pitchFamily="-110" charset="0"/>
                <a:ea typeface="+mn-ea"/>
                <a:cs typeface="+mn-cs"/>
              </a:rPr>
              <a:t>capable of operating on binary data</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 </a:t>
            </a:r>
            <a:r>
              <a:rPr kumimoji="1" lang="en-US" sz="1200" b="1" kern="1200" baseline="0" dirty="0">
                <a:solidFill>
                  <a:schemeClr val="tx1"/>
                </a:solidFill>
                <a:latin typeface="Times New Roman" pitchFamily="-110" charset="0"/>
                <a:ea typeface="+mn-ea"/>
                <a:cs typeface="+mn-cs"/>
              </a:rPr>
              <a:t>control unit, </a:t>
            </a:r>
            <a:r>
              <a:rPr kumimoji="1" lang="en-US" sz="1200" b="0" kern="1200" baseline="0" dirty="0">
                <a:solidFill>
                  <a:schemeClr val="tx1"/>
                </a:solidFill>
                <a:latin typeface="Times New Roman" pitchFamily="-110" charset="0"/>
                <a:ea typeface="+mn-ea"/>
                <a:cs typeface="+mn-cs"/>
              </a:rPr>
              <a:t>which interprets the instructions in memory and causes them</a:t>
            </a:r>
          </a:p>
          <a:p>
            <a:r>
              <a:rPr kumimoji="1" lang="en-US" sz="1200" kern="1200" baseline="0" dirty="0">
                <a:solidFill>
                  <a:schemeClr val="tx1"/>
                </a:solidFill>
                <a:latin typeface="Times New Roman" pitchFamily="-110" charset="0"/>
                <a:ea typeface="+mn-ea"/>
                <a:cs typeface="+mn-cs"/>
              </a:rPr>
              <a:t>to be executed</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Input/output (I/O) </a:t>
            </a:r>
            <a:r>
              <a:rPr kumimoji="1" lang="en-US" sz="1200" b="0" kern="1200" baseline="0" dirty="0">
                <a:solidFill>
                  <a:schemeClr val="tx1"/>
                </a:solidFill>
                <a:latin typeface="Times New Roman" pitchFamily="-110" charset="0"/>
                <a:ea typeface="+mn-ea"/>
                <a:cs typeface="+mn-cs"/>
              </a:rPr>
              <a:t>equipment operated by the control unit</a:t>
            </a:r>
          </a:p>
          <a:p>
            <a:endParaRPr kumimoji="1" lang="en-US" sz="1200" b="0" kern="1200" baseline="0" dirty="0">
              <a:solidFill>
                <a:schemeClr val="tx1"/>
              </a:solidFill>
              <a:latin typeface="Times New Roman" pitchFamily="-110"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This structure was outlined in von Neumann’s earlier proposal, which is worth</a:t>
            </a:r>
          </a:p>
          <a:p>
            <a:r>
              <a:rPr kumimoji="1" lang="en-US" sz="1200" b="0" i="0" u="none" strike="noStrike" kern="1200" baseline="0" dirty="0">
                <a:solidFill>
                  <a:schemeClr val="tx1"/>
                </a:solidFill>
                <a:latin typeface="Times New Roman" pitchFamily="-109" charset="0"/>
                <a:ea typeface="+mn-ea"/>
                <a:cs typeface="+mn-cs"/>
              </a:rPr>
              <a:t>quoting in part at this point [VONN45]:</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	2.2 </a:t>
            </a:r>
            <a:r>
              <a:rPr kumimoji="1" lang="en-US" sz="1200" b="1" i="0" u="none" strike="noStrike" kern="1200" baseline="0" dirty="0">
                <a:solidFill>
                  <a:schemeClr val="tx1"/>
                </a:solidFill>
                <a:latin typeface="Times New Roman" pitchFamily="-109" charset="0"/>
                <a:ea typeface="+mn-ea"/>
                <a:cs typeface="+mn-cs"/>
              </a:rPr>
              <a:t>First:  </a:t>
            </a:r>
            <a:r>
              <a:rPr kumimoji="1" lang="en-US" sz="1200" b="0" i="0" u="none" strike="noStrike" kern="1200" baseline="0" dirty="0">
                <a:solidFill>
                  <a:schemeClr val="tx1"/>
                </a:solidFill>
                <a:latin typeface="Times New Roman" pitchFamily="-109" charset="0"/>
                <a:ea typeface="+mn-ea"/>
                <a:cs typeface="+mn-cs"/>
              </a:rPr>
              <a:t>Since the device is primarily a computer, it will</a:t>
            </a:r>
          </a:p>
          <a:p>
            <a:r>
              <a:rPr kumimoji="1" lang="en-US" sz="1200" b="0" i="0" u="none" strike="noStrike" kern="1200" baseline="0" dirty="0">
                <a:solidFill>
                  <a:schemeClr val="tx1"/>
                </a:solidFill>
                <a:latin typeface="Times New Roman" pitchFamily="-109" charset="0"/>
                <a:ea typeface="+mn-ea"/>
                <a:cs typeface="+mn-cs"/>
              </a:rPr>
              <a:t>have to perform the elementary operations of arithmetic most frequently.</a:t>
            </a:r>
          </a:p>
          <a:p>
            <a:r>
              <a:rPr kumimoji="1" lang="en-US" sz="1200" b="0" i="0" u="none" strike="noStrike" kern="1200" baseline="0" dirty="0">
                <a:solidFill>
                  <a:schemeClr val="tx1"/>
                </a:solidFill>
                <a:latin typeface="Times New Roman" pitchFamily="-109" charset="0"/>
                <a:ea typeface="+mn-ea"/>
                <a:cs typeface="+mn-cs"/>
              </a:rPr>
              <a:t>These are addition, subtraction, multiplication, and division.</a:t>
            </a:r>
          </a:p>
          <a:p>
            <a:r>
              <a:rPr kumimoji="1" lang="en-US" sz="1200" b="0" i="0" u="none" strike="noStrike" kern="1200" baseline="0" dirty="0">
                <a:solidFill>
                  <a:schemeClr val="tx1"/>
                </a:solidFill>
                <a:latin typeface="Times New Roman" pitchFamily="-109" charset="0"/>
                <a:ea typeface="+mn-ea"/>
                <a:cs typeface="+mn-cs"/>
              </a:rPr>
              <a:t>It is therefore reasonable that it should contain specialized</a:t>
            </a:r>
          </a:p>
          <a:p>
            <a:r>
              <a:rPr kumimoji="1" lang="en-US" sz="1200" b="0" i="0" u="none" strike="noStrike" kern="1200" baseline="0" dirty="0">
                <a:solidFill>
                  <a:schemeClr val="tx1"/>
                </a:solidFill>
                <a:latin typeface="Times New Roman" pitchFamily="-109" charset="0"/>
                <a:ea typeface="+mn-ea"/>
                <a:cs typeface="+mn-cs"/>
              </a:rPr>
              <a:t>organs for just these operations.</a:t>
            </a:r>
          </a:p>
          <a:p>
            <a:r>
              <a:rPr kumimoji="1" lang="en-US" sz="1200" b="0" i="0" u="none" strike="noStrike" kern="1200" baseline="0" dirty="0">
                <a:solidFill>
                  <a:schemeClr val="tx1"/>
                </a:solidFill>
                <a:latin typeface="Times New Roman" pitchFamily="-109" charset="0"/>
                <a:ea typeface="+mn-ea"/>
                <a:cs typeface="+mn-cs"/>
              </a:rPr>
              <a:t>	It must be observed, however, that while this principle as such</a:t>
            </a:r>
          </a:p>
          <a:p>
            <a:r>
              <a:rPr kumimoji="1" lang="en-US" sz="1200" b="0" i="0" u="none" strike="noStrike" kern="1200" baseline="0" dirty="0">
                <a:solidFill>
                  <a:schemeClr val="tx1"/>
                </a:solidFill>
                <a:latin typeface="Times New Roman" pitchFamily="-109" charset="0"/>
                <a:ea typeface="+mn-ea"/>
                <a:cs typeface="+mn-cs"/>
              </a:rPr>
              <a:t>is probably sound, the specific way in which it is realized requires</a:t>
            </a:r>
          </a:p>
          <a:p>
            <a:r>
              <a:rPr kumimoji="1" lang="en-US" sz="1200" b="0" i="0" u="none" strike="noStrike" kern="1200" baseline="0" dirty="0">
                <a:solidFill>
                  <a:schemeClr val="tx1"/>
                </a:solidFill>
                <a:latin typeface="Times New Roman" pitchFamily="-109" charset="0"/>
                <a:ea typeface="+mn-ea"/>
                <a:cs typeface="+mn-cs"/>
              </a:rPr>
              <a:t>close scrutiny. At any rate a </a:t>
            </a:r>
            <a:r>
              <a:rPr kumimoji="1" lang="en-US" sz="1200" b="0" i="1" u="none" strike="noStrike" kern="1200" baseline="0" dirty="0">
                <a:solidFill>
                  <a:schemeClr val="tx1"/>
                </a:solidFill>
                <a:latin typeface="Times New Roman" pitchFamily="-109" charset="0"/>
                <a:ea typeface="+mn-ea"/>
                <a:cs typeface="+mn-cs"/>
              </a:rPr>
              <a:t>central arithmetical  </a:t>
            </a:r>
            <a:r>
              <a:rPr kumimoji="1" lang="en-US" sz="1200" b="0" i="0" u="none" strike="noStrike" kern="1200" baseline="0" dirty="0">
                <a:solidFill>
                  <a:schemeClr val="tx1"/>
                </a:solidFill>
                <a:latin typeface="Times New Roman" pitchFamily="-109" charset="0"/>
                <a:ea typeface="+mn-ea"/>
                <a:cs typeface="+mn-cs"/>
              </a:rPr>
              <a:t>part of the device will</a:t>
            </a:r>
          </a:p>
          <a:p>
            <a:r>
              <a:rPr kumimoji="1" lang="en-US" sz="1200" b="0" i="0" u="none" strike="noStrike" kern="1200" baseline="0" dirty="0">
                <a:solidFill>
                  <a:schemeClr val="tx1"/>
                </a:solidFill>
                <a:latin typeface="Times New Roman" pitchFamily="-109" charset="0"/>
                <a:ea typeface="+mn-ea"/>
                <a:cs typeface="+mn-cs"/>
              </a:rPr>
              <a:t>probably have to exist, and this constitutes </a:t>
            </a:r>
            <a:r>
              <a:rPr kumimoji="1" lang="en-US" sz="1200" b="0" i="1" u="none" strike="noStrike" kern="1200" baseline="0" dirty="0">
                <a:solidFill>
                  <a:schemeClr val="tx1"/>
                </a:solidFill>
                <a:latin typeface="Times New Roman" pitchFamily="-109" charset="0"/>
                <a:ea typeface="+mn-ea"/>
                <a:cs typeface="+mn-cs"/>
              </a:rPr>
              <a:t>the first specific part: CA </a:t>
            </a:r>
            <a:r>
              <a:rPr kumimoji="1" lang="en-US" sz="1200" b="0" i="0" u="none" strike="noStrike" kern="1200" baseline="0" dirty="0">
                <a:solidFill>
                  <a:schemeClr val="tx1"/>
                </a:solidFill>
                <a:latin typeface="Times New Roman" pitchFamily="-109" charset="0"/>
                <a:ea typeface="+mn-ea"/>
                <a:cs typeface="+mn-cs"/>
              </a:rPr>
              <a:t>.</a:t>
            </a:r>
          </a:p>
          <a:p>
            <a:r>
              <a:rPr kumimoji="1" lang="en-US" sz="1200" b="0" i="0" u="none" strike="noStrike" kern="1200" baseline="0" dirty="0">
                <a:solidFill>
                  <a:schemeClr val="tx1"/>
                </a:solidFill>
                <a:latin typeface="Times New Roman" pitchFamily="-109" charset="0"/>
                <a:ea typeface="+mn-ea"/>
                <a:cs typeface="+mn-cs"/>
              </a:rPr>
              <a:t>	2.3 </a:t>
            </a:r>
            <a:r>
              <a:rPr kumimoji="1" lang="en-US" sz="1200" b="1" i="0" u="none" strike="noStrike" kern="1200" baseline="0" dirty="0">
                <a:solidFill>
                  <a:schemeClr val="tx1"/>
                </a:solidFill>
                <a:latin typeface="Times New Roman" pitchFamily="-109" charset="0"/>
                <a:ea typeface="+mn-ea"/>
                <a:cs typeface="+mn-cs"/>
              </a:rPr>
              <a:t>Second:  </a:t>
            </a:r>
            <a:r>
              <a:rPr kumimoji="1" lang="en-US" sz="1200" b="0" i="0" u="none" strike="noStrike" kern="1200" baseline="0" dirty="0">
                <a:solidFill>
                  <a:schemeClr val="tx1"/>
                </a:solidFill>
                <a:latin typeface="Times New Roman" pitchFamily="-109" charset="0"/>
                <a:ea typeface="+mn-ea"/>
                <a:cs typeface="+mn-cs"/>
              </a:rPr>
              <a:t>The logical control of the device, that is, the</a:t>
            </a:r>
          </a:p>
          <a:p>
            <a:r>
              <a:rPr kumimoji="1" lang="en-US" sz="1200" b="0" i="0" u="none" strike="noStrike" kern="1200" baseline="0" dirty="0">
                <a:solidFill>
                  <a:schemeClr val="tx1"/>
                </a:solidFill>
                <a:latin typeface="Times New Roman" pitchFamily="-109" charset="0"/>
                <a:ea typeface="+mn-ea"/>
                <a:cs typeface="+mn-cs"/>
              </a:rPr>
              <a:t>proper sequencing of its operations, can be most efficiently carried</a:t>
            </a:r>
          </a:p>
          <a:p>
            <a:r>
              <a:rPr kumimoji="1" lang="en-US" sz="1200" b="0" i="0" u="none" strike="noStrike" kern="1200" baseline="0" dirty="0">
                <a:solidFill>
                  <a:schemeClr val="tx1"/>
                </a:solidFill>
                <a:latin typeface="Times New Roman" pitchFamily="-109" charset="0"/>
                <a:ea typeface="+mn-ea"/>
                <a:cs typeface="+mn-cs"/>
              </a:rPr>
              <a:t>out by a central control organ. If the device is to be </a:t>
            </a:r>
            <a:r>
              <a:rPr kumimoji="1" lang="en-US" sz="1200" b="0" i="1" u="none" strike="noStrike" kern="1200" baseline="0" dirty="0">
                <a:solidFill>
                  <a:schemeClr val="tx1"/>
                </a:solidFill>
                <a:latin typeface="Times New Roman" pitchFamily="-109" charset="0"/>
                <a:ea typeface="+mn-ea"/>
                <a:cs typeface="+mn-cs"/>
              </a:rPr>
              <a:t>elastic </a:t>
            </a:r>
            <a:r>
              <a:rPr kumimoji="1" lang="en-US" sz="1200" b="0" i="0" u="none" strike="noStrike" kern="1200" baseline="0" dirty="0">
                <a:solidFill>
                  <a:schemeClr val="tx1"/>
                </a:solidFill>
                <a:latin typeface="Times New Roman" pitchFamily="-109" charset="0"/>
                <a:ea typeface="+mn-ea"/>
                <a:cs typeface="+mn-cs"/>
              </a:rPr>
              <a:t>,</a:t>
            </a:r>
          </a:p>
          <a:p>
            <a:r>
              <a:rPr kumimoji="1" lang="en-US" sz="1200" b="0" i="0" u="none" strike="noStrike" kern="1200" baseline="0" dirty="0">
                <a:solidFill>
                  <a:schemeClr val="tx1"/>
                </a:solidFill>
                <a:latin typeface="Times New Roman" pitchFamily="-109" charset="0"/>
                <a:ea typeface="+mn-ea"/>
                <a:cs typeface="+mn-cs"/>
              </a:rPr>
              <a:t>that is, as nearly as possible </a:t>
            </a:r>
            <a:r>
              <a:rPr kumimoji="1" lang="en-US" sz="1200" b="0" i="1" u="none" strike="noStrike" kern="1200" baseline="0" dirty="0">
                <a:solidFill>
                  <a:schemeClr val="tx1"/>
                </a:solidFill>
                <a:latin typeface="Times New Roman" pitchFamily="-109" charset="0"/>
                <a:ea typeface="+mn-ea"/>
                <a:cs typeface="+mn-cs"/>
              </a:rPr>
              <a:t>all purpose </a:t>
            </a:r>
            <a:r>
              <a:rPr kumimoji="1" lang="en-US" sz="1200" b="0" i="0" u="none" strike="noStrike" kern="1200" baseline="0" dirty="0">
                <a:solidFill>
                  <a:schemeClr val="tx1"/>
                </a:solidFill>
                <a:latin typeface="Times New Roman" pitchFamily="-109" charset="0"/>
                <a:ea typeface="+mn-ea"/>
                <a:cs typeface="+mn-cs"/>
              </a:rPr>
              <a:t>, then a distinction must</a:t>
            </a:r>
          </a:p>
          <a:p>
            <a:r>
              <a:rPr kumimoji="1" lang="en-US" sz="1200" b="0" i="0" u="none" strike="noStrike" kern="1200" baseline="0" dirty="0">
                <a:solidFill>
                  <a:schemeClr val="tx1"/>
                </a:solidFill>
                <a:latin typeface="Times New Roman" pitchFamily="-109" charset="0"/>
                <a:ea typeface="+mn-ea"/>
                <a:cs typeface="+mn-cs"/>
              </a:rPr>
              <a:t> be made between the specific instructions given for and defining</a:t>
            </a:r>
          </a:p>
          <a:p>
            <a:r>
              <a:rPr kumimoji="1" lang="en-US" sz="1200" b="0" i="0" u="none" strike="noStrike" kern="1200" baseline="0" dirty="0">
                <a:solidFill>
                  <a:schemeClr val="tx1"/>
                </a:solidFill>
                <a:latin typeface="Times New Roman" pitchFamily="-109" charset="0"/>
                <a:ea typeface="+mn-ea"/>
                <a:cs typeface="+mn-cs"/>
              </a:rPr>
              <a:t>a particular problem, and the general control organs that see to it</a:t>
            </a:r>
          </a:p>
          <a:p>
            <a:r>
              <a:rPr kumimoji="1" lang="en-US" sz="1200" b="0" i="0" u="none" strike="noStrike" kern="1200" baseline="0" dirty="0">
                <a:solidFill>
                  <a:schemeClr val="tx1"/>
                </a:solidFill>
                <a:latin typeface="Times New Roman" pitchFamily="-109" charset="0"/>
                <a:ea typeface="+mn-ea"/>
                <a:cs typeface="+mn-cs"/>
              </a:rPr>
              <a:t>that these instructions—no matter what they are—are</a:t>
            </a:r>
          </a:p>
          <a:p>
            <a:r>
              <a:rPr kumimoji="1" lang="en-US" sz="1200" b="0" i="0" u="none" strike="noStrike" kern="1200" baseline="0" dirty="0">
                <a:solidFill>
                  <a:schemeClr val="tx1"/>
                </a:solidFill>
                <a:latin typeface="Times New Roman" pitchFamily="-109" charset="0"/>
                <a:ea typeface="+mn-ea"/>
                <a:cs typeface="+mn-cs"/>
              </a:rPr>
              <a:t>carried out. The former must be stored in some way; the latter are represented</a:t>
            </a:r>
          </a:p>
          <a:p>
            <a:r>
              <a:rPr kumimoji="1" lang="en-US" sz="1200" b="0" i="0" u="none" strike="noStrike" kern="1200" baseline="0" dirty="0">
                <a:solidFill>
                  <a:schemeClr val="tx1"/>
                </a:solidFill>
                <a:latin typeface="Times New Roman" pitchFamily="-109" charset="0"/>
                <a:ea typeface="+mn-ea"/>
                <a:cs typeface="+mn-cs"/>
              </a:rPr>
              <a:t>by definite operating parts of the device. By the </a:t>
            </a:r>
            <a:r>
              <a:rPr kumimoji="1" lang="en-US" sz="1200" b="0" i="1" u="none" strike="noStrike" kern="1200" baseline="0" dirty="0">
                <a:solidFill>
                  <a:schemeClr val="tx1"/>
                </a:solidFill>
                <a:latin typeface="Times New Roman" pitchFamily="-109" charset="0"/>
                <a:ea typeface="+mn-ea"/>
                <a:cs typeface="+mn-cs"/>
              </a:rPr>
              <a:t>central control  </a:t>
            </a:r>
            <a:r>
              <a:rPr kumimoji="1" lang="en-US" sz="1200" b="0" i="0" u="none" strike="noStrike" kern="1200" baseline="0" dirty="0">
                <a:solidFill>
                  <a:schemeClr val="tx1"/>
                </a:solidFill>
                <a:latin typeface="Times New Roman" pitchFamily="-109" charset="0"/>
                <a:ea typeface="+mn-ea"/>
                <a:cs typeface="+mn-cs"/>
              </a:rPr>
              <a:t>we</a:t>
            </a:r>
          </a:p>
          <a:p>
            <a:r>
              <a:rPr kumimoji="1" lang="en-US" sz="1200" b="0" i="0" u="none" strike="noStrike" kern="1200" baseline="0" dirty="0">
                <a:solidFill>
                  <a:schemeClr val="tx1"/>
                </a:solidFill>
                <a:latin typeface="Times New Roman" pitchFamily="-109" charset="0"/>
                <a:ea typeface="+mn-ea"/>
                <a:cs typeface="+mn-cs"/>
              </a:rPr>
              <a:t>mean this latter function only, and the organs that perform it form</a:t>
            </a:r>
          </a:p>
          <a:p>
            <a:r>
              <a:rPr kumimoji="1" lang="en-US" sz="1200" b="0" i="1" u="none" strike="noStrike" kern="1200" baseline="0" dirty="0">
                <a:solidFill>
                  <a:schemeClr val="tx1"/>
                </a:solidFill>
                <a:latin typeface="Times New Roman" pitchFamily="-109" charset="0"/>
                <a:ea typeface="+mn-ea"/>
                <a:cs typeface="+mn-cs"/>
              </a:rPr>
              <a:t>the second specific part: CC .</a:t>
            </a:r>
          </a:p>
          <a:p>
            <a:r>
              <a:rPr kumimoji="1" lang="en-US" sz="1200" b="0" i="0" u="none" strike="noStrike" kern="1200" baseline="0" dirty="0">
                <a:solidFill>
                  <a:schemeClr val="tx1"/>
                </a:solidFill>
                <a:latin typeface="Times New Roman" pitchFamily="-109" charset="0"/>
                <a:ea typeface="+mn-ea"/>
                <a:cs typeface="+mn-cs"/>
              </a:rPr>
              <a:t>	2.4 </a:t>
            </a:r>
            <a:r>
              <a:rPr kumimoji="1" lang="en-US" sz="1200" b="1" i="0" u="none" strike="noStrike" kern="1200" baseline="0" dirty="0">
                <a:solidFill>
                  <a:schemeClr val="tx1"/>
                </a:solidFill>
                <a:latin typeface="Times New Roman" pitchFamily="-109" charset="0"/>
                <a:ea typeface="+mn-ea"/>
                <a:cs typeface="+mn-cs"/>
              </a:rPr>
              <a:t>Third</a:t>
            </a:r>
            <a:r>
              <a:rPr kumimoji="1" lang="en-US" sz="1200" b="0" i="0" u="none" strike="noStrike" kern="1200" baseline="0" dirty="0">
                <a:solidFill>
                  <a:schemeClr val="tx1"/>
                </a:solidFill>
                <a:latin typeface="Times New Roman" pitchFamily="-109" charset="0"/>
                <a:ea typeface="+mn-ea"/>
                <a:cs typeface="+mn-cs"/>
              </a:rPr>
              <a:t>:  Any device that is to carry out long and complicated</a:t>
            </a:r>
          </a:p>
          <a:p>
            <a:r>
              <a:rPr kumimoji="1" lang="en-US" sz="1200" b="0" i="0" u="none" strike="noStrike" kern="1200" baseline="0" dirty="0">
                <a:solidFill>
                  <a:schemeClr val="tx1"/>
                </a:solidFill>
                <a:latin typeface="Times New Roman" pitchFamily="-109" charset="0"/>
                <a:ea typeface="+mn-ea"/>
                <a:cs typeface="+mn-cs"/>
              </a:rPr>
              <a:t>sequences of operations (specifically of calculations) must</a:t>
            </a:r>
          </a:p>
          <a:p>
            <a:r>
              <a:rPr kumimoji="1" lang="en-US" sz="1200" b="0" i="0" u="none" strike="noStrike" kern="1200" baseline="0" dirty="0">
                <a:solidFill>
                  <a:schemeClr val="tx1"/>
                </a:solidFill>
                <a:latin typeface="Times New Roman" pitchFamily="-109" charset="0"/>
                <a:ea typeface="+mn-ea"/>
                <a:cs typeface="+mn-cs"/>
              </a:rPr>
              <a:t>have a considerable memory . . .</a:t>
            </a:r>
          </a:p>
          <a:p>
            <a:r>
              <a:rPr kumimoji="1" lang="en-US" sz="1200" b="0" i="0" u="none" strike="noStrike" kern="1200" baseline="0" dirty="0">
                <a:solidFill>
                  <a:schemeClr val="tx1"/>
                </a:solidFill>
                <a:latin typeface="Times New Roman" pitchFamily="-109" charset="0"/>
                <a:ea typeface="+mn-ea"/>
                <a:cs typeface="+mn-cs"/>
              </a:rPr>
              <a:t>	The instructions which govern a complicated problem may</a:t>
            </a:r>
          </a:p>
          <a:p>
            <a:r>
              <a:rPr kumimoji="1" lang="en-US" sz="1200" b="0" i="0" u="none" strike="noStrike" kern="1200" baseline="0" dirty="0">
                <a:solidFill>
                  <a:schemeClr val="tx1"/>
                </a:solidFill>
                <a:latin typeface="Times New Roman" pitchFamily="-109" charset="0"/>
                <a:ea typeface="+mn-ea"/>
                <a:cs typeface="+mn-cs"/>
              </a:rPr>
              <a:t>constitute considerable material, particularly so, if the code is circumstantial</a:t>
            </a:r>
          </a:p>
          <a:p>
            <a:r>
              <a:rPr kumimoji="1" lang="en-US" sz="1200" b="0" i="0" u="none" strike="noStrike" kern="1200" baseline="0" dirty="0">
                <a:solidFill>
                  <a:schemeClr val="tx1"/>
                </a:solidFill>
                <a:latin typeface="Times New Roman" pitchFamily="-109" charset="0"/>
                <a:ea typeface="+mn-ea"/>
                <a:cs typeface="+mn-cs"/>
              </a:rPr>
              <a:t>(which it is in most arrangements). This material must</a:t>
            </a:r>
          </a:p>
          <a:p>
            <a:r>
              <a:rPr kumimoji="1" lang="en-US" sz="1200" b="0" i="0" u="none" strike="noStrike" kern="1200" baseline="0" dirty="0">
                <a:solidFill>
                  <a:schemeClr val="tx1"/>
                </a:solidFill>
                <a:latin typeface="Times New Roman" pitchFamily="-109" charset="0"/>
                <a:ea typeface="+mn-ea"/>
                <a:cs typeface="+mn-cs"/>
              </a:rPr>
              <a:t>be remembered.</a:t>
            </a:r>
          </a:p>
          <a:p>
            <a:r>
              <a:rPr kumimoji="1" lang="en-US" sz="1200" b="0" i="0" u="none" strike="noStrike" kern="1200" baseline="0" dirty="0">
                <a:solidFill>
                  <a:schemeClr val="tx1"/>
                </a:solidFill>
                <a:latin typeface="Times New Roman" pitchFamily="-109" charset="0"/>
                <a:ea typeface="+mn-ea"/>
                <a:cs typeface="+mn-cs"/>
              </a:rPr>
              <a:t>	 At any rate, the total </a:t>
            </a:r>
            <a:r>
              <a:rPr kumimoji="1" lang="en-US" sz="1200" b="0" i="1" u="none" strike="noStrike" kern="1200" baseline="0" dirty="0">
                <a:solidFill>
                  <a:schemeClr val="tx1"/>
                </a:solidFill>
                <a:latin typeface="Times New Roman" pitchFamily="-109" charset="0"/>
                <a:ea typeface="+mn-ea"/>
                <a:cs typeface="+mn-cs"/>
              </a:rPr>
              <a:t>memory</a:t>
            </a:r>
            <a:r>
              <a:rPr kumimoji="1" lang="en-US" sz="1200" b="0" i="0" u="none" strike="noStrike" kern="1200" baseline="0" dirty="0">
                <a:solidFill>
                  <a:schemeClr val="tx1"/>
                </a:solidFill>
                <a:latin typeface="Times New Roman" pitchFamily="-109" charset="0"/>
                <a:ea typeface="+mn-ea"/>
                <a:cs typeface="+mn-cs"/>
              </a:rPr>
              <a:t>  </a:t>
            </a:r>
            <a:r>
              <a:rPr kumimoji="1" lang="en-US" sz="1200" b="0" i="1" u="none" strike="noStrike" kern="1200" baseline="0" dirty="0">
                <a:solidFill>
                  <a:schemeClr val="tx1"/>
                </a:solidFill>
                <a:latin typeface="Times New Roman" pitchFamily="-109" charset="0"/>
                <a:ea typeface="+mn-ea"/>
                <a:cs typeface="+mn-cs"/>
              </a:rPr>
              <a:t>constitutes the third specific</a:t>
            </a:r>
          </a:p>
          <a:p>
            <a:r>
              <a:rPr kumimoji="1" lang="en-US" sz="1200" b="0" i="1" u="none" strike="noStrike" kern="1200" baseline="0" dirty="0">
                <a:solidFill>
                  <a:schemeClr val="tx1"/>
                </a:solidFill>
                <a:latin typeface="Times New Roman" pitchFamily="-109" charset="0"/>
                <a:ea typeface="+mn-ea"/>
                <a:cs typeface="+mn-cs"/>
              </a:rPr>
              <a:t>part of the device: M.</a:t>
            </a:r>
          </a:p>
          <a:p>
            <a:r>
              <a:rPr kumimoji="1" lang="en-US" sz="1200" b="0" i="0" u="none" strike="noStrike" kern="1200" baseline="0" dirty="0">
                <a:solidFill>
                  <a:schemeClr val="tx1"/>
                </a:solidFill>
                <a:latin typeface="Times New Roman" pitchFamily="-109" charset="0"/>
                <a:ea typeface="+mn-ea"/>
                <a:cs typeface="+mn-cs"/>
              </a:rPr>
              <a:t>	 2.6 The three specific parts CA, CC (together C), and M correspond</a:t>
            </a:r>
          </a:p>
          <a:p>
            <a:r>
              <a:rPr kumimoji="1" lang="en-US" sz="1200" b="0" i="0" u="none" strike="noStrike" kern="1200" baseline="0" dirty="0">
                <a:solidFill>
                  <a:schemeClr val="tx1"/>
                </a:solidFill>
                <a:latin typeface="Times New Roman" pitchFamily="-109" charset="0"/>
                <a:ea typeface="+mn-ea"/>
                <a:cs typeface="+mn-cs"/>
              </a:rPr>
              <a:t>to the </a:t>
            </a:r>
            <a:r>
              <a:rPr kumimoji="1" lang="en-US" sz="1200" b="0" i="1" u="none" strike="noStrike" kern="1200" baseline="0" dirty="0">
                <a:solidFill>
                  <a:schemeClr val="tx1"/>
                </a:solidFill>
                <a:latin typeface="Times New Roman" pitchFamily="-109" charset="0"/>
                <a:ea typeface="+mn-ea"/>
                <a:cs typeface="+mn-cs"/>
              </a:rPr>
              <a:t>associative</a:t>
            </a:r>
            <a:r>
              <a:rPr kumimoji="1" lang="en-US" sz="1200" b="0" i="0" u="none" strike="noStrike" kern="1200" baseline="0" dirty="0">
                <a:solidFill>
                  <a:schemeClr val="tx1"/>
                </a:solidFill>
                <a:latin typeface="Times New Roman" pitchFamily="-109" charset="0"/>
                <a:ea typeface="+mn-ea"/>
                <a:cs typeface="+mn-cs"/>
              </a:rPr>
              <a:t>  neurons in the human nervous system. It</a:t>
            </a:r>
          </a:p>
          <a:p>
            <a:r>
              <a:rPr kumimoji="1" lang="en-US" sz="1200" b="0" i="0" u="none" strike="noStrike" kern="1200" baseline="0" dirty="0">
                <a:solidFill>
                  <a:schemeClr val="tx1"/>
                </a:solidFill>
                <a:latin typeface="Times New Roman" pitchFamily="-109" charset="0"/>
                <a:ea typeface="+mn-ea"/>
                <a:cs typeface="+mn-cs"/>
              </a:rPr>
              <a:t>remains to discuss the equivalents of the </a:t>
            </a:r>
            <a:r>
              <a:rPr kumimoji="1" lang="en-US" sz="1200" b="0" i="1" u="none" strike="noStrike" kern="1200" baseline="0" dirty="0">
                <a:solidFill>
                  <a:schemeClr val="tx1"/>
                </a:solidFill>
                <a:latin typeface="Times New Roman" pitchFamily="-109" charset="0"/>
                <a:ea typeface="+mn-ea"/>
                <a:cs typeface="+mn-cs"/>
              </a:rPr>
              <a:t>sensory</a:t>
            </a:r>
            <a:r>
              <a:rPr kumimoji="1" lang="en-US" sz="1200" b="0" i="0" u="none" strike="noStrike" kern="1200" baseline="0" dirty="0">
                <a:solidFill>
                  <a:schemeClr val="tx1"/>
                </a:solidFill>
                <a:latin typeface="Times New Roman" pitchFamily="-109" charset="0"/>
                <a:ea typeface="+mn-ea"/>
                <a:cs typeface="+mn-cs"/>
              </a:rPr>
              <a:t>  or </a:t>
            </a:r>
            <a:r>
              <a:rPr kumimoji="1" lang="en-US" sz="1200" b="0" i="1" u="none" strike="noStrike" kern="1200" baseline="0" dirty="0">
                <a:solidFill>
                  <a:schemeClr val="tx1"/>
                </a:solidFill>
                <a:latin typeface="Times New Roman" pitchFamily="-109" charset="0"/>
                <a:ea typeface="+mn-ea"/>
                <a:cs typeface="+mn-cs"/>
              </a:rPr>
              <a:t>afferent </a:t>
            </a:r>
            <a:r>
              <a:rPr kumimoji="1" lang="en-US" sz="1200" b="0" i="0" u="none" strike="noStrike" kern="1200" baseline="0" dirty="0">
                <a:solidFill>
                  <a:schemeClr val="tx1"/>
                </a:solidFill>
                <a:latin typeface="Times New Roman" pitchFamily="-109" charset="0"/>
                <a:ea typeface="+mn-ea"/>
                <a:cs typeface="+mn-cs"/>
              </a:rPr>
              <a:t> and the</a:t>
            </a:r>
          </a:p>
          <a:p>
            <a:r>
              <a:rPr kumimoji="1" lang="en-US" sz="1200" b="0" i="1" u="none" strike="noStrike" kern="1200" baseline="0" dirty="0">
                <a:solidFill>
                  <a:schemeClr val="tx1"/>
                </a:solidFill>
                <a:latin typeface="Times New Roman" pitchFamily="-109" charset="0"/>
                <a:ea typeface="+mn-ea"/>
                <a:cs typeface="+mn-cs"/>
              </a:rPr>
              <a:t>motor </a:t>
            </a:r>
            <a:r>
              <a:rPr kumimoji="1" lang="en-US" sz="1200" b="0" i="0" u="none" strike="noStrike" kern="1200" baseline="0" dirty="0">
                <a:solidFill>
                  <a:schemeClr val="tx1"/>
                </a:solidFill>
                <a:latin typeface="Times New Roman" pitchFamily="-109" charset="0"/>
                <a:ea typeface="+mn-ea"/>
                <a:cs typeface="+mn-cs"/>
              </a:rPr>
              <a:t> or </a:t>
            </a:r>
            <a:r>
              <a:rPr kumimoji="1" lang="en-US" sz="1200" b="0" i="1" u="none" strike="noStrike" kern="1200" baseline="0" dirty="0">
                <a:solidFill>
                  <a:schemeClr val="tx1"/>
                </a:solidFill>
                <a:latin typeface="Times New Roman" pitchFamily="-109" charset="0"/>
                <a:ea typeface="+mn-ea"/>
                <a:cs typeface="+mn-cs"/>
              </a:rPr>
              <a:t>efferent</a:t>
            </a:r>
            <a:r>
              <a:rPr kumimoji="1" lang="en-US" sz="1200" b="0" i="0" u="none" strike="noStrike" kern="1200" baseline="0" dirty="0">
                <a:solidFill>
                  <a:schemeClr val="tx1"/>
                </a:solidFill>
                <a:latin typeface="Times New Roman" pitchFamily="-109" charset="0"/>
                <a:ea typeface="+mn-ea"/>
                <a:cs typeface="+mn-cs"/>
              </a:rPr>
              <a:t> neurons. These are the </a:t>
            </a:r>
            <a:r>
              <a:rPr kumimoji="1" lang="en-US" sz="1200" b="0" i="1" u="none" strike="noStrike" kern="1200" baseline="0" dirty="0">
                <a:solidFill>
                  <a:schemeClr val="tx1"/>
                </a:solidFill>
                <a:latin typeface="Times New Roman" pitchFamily="-109" charset="0"/>
                <a:ea typeface="+mn-ea"/>
                <a:cs typeface="+mn-cs"/>
              </a:rPr>
              <a:t>input  </a:t>
            </a:r>
            <a:r>
              <a:rPr kumimoji="1" lang="en-US" sz="1200" b="0" i="0" u="none" strike="noStrike" kern="1200" baseline="0" dirty="0">
                <a:solidFill>
                  <a:schemeClr val="tx1"/>
                </a:solidFill>
                <a:latin typeface="Times New Roman" pitchFamily="-109" charset="0"/>
                <a:ea typeface="+mn-ea"/>
                <a:cs typeface="+mn-cs"/>
              </a:rPr>
              <a:t>and </a:t>
            </a:r>
            <a:r>
              <a:rPr kumimoji="1" lang="en-US" sz="1200" b="0" i="1" u="none" strike="noStrike" kern="1200" baseline="0" dirty="0">
                <a:solidFill>
                  <a:schemeClr val="tx1"/>
                </a:solidFill>
                <a:latin typeface="Times New Roman" pitchFamily="-109" charset="0"/>
                <a:ea typeface="+mn-ea"/>
                <a:cs typeface="+mn-cs"/>
              </a:rPr>
              <a:t>output </a:t>
            </a:r>
            <a:r>
              <a:rPr kumimoji="1" lang="en-US" sz="1200" b="0" i="0" u="none" strike="noStrike" kern="1200" baseline="0" dirty="0">
                <a:solidFill>
                  <a:schemeClr val="tx1"/>
                </a:solidFill>
                <a:latin typeface="Times New Roman" pitchFamily="-109" charset="0"/>
                <a:ea typeface="+mn-ea"/>
                <a:cs typeface="+mn-cs"/>
              </a:rPr>
              <a:t> organs of</a:t>
            </a:r>
          </a:p>
          <a:p>
            <a:r>
              <a:rPr kumimoji="1" lang="en-US" sz="1200" b="0" i="0" u="none" strike="noStrike" kern="1200" baseline="0" dirty="0">
                <a:solidFill>
                  <a:schemeClr val="tx1"/>
                </a:solidFill>
                <a:latin typeface="Times New Roman" pitchFamily="-109" charset="0"/>
                <a:ea typeface="+mn-ea"/>
                <a:cs typeface="+mn-cs"/>
              </a:rPr>
              <a:t>the device. </a:t>
            </a:r>
          </a:p>
          <a:p>
            <a:r>
              <a:rPr kumimoji="1" lang="en-US" sz="1200" b="0" i="0" u="none" strike="noStrike" kern="1200" baseline="0" dirty="0">
                <a:solidFill>
                  <a:schemeClr val="tx1"/>
                </a:solidFill>
                <a:latin typeface="Times New Roman" pitchFamily="-109" charset="0"/>
                <a:ea typeface="+mn-ea"/>
                <a:cs typeface="+mn-cs"/>
              </a:rPr>
              <a:t>	The device must be endowed with the ability to maintain</a:t>
            </a:r>
          </a:p>
          <a:p>
            <a:r>
              <a:rPr kumimoji="1" lang="en-US" sz="1200" b="0" i="0" u="none" strike="noStrike" kern="1200" baseline="0" dirty="0">
                <a:solidFill>
                  <a:schemeClr val="tx1"/>
                </a:solidFill>
                <a:latin typeface="Times New Roman" pitchFamily="-109" charset="0"/>
                <a:ea typeface="+mn-ea"/>
                <a:cs typeface="+mn-cs"/>
              </a:rPr>
              <a:t>input and output (sensory and motor) contact with some specific</a:t>
            </a:r>
          </a:p>
          <a:p>
            <a:r>
              <a:rPr kumimoji="1" lang="en-US" sz="1200" b="0" i="0" u="none" strike="noStrike" kern="1200" baseline="0" dirty="0">
                <a:solidFill>
                  <a:schemeClr val="tx1"/>
                </a:solidFill>
                <a:latin typeface="Times New Roman" pitchFamily="-109" charset="0"/>
                <a:ea typeface="+mn-ea"/>
                <a:cs typeface="+mn-cs"/>
              </a:rPr>
              <a:t>medium of this type. The medium will be called the </a:t>
            </a:r>
            <a:r>
              <a:rPr kumimoji="1" lang="en-US" sz="1200" b="0" i="1" u="none" strike="noStrike" kern="1200" baseline="0" dirty="0">
                <a:solidFill>
                  <a:schemeClr val="tx1"/>
                </a:solidFill>
                <a:latin typeface="Times New Roman" pitchFamily="-109" charset="0"/>
                <a:ea typeface="+mn-ea"/>
                <a:cs typeface="+mn-cs"/>
              </a:rPr>
              <a:t>outside recording</a:t>
            </a:r>
          </a:p>
          <a:p>
            <a:r>
              <a:rPr kumimoji="1" lang="en-US" sz="1200" b="0" i="1" u="none" strike="noStrike" kern="1200" baseline="0" dirty="0">
                <a:solidFill>
                  <a:schemeClr val="tx1"/>
                </a:solidFill>
                <a:latin typeface="Times New Roman" pitchFamily="-109" charset="0"/>
                <a:ea typeface="+mn-ea"/>
                <a:cs typeface="+mn-cs"/>
              </a:rPr>
              <a:t>medium of the device: R .</a:t>
            </a:r>
          </a:p>
          <a:p>
            <a:r>
              <a:rPr kumimoji="1" lang="en-US" sz="1200" b="0" i="0" u="none" strike="noStrike" kern="1200" baseline="0" dirty="0">
                <a:solidFill>
                  <a:schemeClr val="tx1"/>
                </a:solidFill>
                <a:latin typeface="Times New Roman" pitchFamily="-109" charset="0"/>
                <a:ea typeface="+mn-ea"/>
                <a:cs typeface="+mn-cs"/>
              </a:rPr>
              <a:t>	2.7</a:t>
            </a:r>
            <a:r>
              <a:rPr kumimoji="1" lang="en-US" sz="1200" b="1" i="0" u="none" strike="noStrike" kern="1200" baseline="0" dirty="0">
                <a:solidFill>
                  <a:schemeClr val="tx1"/>
                </a:solidFill>
                <a:latin typeface="Times New Roman" pitchFamily="-109" charset="0"/>
                <a:ea typeface="+mn-ea"/>
                <a:cs typeface="+mn-cs"/>
              </a:rPr>
              <a:t> Fourth</a:t>
            </a:r>
            <a:r>
              <a:rPr kumimoji="1" lang="en-US" sz="1200" b="0" i="0" u="none" strike="noStrike" kern="1200" baseline="0" dirty="0">
                <a:solidFill>
                  <a:schemeClr val="tx1"/>
                </a:solidFill>
                <a:latin typeface="Times New Roman" pitchFamily="-109" charset="0"/>
                <a:ea typeface="+mn-ea"/>
                <a:cs typeface="+mn-cs"/>
              </a:rPr>
              <a:t>:  The device must have organs to transfer information</a:t>
            </a:r>
          </a:p>
          <a:p>
            <a:r>
              <a:rPr kumimoji="1" lang="en-US" sz="1200" b="0" i="0" u="none" strike="noStrike" kern="1200" baseline="0" dirty="0">
                <a:solidFill>
                  <a:schemeClr val="tx1"/>
                </a:solidFill>
                <a:latin typeface="Times New Roman" pitchFamily="-109" charset="0"/>
                <a:ea typeface="+mn-ea"/>
                <a:cs typeface="+mn-cs"/>
              </a:rPr>
              <a:t>from R into its specific parts C and M. These organs form its</a:t>
            </a:r>
          </a:p>
          <a:p>
            <a:r>
              <a:rPr kumimoji="1" lang="en-US" sz="1200" b="0" i="1" u="none" strike="noStrike" kern="1200" baseline="0" dirty="0">
                <a:solidFill>
                  <a:schemeClr val="tx1"/>
                </a:solidFill>
                <a:latin typeface="Times New Roman" pitchFamily="-109" charset="0"/>
                <a:ea typeface="+mn-ea"/>
                <a:cs typeface="+mn-cs"/>
              </a:rPr>
              <a:t>input </a:t>
            </a:r>
            <a:r>
              <a:rPr kumimoji="1" lang="en-US" sz="1200" b="0" i="0" u="none" strike="noStrike" kern="1200" baseline="0" dirty="0">
                <a:solidFill>
                  <a:schemeClr val="tx1"/>
                </a:solidFill>
                <a:latin typeface="Times New Roman" pitchFamily="-109" charset="0"/>
                <a:ea typeface="+mn-ea"/>
                <a:cs typeface="+mn-cs"/>
              </a:rPr>
              <a:t>, the </a:t>
            </a:r>
            <a:r>
              <a:rPr kumimoji="1" lang="en-US" sz="1200" b="0" i="1" u="none" strike="noStrike" kern="1200" baseline="0" dirty="0">
                <a:solidFill>
                  <a:schemeClr val="tx1"/>
                </a:solidFill>
                <a:latin typeface="Times New Roman" pitchFamily="-109" charset="0"/>
                <a:ea typeface="+mn-ea"/>
                <a:cs typeface="+mn-cs"/>
              </a:rPr>
              <a:t>fourth specific part: I </a:t>
            </a:r>
            <a:r>
              <a:rPr kumimoji="1" lang="en-US" sz="1200" b="0" i="0" u="none" strike="noStrike" kern="1200" baseline="0" dirty="0">
                <a:solidFill>
                  <a:schemeClr val="tx1"/>
                </a:solidFill>
                <a:latin typeface="Times New Roman" pitchFamily="-109" charset="0"/>
                <a:ea typeface="+mn-ea"/>
                <a:cs typeface="+mn-cs"/>
              </a:rPr>
              <a:t>. It will be seen that it is best to make</a:t>
            </a:r>
          </a:p>
          <a:p>
            <a:r>
              <a:rPr kumimoji="1" lang="en-US" sz="1200" b="0" i="0" u="none" strike="noStrike" kern="1200" baseline="0" dirty="0">
                <a:solidFill>
                  <a:schemeClr val="tx1"/>
                </a:solidFill>
                <a:latin typeface="Times New Roman" pitchFamily="-109" charset="0"/>
                <a:ea typeface="+mn-ea"/>
                <a:cs typeface="+mn-cs"/>
              </a:rPr>
              <a:t>all transfers from R (by I) into M and never directly from C.</a:t>
            </a:r>
          </a:p>
          <a:p>
            <a:r>
              <a:rPr kumimoji="1" lang="en-US" sz="1200" b="0" i="0" u="none" strike="noStrike" kern="1200" baseline="0" dirty="0">
                <a:solidFill>
                  <a:schemeClr val="tx1"/>
                </a:solidFill>
                <a:latin typeface="Times New Roman" pitchFamily="-109" charset="0"/>
                <a:ea typeface="+mn-ea"/>
                <a:cs typeface="+mn-cs"/>
              </a:rPr>
              <a:t>	2.8 </a:t>
            </a:r>
            <a:r>
              <a:rPr kumimoji="1" lang="en-US" sz="1200" b="1" i="0" u="none" strike="noStrike" kern="1200" baseline="0" dirty="0">
                <a:solidFill>
                  <a:schemeClr val="tx1"/>
                </a:solidFill>
                <a:latin typeface="Times New Roman" pitchFamily="-109" charset="0"/>
                <a:ea typeface="+mn-ea"/>
                <a:cs typeface="+mn-cs"/>
              </a:rPr>
              <a:t>Fifth:  </a:t>
            </a:r>
            <a:r>
              <a:rPr kumimoji="1" lang="en-US" sz="1200" b="0" i="0" u="none" strike="noStrike" kern="1200" baseline="0" dirty="0">
                <a:solidFill>
                  <a:schemeClr val="tx1"/>
                </a:solidFill>
                <a:latin typeface="Times New Roman" pitchFamily="-109" charset="0"/>
                <a:ea typeface="+mn-ea"/>
                <a:cs typeface="+mn-cs"/>
              </a:rPr>
              <a:t>The device must have organs to transfer from its</a:t>
            </a:r>
          </a:p>
          <a:p>
            <a:r>
              <a:rPr kumimoji="1" lang="en-US" sz="1200" b="0" i="0" u="none" strike="noStrike" kern="1200" baseline="0" dirty="0">
                <a:solidFill>
                  <a:schemeClr val="tx1"/>
                </a:solidFill>
                <a:latin typeface="Times New Roman" pitchFamily="-109" charset="0"/>
                <a:ea typeface="+mn-ea"/>
                <a:cs typeface="+mn-cs"/>
              </a:rPr>
              <a:t>specific parts C and M into R. These organs form its </a:t>
            </a:r>
            <a:r>
              <a:rPr kumimoji="1" lang="en-US" sz="1200" b="0" i="1" u="none" strike="noStrike" kern="1200" baseline="0" dirty="0">
                <a:solidFill>
                  <a:schemeClr val="tx1"/>
                </a:solidFill>
                <a:latin typeface="Times New Roman" pitchFamily="-109" charset="0"/>
                <a:ea typeface="+mn-ea"/>
                <a:cs typeface="+mn-cs"/>
              </a:rPr>
              <a:t>output , the</a:t>
            </a:r>
          </a:p>
          <a:p>
            <a:r>
              <a:rPr kumimoji="1" lang="en-US" sz="1200" b="0" i="1" u="none" strike="noStrike" kern="1200" baseline="0" dirty="0">
                <a:solidFill>
                  <a:schemeClr val="tx1"/>
                </a:solidFill>
                <a:latin typeface="Times New Roman" pitchFamily="-109" charset="0"/>
                <a:ea typeface="+mn-ea"/>
                <a:cs typeface="+mn-cs"/>
              </a:rPr>
              <a:t>fifth specific part: O </a:t>
            </a:r>
            <a:r>
              <a:rPr kumimoji="1" lang="en-US" sz="1200" b="0" i="0" u="none" strike="noStrike" kern="1200" baseline="0" dirty="0">
                <a:solidFill>
                  <a:schemeClr val="tx1"/>
                </a:solidFill>
                <a:latin typeface="Times New Roman" pitchFamily="-109" charset="0"/>
                <a:ea typeface="+mn-ea"/>
                <a:cs typeface="+mn-cs"/>
              </a:rPr>
              <a:t>. It will be seen that it is again best to make all</a:t>
            </a:r>
          </a:p>
          <a:p>
            <a:r>
              <a:rPr kumimoji="1" lang="en-US" sz="1200" b="0" i="0" u="none" strike="noStrike" kern="1200" baseline="0" dirty="0">
                <a:solidFill>
                  <a:schemeClr val="tx1"/>
                </a:solidFill>
                <a:latin typeface="Times New Roman" pitchFamily="-109" charset="0"/>
                <a:ea typeface="+mn-ea"/>
                <a:cs typeface="+mn-cs"/>
              </a:rPr>
              <a:t>transfers from M (by O) into R, and never directly from C.</a:t>
            </a:r>
            <a:endParaRPr lang="en-GB" b="0"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8FD58E-35E8-E546-955F-066F4D125A80}" type="slidenum">
              <a:rPr lang="en-US"/>
              <a:pPr/>
              <a:t>17</a:t>
            </a:fld>
            <a:endParaRPr lang="en-US" dirty="0"/>
          </a:p>
        </p:txBody>
      </p:sp>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 With rare exceptions, all of today’s computers have this same general structure</a:t>
            </a:r>
          </a:p>
          <a:p>
            <a:r>
              <a:rPr kumimoji="1" lang="en-US" sz="1200" b="0" i="0" u="none" strike="noStrike" kern="1200" baseline="0" dirty="0">
                <a:solidFill>
                  <a:schemeClr val="tx1"/>
                </a:solidFill>
                <a:latin typeface="Times New Roman" pitchFamily="-109" charset="0"/>
                <a:ea typeface="+mn-ea"/>
                <a:cs typeface="+mn-cs"/>
              </a:rPr>
              <a:t>and function and are thus referred to as </a:t>
            </a:r>
            <a:r>
              <a:rPr kumimoji="1" lang="en-US" sz="1200" b="0" i="1" u="none" strike="noStrike" kern="1200" baseline="0" dirty="0">
                <a:solidFill>
                  <a:schemeClr val="tx1"/>
                </a:solidFill>
                <a:latin typeface="Times New Roman" pitchFamily="-109" charset="0"/>
                <a:ea typeface="+mn-ea"/>
                <a:cs typeface="+mn-cs"/>
              </a:rPr>
              <a:t>von Neumann machines </a:t>
            </a:r>
            <a:r>
              <a:rPr kumimoji="1" lang="en-US" sz="1200" b="0" i="0" u="none" strike="noStrike" kern="1200" baseline="0" dirty="0">
                <a:solidFill>
                  <a:schemeClr val="tx1"/>
                </a:solidFill>
                <a:latin typeface="Times New Roman" pitchFamily="-109" charset="0"/>
                <a:ea typeface="+mn-ea"/>
                <a:cs typeface="+mn-cs"/>
              </a:rPr>
              <a:t>. Thus, it is worthwhile</a:t>
            </a:r>
          </a:p>
          <a:p>
            <a:r>
              <a:rPr kumimoji="1" lang="en-US" sz="1200" b="0" i="0" u="none" strike="noStrike" kern="1200" baseline="0" dirty="0">
                <a:solidFill>
                  <a:schemeClr val="tx1"/>
                </a:solidFill>
                <a:latin typeface="Times New Roman" pitchFamily="-109" charset="0"/>
                <a:ea typeface="+mn-ea"/>
                <a:cs typeface="+mn-cs"/>
              </a:rPr>
              <a:t>at this point to describe briefly the operation of the IAS computer [BURK46,</a:t>
            </a:r>
          </a:p>
          <a:p>
            <a:r>
              <a:rPr kumimoji="1" lang="en-US" sz="1200" b="0" i="0" u="none" strike="noStrike" kern="1200" baseline="0" dirty="0">
                <a:solidFill>
                  <a:schemeClr val="tx1"/>
                </a:solidFill>
                <a:latin typeface="Times New Roman" pitchFamily="-109" charset="0"/>
                <a:ea typeface="+mn-ea"/>
                <a:cs typeface="+mn-cs"/>
              </a:rPr>
              <a:t>GOLD54]. Following [HAYE98], the terminology and notation of von Neumann</a:t>
            </a:r>
          </a:p>
          <a:p>
            <a:r>
              <a:rPr kumimoji="1" lang="en-US" sz="1200" b="0" i="0" u="none" strike="noStrike" kern="1200" baseline="0" dirty="0">
                <a:solidFill>
                  <a:schemeClr val="tx1"/>
                </a:solidFill>
                <a:latin typeface="Times New Roman" pitchFamily="-109" charset="0"/>
                <a:ea typeface="+mn-ea"/>
                <a:cs typeface="+mn-cs"/>
              </a:rPr>
              <a:t>are changed in the following to conform more closely to modern usage; the examples</a:t>
            </a:r>
          </a:p>
          <a:p>
            <a:r>
              <a:rPr kumimoji="1" lang="en-US" sz="1200" b="0" i="0" u="none" strike="noStrike" kern="1200" baseline="0" dirty="0">
                <a:solidFill>
                  <a:schemeClr val="tx1"/>
                </a:solidFill>
                <a:latin typeface="Times New Roman" pitchFamily="-109" charset="0"/>
                <a:ea typeface="+mn-ea"/>
                <a:cs typeface="+mn-cs"/>
              </a:rPr>
              <a:t>accompanying this discussion are based on that latter text.</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memory of the IAS consists of 4,096 storage locations, called </a:t>
            </a:r>
            <a:r>
              <a:rPr kumimoji="1" lang="en-US" sz="1200" b="0" i="1" u="none" strike="noStrike" kern="1200" baseline="0" dirty="0">
                <a:solidFill>
                  <a:schemeClr val="tx1"/>
                </a:solidFill>
                <a:latin typeface="Times New Roman" pitchFamily="-109" charset="0"/>
                <a:ea typeface="+mn-ea"/>
                <a:cs typeface="+mn-cs"/>
              </a:rPr>
              <a:t>words</a:t>
            </a:r>
            <a:r>
              <a:rPr kumimoji="1" lang="en-US" sz="1200" b="0" i="0" u="none" strike="noStrike" kern="1200" baseline="0" dirty="0">
                <a:solidFill>
                  <a:schemeClr val="tx1"/>
                </a:solidFill>
                <a:latin typeface="Times New Roman" pitchFamily="-109" charset="0"/>
                <a:ea typeface="+mn-ea"/>
                <a:cs typeface="+mn-cs"/>
              </a:rPr>
              <a:t> , of</a:t>
            </a:r>
          </a:p>
          <a:p>
            <a:r>
              <a:rPr kumimoji="1" lang="en-US" sz="1200" b="0" i="0" u="none" strike="noStrike" kern="1200" baseline="0" dirty="0">
                <a:solidFill>
                  <a:schemeClr val="tx1"/>
                </a:solidFill>
                <a:latin typeface="Times New Roman" pitchFamily="-109" charset="0"/>
                <a:ea typeface="+mn-ea"/>
                <a:cs typeface="+mn-cs"/>
              </a:rPr>
              <a:t>40 binary digits (bits) each.  Both data and instructions are stored there. Numbers are</a:t>
            </a:r>
          </a:p>
          <a:p>
            <a:r>
              <a:rPr kumimoji="1" lang="en-US" sz="1200" b="0" i="0" u="none" strike="noStrike" kern="1200" baseline="0" dirty="0">
                <a:solidFill>
                  <a:schemeClr val="tx1"/>
                </a:solidFill>
                <a:latin typeface="Times New Roman" pitchFamily="-109" charset="0"/>
                <a:ea typeface="+mn-ea"/>
                <a:cs typeface="+mn-cs"/>
              </a:rPr>
              <a:t>represented in binary form, and each instruction is a binary code. Figure 1.7 illustrates</a:t>
            </a:r>
          </a:p>
          <a:p>
            <a:r>
              <a:rPr kumimoji="1" lang="en-US" sz="1200" b="0" i="0" u="none" strike="noStrike" kern="1200" baseline="0" dirty="0">
                <a:solidFill>
                  <a:schemeClr val="tx1"/>
                </a:solidFill>
                <a:latin typeface="Times New Roman" pitchFamily="-109" charset="0"/>
                <a:ea typeface="+mn-ea"/>
                <a:cs typeface="+mn-cs"/>
              </a:rPr>
              <a:t>these formats. Each number is represented by a sign bit and a 39-bit value. A word</a:t>
            </a:r>
          </a:p>
          <a:p>
            <a:r>
              <a:rPr kumimoji="1" lang="en-US" sz="1200" b="0" i="0" u="none" strike="noStrike" kern="1200" baseline="0" dirty="0">
                <a:solidFill>
                  <a:schemeClr val="tx1"/>
                </a:solidFill>
                <a:latin typeface="Times New Roman" pitchFamily="-109" charset="0"/>
                <a:ea typeface="+mn-ea"/>
                <a:cs typeface="+mn-cs"/>
              </a:rPr>
              <a:t>may alternatively contain two 20-bit instructions, with each instruction consisting</a:t>
            </a:r>
          </a:p>
          <a:p>
            <a:r>
              <a:rPr kumimoji="1" lang="en-US" sz="1200" b="0" i="0" u="none" strike="noStrike" kern="1200" baseline="0" dirty="0">
                <a:solidFill>
                  <a:schemeClr val="tx1"/>
                </a:solidFill>
                <a:latin typeface="Times New Roman" pitchFamily="-109" charset="0"/>
                <a:ea typeface="+mn-ea"/>
                <a:cs typeface="+mn-cs"/>
              </a:rPr>
              <a:t>of an 8-bit operation code (</a:t>
            </a:r>
            <a:r>
              <a:rPr kumimoji="1" lang="en-US" sz="1200" b="0" i="0" u="none" strike="noStrike" kern="1200" baseline="0" dirty="0" err="1">
                <a:solidFill>
                  <a:schemeClr val="tx1"/>
                </a:solidFill>
                <a:latin typeface="Times New Roman" pitchFamily="-109" charset="0"/>
                <a:ea typeface="+mn-ea"/>
                <a:cs typeface="+mn-cs"/>
              </a:rPr>
              <a:t>opcode</a:t>
            </a:r>
            <a:r>
              <a:rPr kumimoji="1" lang="en-US" sz="1200" b="0" i="0" u="none" strike="noStrike" kern="1200" baseline="0" dirty="0">
                <a:solidFill>
                  <a:schemeClr val="tx1"/>
                </a:solidFill>
                <a:latin typeface="Times New Roman" pitchFamily="-109" charset="0"/>
                <a:ea typeface="+mn-ea"/>
                <a:cs typeface="+mn-cs"/>
              </a:rPr>
              <a:t> ) specifying the operation to be performed and</a:t>
            </a:r>
          </a:p>
          <a:p>
            <a:r>
              <a:rPr kumimoji="1" lang="en-US" sz="1200" b="0" i="0" u="none" strike="noStrike" kern="1200" baseline="0" dirty="0">
                <a:solidFill>
                  <a:schemeClr val="tx1"/>
                </a:solidFill>
                <a:latin typeface="Times New Roman" pitchFamily="-109" charset="0"/>
                <a:ea typeface="+mn-ea"/>
                <a:cs typeface="+mn-cs"/>
              </a:rPr>
              <a:t>a 12-bit address designating one of the words in memory (numbered from 0 to 999).</a:t>
            </a:r>
            <a:endParaRPr kumimoji="1" lang="en-US" sz="1200" kern="1200" baseline="0" dirty="0">
              <a:solidFill>
                <a:schemeClr val="tx1"/>
              </a:solidFill>
              <a:latin typeface="Times New Roman" pitchFamily="-110" charset="0"/>
              <a:ea typeface="+mn-ea"/>
              <a:cs typeface="+mn-cs"/>
            </a:endParaRPr>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kumimoji="1" lang="en-US" sz="1200" b="0" i="0" u="none" strike="noStrike" kern="1200" baseline="0" dirty="0">
                <a:solidFill>
                  <a:schemeClr val="tx1"/>
                </a:solidFill>
                <a:latin typeface="Times New Roman" pitchFamily="-109" charset="0"/>
                <a:ea typeface="+mn-ea"/>
                <a:cs typeface="+mn-cs"/>
              </a:rPr>
              <a:t>The control unit operates the IAS by fetching instructions from memory</a:t>
            </a:r>
          </a:p>
          <a:p>
            <a:r>
              <a:rPr kumimoji="1" lang="en-US" sz="1200" b="0" i="0" u="none" strike="noStrike" kern="1200" baseline="0" dirty="0">
                <a:solidFill>
                  <a:schemeClr val="tx1"/>
                </a:solidFill>
                <a:latin typeface="Times New Roman" pitchFamily="-109" charset="0"/>
                <a:ea typeface="+mn-ea"/>
                <a:cs typeface="+mn-cs"/>
              </a:rPr>
              <a:t>and executing them one at a time. We explain these operations with reference to</a:t>
            </a:r>
          </a:p>
          <a:p>
            <a:r>
              <a:rPr kumimoji="1" lang="en-US" sz="1200" b="0" i="0" u="none" strike="noStrike" kern="1200" baseline="0" dirty="0">
                <a:solidFill>
                  <a:schemeClr val="tx1"/>
                </a:solidFill>
                <a:latin typeface="Times New Roman" pitchFamily="-109" charset="0"/>
                <a:ea typeface="+mn-ea"/>
                <a:cs typeface="+mn-cs"/>
              </a:rPr>
              <a:t>Figure 1.6. This figure reveals that both the control unit and the ALU contain storage</a:t>
            </a:r>
          </a:p>
          <a:p>
            <a:r>
              <a:rPr kumimoji="1" lang="en-US" sz="1200" b="0" i="0" u="none" strike="noStrike" kern="1200" baseline="0" dirty="0">
                <a:solidFill>
                  <a:schemeClr val="tx1"/>
                </a:solidFill>
                <a:latin typeface="Times New Roman" pitchFamily="-109" charset="0"/>
                <a:ea typeface="+mn-ea"/>
                <a:cs typeface="+mn-cs"/>
              </a:rPr>
              <a:t>locations, called </a:t>
            </a:r>
            <a:r>
              <a:rPr kumimoji="1" lang="en-US" sz="1200" b="0" i="1" u="none" strike="noStrike" kern="1200" baseline="0" dirty="0">
                <a:solidFill>
                  <a:schemeClr val="tx1"/>
                </a:solidFill>
                <a:latin typeface="Times New Roman" pitchFamily="-109" charset="0"/>
                <a:ea typeface="+mn-ea"/>
                <a:cs typeface="+mn-cs"/>
              </a:rPr>
              <a:t>registers</a:t>
            </a:r>
            <a:r>
              <a:rPr kumimoji="1" lang="en-US" sz="1200" b="0" i="0" u="none" strike="noStrike" kern="1200" baseline="0" dirty="0">
                <a:solidFill>
                  <a:schemeClr val="tx1"/>
                </a:solidFill>
                <a:latin typeface="Times New Roman" pitchFamily="-109" charset="0"/>
                <a:ea typeface="+mn-ea"/>
                <a:cs typeface="+mn-cs"/>
              </a:rPr>
              <a:t> , defined as follows:</a:t>
            </a:r>
          </a:p>
          <a:p>
            <a:endParaRPr lang="en-US" dirty="0"/>
          </a:p>
          <a:p>
            <a:r>
              <a:rPr lang="en-US" dirty="0"/>
              <a:t> </a:t>
            </a:r>
            <a:r>
              <a:rPr kumimoji="1" lang="en-US" sz="1200" b="1" kern="1200" baseline="0" dirty="0">
                <a:solidFill>
                  <a:schemeClr val="tx1"/>
                </a:solidFill>
                <a:latin typeface="Times New Roman" pitchFamily="-110" charset="0"/>
                <a:ea typeface="+mn-ea"/>
                <a:cs typeface="+mn-cs"/>
              </a:rPr>
              <a:t>Memory buffer register (MBR): </a:t>
            </a:r>
            <a:r>
              <a:rPr kumimoji="1" lang="en-US" sz="1200" b="0" kern="1200" baseline="0" dirty="0">
                <a:solidFill>
                  <a:schemeClr val="tx1"/>
                </a:solidFill>
                <a:latin typeface="Times New Roman" pitchFamily="-110" charset="0"/>
                <a:ea typeface="+mn-ea"/>
                <a:cs typeface="+mn-cs"/>
              </a:rPr>
              <a:t>Contains a word to be stored in memory or sent</a:t>
            </a:r>
          </a:p>
          <a:p>
            <a:r>
              <a:rPr kumimoji="1" lang="en-US" sz="1200" kern="1200" baseline="0" dirty="0">
                <a:solidFill>
                  <a:schemeClr val="tx1"/>
                </a:solidFill>
                <a:latin typeface="Times New Roman" pitchFamily="-110" charset="0"/>
                <a:ea typeface="+mn-ea"/>
                <a:cs typeface="+mn-cs"/>
              </a:rPr>
              <a:t>to the I/O unit, or is used to receive a word from memory or from the I/O unit.</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Memory address register (MAR): </a:t>
            </a:r>
            <a:r>
              <a:rPr kumimoji="1" lang="en-US" sz="1200" b="0" kern="1200" baseline="0" dirty="0">
                <a:solidFill>
                  <a:schemeClr val="tx1"/>
                </a:solidFill>
                <a:latin typeface="Times New Roman" pitchFamily="-110" charset="0"/>
                <a:ea typeface="+mn-ea"/>
                <a:cs typeface="+mn-cs"/>
              </a:rPr>
              <a:t>Specifies the address in memory of the word</a:t>
            </a:r>
          </a:p>
          <a:p>
            <a:r>
              <a:rPr kumimoji="1" lang="en-US" sz="1200" kern="1200" baseline="0" dirty="0">
                <a:solidFill>
                  <a:schemeClr val="tx1"/>
                </a:solidFill>
                <a:latin typeface="Times New Roman" pitchFamily="-110" charset="0"/>
                <a:ea typeface="+mn-ea"/>
                <a:cs typeface="+mn-cs"/>
              </a:rPr>
              <a:t>to be written from or read into the MBR.</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Instruction register (IR ): </a:t>
            </a:r>
            <a:r>
              <a:rPr kumimoji="1" lang="en-US" sz="1200" b="0" kern="1200" baseline="0" dirty="0">
                <a:solidFill>
                  <a:schemeClr val="tx1"/>
                </a:solidFill>
                <a:latin typeface="Times New Roman" pitchFamily="-110" charset="0"/>
                <a:ea typeface="+mn-ea"/>
                <a:cs typeface="+mn-cs"/>
              </a:rPr>
              <a:t>Contains the 8-bit opcode instruction being executed.</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Instruction buffer register (IBR): </a:t>
            </a:r>
            <a:r>
              <a:rPr kumimoji="1" lang="en-US" sz="1200" b="0" kern="1200" baseline="0" dirty="0">
                <a:solidFill>
                  <a:schemeClr val="tx1"/>
                </a:solidFill>
                <a:latin typeface="Times New Roman" pitchFamily="-110" charset="0"/>
                <a:ea typeface="+mn-ea"/>
                <a:cs typeface="+mn-cs"/>
              </a:rPr>
              <a:t>Employed to hold temporarily the right-hand</a:t>
            </a:r>
          </a:p>
          <a:p>
            <a:r>
              <a:rPr kumimoji="1" lang="en-US" sz="1200" kern="1200" baseline="0" dirty="0">
                <a:solidFill>
                  <a:schemeClr val="tx1"/>
                </a:solidFill>
                <a:latin typeface="Times New Roman" pitchFamily="-110" charset="0"/>
                <a:ea typeface="+mn-ea"/>
                <a:cs typeface="+mn-cs"/>
              </a:rPr>
              <a:t>instruction from a word in memory.</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Program counter (PC): </a:t>
            </a:r>
            <a:r>
              <a:rPr kumimoji="1" lang="en-US" sz="1200" b="0" kern="1200" baseline="0" dirty="0">
                <a:solidFill>
                  <a:schemeClr val="tx1"/>
                </a:solidFill>
                <a:latin typeface="Times New Roman" pitchFamily="-110" charset="0"/>
                <a:ea typeface="+mn-ea"/>
                <a:cs typeface="+mn-cs"/>
              </a:rPr>
              <a:t>Contains the address of the next instruction pair to be</a:t>
            </a:r>
          </a:p>
          <a:p>
            <a:r>
              <a:rPr kumimoji="1" lang="en-US" sz="1200" kern="1200" baseline="0" dirty="0">
                <a:solidFill>
                  <a:schemeClr val="tx1"/>
                </a:solidFill>
                <a:latin typeface="Times New Roman" pitchFamily="-110" charset="0"/>
                <a:ea typeface="+mn-ea"/>
                <a:cs typeface="+mn-cs"/>
              </a:rPr>
              <a:t>fetched from memory.</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Accumulator (AC) and multiplier quotient (MQ): </a:t>
            </a:r>
            <a:r>
              <a:rPr kumimoji="1" lang="en-US" sz="1200" b="0" kern="1200" baseline="0" dirty="0">
                <a:solidFill>
                  <a:schemeClr val="tx1"/>
                </a:solidFill>
                <a:latin typeface="Times New Roman" pitchFamily="-110" charset="0"/>
                <a:ea typeface="+mn-ea"/>
                <a:cs typeface="+mn-cs"/>
              </a:rPr>
              <a:t>Employed to hold temporarily</a:t>
            </a:r>
          </a:p>
          <a:p>
            <a:r>
              <a:rPr kumimoji="1" lang="en-US" sz="1200" kern="1200" baseline="0" dirty="0">
                <a:solidFill>
                  <a:schemeClr val="tx1"/>
                </a:solidFill>
                <a:latin typeface="Times New Roman" pitchFamily="-110" charset="0"/>
                <a:ea typeface="+mn-ea"/>
                <a:cs typeface="+mn-cs"/>
              </a:rPr>
              <a:t>operands and results of ALU operations. For example, the result of</a:t>
            </a:r>
          </a:p>
          <a:p>
            <a:r>
              <a:rPr kumimoji="1" lang="en-US" sz="1200" kern="1200" baseline="0" dirty="0">
                <a:solidFill>
                  <a:schemeClr val="tx1"/>
                </a:solidFill>
                <a:latin typeface="Times New Roman" pitchFamily="-110" charset="0"/>
                <a:ea typeface="+mn-ea"/>
                <a:cs typeface="+mn-cs"/>
              </a:rPr>
              <a:t>multiplying two 40-bit numbers is an 80-bit number; the most significant 40 bits</a:t>
            </a:r>
          </a:p>
          <a:p>
            <a:r>
              <a:rPr kumimoji="1" lang="en-US" sz="1200" kern="1200" baseline="0" dirty="0">
                <a:solidFill>
                  <a:schemeClr val="tx1"/>
                </a:solidFill>
                <a:latin typeface="Times New Roman" pitchFamily="-110" charset="0"/>
                <a:ea typeface="+mn-ea"/>
                <a:cs typeface="+mn-cs"/>
              </a:rPr>
              <a:t>are stored in the AC and the least significant in the MQ.</a:t>
            </a:r>
            <a:endParaRPr lang="en-US" dirty="0"/>
          </a:p>
        </p:txBody>
      </p:sp>
      <p:sp>
        <p:nvSpPr>
          <p:cNvPr id="4" name="Slide Number Placeholder 3"/>
          <p:cNvSpPr>
            <a:spLocks noGrp="1"/>
          </p:cNvSpPr>
          <p:nvPr>
            <p:ph type="sldNum" sz="quarter" idx="10"/>
          </p:nvPr>
        </p:nvSpPr>
        <p:spPr/>
        <p:txBody>
          <a:bodyPr/>
          <a:lstStyle/>
          <a:p>
            <a:fld id="{FDEEBCE0-4A34-3647-9307-E59F6D6CD745}" type="slidenum">
              <a:rPr lang="en-US" smtClean="0"/>
              <a:pPr/>
              <a:t>18</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kumimoji="1" lang="en-US" sz="1200" kern="1200" baseline="0" dirty="0">
                <a:solidFill>
                  <a:schemeClr val="tx1"/>
                </a:solidFill>
                <a:latin typeface="Times New Roman" pitchFamily="-110" charset="0"/>
                <a:ea typeface="+mn-ea"/>
                <a:cs typeface="+mn-cs"/>
              </a:rPr>
              <a:t>The IAS operates by repetitively performing an </a:t>
            </a:r>
            <a:r>
              <a:rPr kumimoji="1" lang="en-US" sz="1200" b="0" i="1" kern="1200" baseline="0" dirty="0">
                <a:solidFill>
                  <a:schemeClr val="tx1"/>
                </a:solidFill>
                <a:latin typeface="Times New Roman" pitchFamily="-110" charset="0"/>
                <a:ea typeface="+mn-ea"/>
                <a:cs typeface="+mn-cs"/>
              </a:rPr>
              <a:t>instruction cycle</a:t>
            </a:r>
            <a:r>
              <a:rPr kumimoji="1" lang="en-US" sz="1200" b="1" kern="1200" baseline="0" dirty="0">
                <a:solidFill>
                  <a:schemeClr val="tx1"/>
                </a:solidFill>
                <a:latin typeface="Times New Roman" pitchFamily="-110" charset="0"/>
                <a:ea typeface="+mn-ea"/>
                <a:cs typeface="+mn-cs"/>
              </a:rPr>
              <a:t>, </a:t>
            </a:r>
            <a:r>
              <a:rPr kumimoji="1" lang="en-US" sz="1200" b="0" kern="1200" baseline="0" dirty="0">
                <a:solidFill>
                  <a:schemeClr val="tx1"/>
                </a:solidFill>
                <a:latin typeface="Times New Roman" pitchFamily="-110" charset="0"/>
                <a:ea typeface="+mn-ea"/>
                <a:cs typeface="+mn-cs"/>
              </a:rPr>
              <a:t>as shown in</a:t>
            </a:r>
          </a:p>
          <a:p>
            <a:r>
              <a:rPr kumimoji="1" lang="en-US" sz="1200" kern="1200" baseline="0" dirty="0">
                <a:solidFill>
                  <a:schemeClr val="tx1"/>
                </a:solidFill>
                <a:latin typeface="Times New Roman" pitchFamily="-110" charset="0"/>
                <a:ea typeface="+mn-ea"/>
                <a:cs typeface="+mn-cs"/>
              </a:rPr>
              <a:t>Figure 1.8. Each instruction cycle consists of two sub-cycles. During the </a:t>
            </a:r>
            <a:r>
              <a:rPr kumimoji="1" lang="en-US" sz="1200" b="0" i="1" kern="1200" baseline="0" dirty="0">
                <a:solidFill>
                  <a:schemeClr val="tx1"/>
                </a:solidFill>
                <a:latin typeface="Times New Roman" pitchFamily="-110" charset="0"/>
                <a:ea typeface="+mn-ea"/>
                <a:cs typeface="+mn-cs"/>
              </a:rPr>
              <a:t>fetch cycle,</a:t>
            </a:r>
          </a:p>
          <a:p>
            <a:r>
              <a:rPr kumimoji="1" lang="en-US" sz="1200" kern="1200" baseline="0" dirty="0">
                <a:solidFill>
                  <a:schemeClr val="tx1"/>
                </a:solidFill>
                <a:latin typeface="Times New Roman" pitchFamily="-110" charset="0"/>
                <a:ea typeface="+mn-ea"/>
                <a:cs typeface="+mn-cs"/>
              </a:rPr>
              <a:t>the opcode of the next instruction is loaded into the IR and the address portion is</a:t>
            </a:r>
          </a:p>
          <a:p>
            <a:r>
              <a:rPr kumimoji="1" lang="en-US" sz="1200" kern="1200" baseline="0" dirty="0">
                <a:solidFill>
                  <a:schemeClr val="tx1"/>
                </a:solidFill>
                <a:latin typeface="Times New Roman" pitchFamily="-110" charset="0"/>
                <a:ea typeface="+mn-ea"/>
                <a:cs typeface="+mn-cs"/>
              </a:rPr>
              <a:t>loaded into the MAR. This instruction may be taken from the IBR, or it can be</a:t>
            </a:r>
          </a:p>
          <a:p>
            <a:r>
              <a:rPr kumimoji="1" lang="en-US" sz="1200" kern="1200" baseline="0" dirty="0">
                <a:solidFill>
                  <a:schemeClr val="tx1"/>
                </a:solidFill>
                <a:latin typeface="Times New Roman" pitchFamily="-110" charset="0"/>
                <a:ea typeface="+mn-ea"/>
                <a:cs typeface="+mn-cs"/>
              </a:rPr>
              <a:t>obtained from memory by loading a word into the MBR, and then down to the IBR,</a:t>
            </a:r>
          </a:p>
          <a:p>
            <a:r>
              <a:rPr kumimoji="1" lang="en-US" sz="1200" kern="1200" baseline="0" dirty="0">
                <a:solidFill>
                  <a:schemeClr val="tx1"/>
                </a:solidFill>
                <a:latin typeface="Times New Roman" pitchFamily="-110" charset="0"/>
                <a:ea typeface="+mn-ea"/>
                <a:cs typeface="+mn-cs"/>
              </a:rPr>
              <a:t>IR, and MAR.</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Why the indirection? These operations are controlled by electronic circuitry</a:t>
            </a:r>
          </a:p>
          <a:p>
            <a:r>
              <a:rPr kumimoji="1" lang="en-US" sz="1200" kern="1200" baseline="0" dirty="0">
                <a:solidFill>
                  <a:schemeClr val="tx1"/>
                </a:solidFill>
                <a:latin typeface="Times New Roman" pitchFamily="-110" charset="0"/>
                <a:ea typeface="+mn-ea"/>
                <a:cs typeface="+mn-cs"/>
              </a:rPr>
              <a:t>and result in the use of data paths. To simplify the electronics, there is only one</a:t>
            </a:r>
          </a:p>
          <a:p>
            <a:r>
              <a:rPr kumimoji="1" lang="en-US" sz="1200" kern="1200" baseline="0" dirty="0">
                <a:solidFill>
                  <a:schemeClr val="tx1"/>
                </a:solidFill>
                <a:latin typeface="Times New Roman" pitchFamily="-110" charset="0"/>
                <a:ea typeface="+mn-ea"/>
                <a:cs typeface="+mn-cs"/>
              </a:rPr>
              <a:t>register that is used to specify the address in memory for a read or write and only</a:t>
            </a:r>
          </a:p>
          <a:p>
            <a:r>
              <a:rPr kumimoji="1" lang="en-US" sz="1200" kern="1200" baseline="0" dirty="0">
                <a:solidFill>
                  <a:schemeClr val="tx1"/>
                </a:solidFill>
                <a:latin typeface="Times New Roman" pitchFamily="-110" charset="0"/>
                <a:ea typeface="+mn-ea"/>
                <a:cs typeface="+mn-cs"/>
              </a:rPr>
              <a:t>one register used for the source or destination.</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Once the opcode is in the IR, the </a:t>
            </a:r>
            <a:r>
              <a:rPr kumimoji="1" lang="en-US" sz="1200" b="0" i="1" kern="1200" baseline="0" dirty="0">
                <a:solidFill>
                  <a:schemeClr val="tx1"/>
                </a:solidFill>
                <a:latin typeface="Times New Roman" pitchFamily="-110" charset="0"/>
                <a:ea typeface="+mn-ea"/>
                <a:cs typeface="+mn-cs"/>
              </a:rPr>
              <a:t>execute cycle </a:t>
            </a:r>
            <a:r>
              <a:rPr kumimoji="1" lang="en-US" sz="1200" b="0" kern="1200" baseline="0" dirty="0">
                <a:solidFill>
                  <a:schemeClr val="tx1"/>
                </a:solidFill>
                <a:latin typeface="Times New Roman" pitchFamily="-110" charset="0"/>
                <a:ea typeface="+mn-ea"/>
                <a:cs typeface="+mn-cs"/>
              </a:rPr>
              <a:t>is performed</a:t>
            </a:r>
            <a:r>
              <a:rPr kumimoji="1" lang="en-US" sz="1200" b="1" kern="1200" baseline="0" dirty="0">
                <a:solidFill>
                  <a:schemeClr val="tx1"/>
                </a:solidFill>
                <a:latin typeface="Times New Roman" pitchFamily="-110" charset="0"/>
                <a:ea typeface="+mn-ea"/>
                <a:cs typeface="+mn-cs"/>
              </a:rPr>
              <a:t>. </a:t>
            </a:r>
            <a:r>
              <a:rPr kumimoji="1" lang="en-US" sz="1200" b="0" kern="1200" baseline="0" dirty="0">
                <a:solidFill>
                  <a:schemeClr val="tx1"/>
                </a:solidFill>
                <a:latin typeface="Times New Roman" pitchFamily="-110" charset="0"/>
                <a:ea typeface="+mn-ea"/>
                <a:cs typeface="+mn-cs"/>
              </a:rPr>
              <a:t>Control circuitry</a:t>
            </a:r>
          </a:p>
          <a:p>
            <a:r>
              <a:rPr kumimoji="1" lang="en-US" sz="1200" kern="1200" baseline="0" dirty="0">
                <a:solidFill>
                  <a:schemeClr val="tx1"/>
                </a:solidFill>
                <a:latin typeface="Times New Roman" pitchFamily="-110" charset="0"/>
                <a:ea typeface="+mn-ea"/>
                <a:cs typeface="+mn-cs"/>
              </a:rPr>
              <a:t>interprets the opcode and executes the instruction by sending out the appropriate</a:t>
            </a:r>
          </a:p>
          <a:p>
            <a:r>
              <a:rPr kumimoji="1" lang="en-US" sz="1200" kern="1200" baseline="0" dirty="0">
                <a:solidFill>
                  <a:schemeClr val="tx1"/>
                </a:solidFill>
                <a:latin typeface="Times New Roman" pitchFamily="-110" charset="0"/>
                <a:ea typeface="+mn-ea"/>
                <a:cs typeface="+mn-cs"/>
              </a:rPr>
              <a:t>control signals to cause data to be moved or an operation to be performed by the</a:t>
            </a:r>
          </a:p>
          <a:p>
            <a:r>
              <a:rPr kumimoji="1" lang="en-US" sz="1200" kern="1200" baseline="0" dirty="0">
                <a:solidFill>
                  <a:schemeClr val="tx1"/>
                </a:solidFill>
                <a:latin typeface="Times New Roman" pitchFamily="-110" charset="0"/>
                <a:ea typeface="+mn-ea"/>
                <a:cs typeface="+mn-cs"/>
              </a:rPr>
              <a:t>ALU.</a:t>
            </a:r>
          </a:p>
          <a:p>
            <a:endParaRPr kumimoji="1" lang="en-US" sz="1200" kern="1200" baseline="0" dirty="0">
              <a:solidFill>
                <a:schemeClr val="tx1"/>
              </a:solidFill>
              <a:latin typeface="Times New Roman" pitchFamily="-110" charset="0"/>
              <a:ea typeface="+mn-ea"/>
              <a:cs typeface="+mn-cs"/>
            </a:endParaRPr>
          </a:p>
          <a:p>
            <a:r>
              <a:rPr kumimoji="1" lang="en-US" sz="1200" kern="1200" dirty="0">
                <a:solidFill>
                  <a:schemeClr val="tx1"/>
                </a:solidFill>
                <a:effectLst/>
                <a:latin typeface="Times New Roman" pitchFamily="-109" charset="0"/>
                <a:ea typeface="+mn-ea"/>
                <a:cs typeface="+mn-cs"/>
              </a:rPr>
              <a:t> Figure 1.8 shows several examples of instruction execution by the control unit.</a:t>
            </a:r>
          </a:p>
          <a:p>
            <a:r>
              <a:rPr kumimoji="1" lang="en-US" sz="1200" kern="1200" dirty="0">
                <a:solidFill>
                  <a:schemeClr val="tx1"/>
                </a:solidFill>
                <a:effectLst/>
                <a:latin typeface="Times New Roman" pitchFamily="-109" charset="0"/>
                <a:ea typeface="+mn-ea"/>
                <a:cs typeface="+mn-cs"/>
              </a:rPr>
              <a:t>Note that each operation requires several steps, some of which are quite elaborate.</a:t>
            </a:r>
          </a:p>
          <a:p>
            <a:r>
              <a:rPr kumimoji="1" lang="en-US" sz="1200" kern="1200" dirty="0">
                <a:solidFill>
                  <a:schemeClr val="tx1"/>
                </a:solidFill>
                <a:effectLst/>
                <a:latin typeface="Times New Roman" pitchFamily="-109" charset="0"/>
                <a:ea typeface="+mn-ea"/>
                <a:cs typeface="+mn-cs"/>
              </a:rPr>
              <a:t>The multiplication operation requires 39 </a:t>
            </a:r>
            <a:r>
              <a:rPr kumimoji="1" lang="en-US" sz="1200" kern="1200" dirty="0" err="1">
                <a:solidFill>
                  <a:schemeClr val="tx1"/>
                </a:solidFill>
                <a:effectLst/>
                <a:latin typeface="Times New Roman" pitchFamily="-109" charset="0"/>
                <a:ea typeface="+mn-ea"/>
                <a:cs typeface="+mn-cs"/>
              </a:rPr>
              <a:t>suboperations</a:t>
            </a:r>
            <a:r>
              <a:rPr kumimoji="1" lang="en-US" sz="1200" kern="1200" dirty="0">
                <a:solidFill>
                  <a:schemeClr val="tx1"/>
                </a:solidFill>
                <a:effectLst/>
                <a:latin typeface="Times New Roman" pitchFamily="-109" charset="0"/>
                <a:ea typeface="+mn-ea"/>
                <a:cs typeface="+mn-cs"/>
              </a:rPr>
              <a:t>, one for each bit position</a:t>
            </a:r>
          </a:p>
          <a:p>
            <a:r>
              <a:rPr kumimoji="1" lang="en-US" sz="1200" kern="1200" dirty="0">
                <a:solidFill>
                  <a:schemeClr val="tx1"/>
                </a:solidFill>
                <a:effectLst/>
                <a:latin typeface="Times New Roman" pitchFamily="-109" charset="0"/>
                <a:ea typeface="+mn-ea"/>
                <a:cs typeface="+mn-cs"/>
              </a:rPr>
              <a:t>except that of the sign bit.</a:t>
            </a:r>
          </a:p>
          <a:p>
            <a:endParaRPr kumimoji="1" lang="en-US" sz="1200" kern="1200" baseline="0" dirty="0">
              <a:solidFill>
                <a:schemeClr val="tx1"/>
              </a:solidFill>
              <a:latin typeface="Times New Roman" pitchFamily="-110" charset="0"/>
              <a:ea typeface="+mn-ea"/>
              <a:cs typeface="+mn-cs"/>
            </a:endParaRPr>
          </a:p>
        </p:txBody>
      </p:sp>
      <p:sp>
        <p:nvSpPr>
          <p:cNvPr id="4" name="Slide Number Placeholder 3"/>
          <p:cNvSpPr>
            <a:spLocks noGrp="1"/>
          </p:cNvSpPr>
          <p:nvPr>
            <p:ph type="sldNum" sz="quarter" idx="10"/>
          </p:nvPr>
        </p:nvSpPr>
        <p:spPr/>
        <p:txBody>
          <a:bodyPr/>
          <a:lstStyle/>
          <a:p>
            <a:fld id="{FDEEBCE0-4A34-3647-9307-E59F6D6CD745}" type="slidenum">
              <a:rPr lang="en-US" smtClean="0"/>
              <a:pPr/>
              <a:t>19</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kumimoji="1" lang="en-US" sz="1200" kern="1200" baseline="0" dirty="0">
                <a:solidFill>
                  <a:schemeClr val="tx1"/>
                </a:solidFill>
                <a:latin typeface="Times New Roman" pitchFamily="-110" charset="0"/>
                <a:ea typeface="+mn-ea"/>
                <a:cs typeface="+mn-cs"/>
              </a:rPr>
              <a:t>The IAS computer had a total of 21 instructions, which are listed in Table 1.1.</a:t>
            </a:r>
          </a:p>
          <a:p>
            <a:r>
              <a:rPr kumimoji="1" lang="en-US" sz="1200" kern="1200" baseline="0" dirty="0">
                <a:solidFill>
                  <a:schemeClr val="tx1"/>
                </a:solidFill>
                <a:latin typeface="Times New Roman" pitchFamily="-110" charset="0"/>
                <a:ea typeface="+mn-ea"/>
                <a:cs typeface="+mn-cs"/>
              </a:rPr>
              <a:t>These can be grouped as follows:</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Data transfer: </a:t>
            </a:r>
            <a:r>
              <a:rPr kumimoji="1" lang="en-US" sz="1200" b="0" kern="1200" baseline="0" dirty="0">
                <a:solidFill>
                  <a:schemeClr val="tx1"/>
                </a:solidFill>
                <a:latin typeface="Times New Roman" pitchFamily="-110" charset="0"/>
                <a:ea typeface="+mn-ea"/>
                <a:cs typeface="+mn-cs"/>
              </a:rPr>
              <a:t>Move data between memory and ALU registers or between</a:t>
            </a:r>
          </a:p>
          <a:p>
            <a:r>
              <a:rPr kumimoji="1" lang="en-US" sz="1200" kern="1200" baseline="0" dirty="0">
                <a:solidFill>
                  <a:schemeClr val="tx1"/>
                </a:solidFill>
                <a:latin typeface="Times New Roman" pitchFamily="-110" charset="0"/>
                <a:ea typeface="+mn-ea"/>
                <a:cs typeface="+mn-cs"/>
              </a:rPr>
              <a:t>two ALU registers.</a:t>
            </a:r>
          </a:p>
          <a:p>
            <a:endParaRPr kumimoji="1" lang="en-US" sz="1200" kern="1200" baseline="0" dirty="0">
              <a:solidFill>
                <a:schemeClr val="tx1"/>
              </a:solidFill>
              <a:latin typeface="Times New Roman" pitchFamily="-110" charset="0"/>
              <a:ea typeface="+mn-ea"/>
              <a:cs typeface="+mn-cs"/>
            </a:endParaRPr>
          </a:p>
          <a:p>
            <a:r>
              <a:rPr kumimoji="1" lang="en-US" sz="1200" b="1" kern="1200" baseline="0" dirty="0">
                <a:solidFill>
                  <a:schemeClr val="tx1"/>
                </a:solidFill>
                <a:latin typeface="Times New Roman" pitchFamily="-110" charset="0"/>
                <a:ea typeface="+mn-ea"/>
                <a:cs typeface="+mn-cs"/>
              </a:rPr>
              <a:t>Unconditional branch: </a:t>
            </a:r>
            <a:r>
              <a:rPr kumimoji="1" lang="en-US" sz="1200" b="0" kern="1200" baseline="0" dirty="0">
                <a:solidFill>
                  <a:schemeClr val="tx1"/>
                </a:solidFill>
                <a:latin typeface="Times New Roman" pitchFamily="-110" charset="0"/>
                <a:ea typeface="+mn-ea"/>
                <a:cs typeface="+mn-cs"/>
              </a:rPr>
              <a:t>Normally, the control unit executes instructions in</a:t>
            </a:r>
          </a:p>
          <a:p>
            <a:r>
              <a:rPr kumimoji="1" lang="en-US" sz="1200" kern="1200" baseline="0" dirty="0">
                <a:solidFill>
                  <a:schemeClr val="tx1"/>
                </a:solidFill>
                <a:latin typeface="Times New Roman" pitchFamily="-110" charset="0"/>
                <a:ea typeface="+mn-ea"/>
                <a:cs typeface="+mn-cs"/>
              </a:rPr>
              <a:t>sequence from memory. This sequence can be changed by a branch instruction,</a:t>
            </a:r>
          </a:p>
          <a:p>
            <a:r>
              <a:rPr kumimoji="1" lang="en-US" sz="1200" kern="1200" baseline="0" dirty="0">
                <a:solidFill>
                  <a:schemeClr val="tx1"/>
                </a:solidFill>
                <a:latin typeface="Times New Roman" pitchFamily="-110" charset="0"/>
                <a:ea typeface="+mn-ea"/>
                <a:cs typeface="+mn-cs"/>
              </a:rPr>
              <a:t>which facilitates repetitive operations.</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Conditional branch: </a:t>
            </a:r>
            <a:r>
              <a:rPr kumimoji="1" lang="en-US" sz="1200" b="0" kern="1200" baseline="0" dirty="0">
                <a:solidFill>
                  <a:schemeClr val="tx1"/>
                </a:solidFill>
                <a:latin typeface="Times New Roman" pitchFamily="-110" charset="0"/>
                <a:ea typeface="+mn-ea"/>
                <a:cs typeface="+mn-cs"/>
              </a:rPr>
              <a:t>The branch can be made dependent on a condition, thus</a:t>
            </a:r>
          </a:p>
          <a:p>
            <a:r>
              <a:rPr kumimoji="1" lang="en-US" sz="1200" kern="1200" baseline="0" dirty="0">
                <a:solidFill>
                  <a:schemeClr val="tx1"/>
                </a:solidFill>
                <a:latin typeface="Times New Roman" pitchFamily="-110" charset="0"/>
                <a:ea typeface="+mn-ea"/>
                <a:cs typeface="+mn-cs"/>
              </a:rPr>
              <a:t>allowing decision points.</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Arithmetic: </a:t>
            </a:r>
            <a:r>
              <a:rPr kumimoji="1" lang="en-US" sz="1200" b="0" kern="1200" baseline="0" dirty="0">
                <a:solidFill>
                  <a:schemeClr val="tx1"/>
                </a:solidFill>
                <a:latin typeface="Times New Roman" pitchFamily="-110" charset="0"/>
                <a:ea typeface="+mn-ea"/>
                <a:cs typeface="+mn-cs"/>
              </a:rPr>
              <a:t>Operations performed by the ALU.</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Address modify: </a:t>
            </a:r>
            <a:r>
              <a:rPr kumimoji="1" lang="en-US" sz="1200" b="0" kern="1200" baseline="0" dirty="0">
                <a:solidFill>
                  <a:schemeClr val="tx1"/>
                </a:solidFill>
                <a:latin typeface="Times New Roman" pitchFamily="-110" charset="0"/>
                <a:ea typeface="+mn-ea"/>
                <a:cs typeface="+mn-cs"/>
              </a:rPr>
              <a:t>Permits addresses to be computed in the ALU and then</a:t>
            </a:r>
          </a:p>
          <a:p>
            <a:r>
              <a:rPr kumimoji="1" lang="en-US" sz="1200" kern="1200" baseline="0" dirty="0">
                <a:solidFill>
                  <a:schemeClr val="tx1"/>
                </a:solidFill>
                <a:latin typeface="Times New Roman" pitchFamily="-110" charset="0"/>
                <a:ea typeface="+mn-ea"/>
                <a:cs typeface="+mn-cs"/>
              </a:rPr>
              <a:t>inserted into instructions stored in memory. This allows a program considerable</a:t>
            </a:r>
          </a:p>
          <a:p>
            <a:r>
              <a:rPr kumimoji="1" lang="en-US" sz="1200" kern="1200" baseline="0" dirty="0">
                <a:solidFill>
                  <a:schemeClr val="tx1"/>
                </a:solidFill>
                <a:latin typeface="Times New Roman" pitchFamily="-110" charset="0"/>
                <a:ea typeface="+mn-ea"/>
                <a:cs typeface="+mn-cs"/>
              </a:rPr>
              <a:t>addressing flexibility.</a:t>
            </a:r>
          </a:p>
          <a:p>
            <a:endParaRPr kumimoji="1" lang="en-US" sz="1200" kern="1200" baseline="0" dirty="0">
              <a:solidFill>
                <a:schemeClr val="tx1"/>
              </a:solidFill>
              <a:latin typeface="Times New Roman" pitchFamily="-110"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kumimoji="1" lang="en-US" sz="1200" kern="1200" baseline="0" dirty="0">
                <a:solidFill>
                  <a:schemeClr val="tx1"/>
                </a:solidFill>
                <a:latin typeface="Times New Roman" pitchFamily="-110" charset="0"/>
                <a:ea typeface="+mn-ea"/>
                <a:cs typeface="+mn-cs"/>
              </a:rPr>
              <a:t>Table 1.1 presents instructions </a:t>
            </a:r>
            <a:r>
              <a:rPr kumimoji="1" lang="en-US" sz="1200" b="0" kern="1200" dirty="0">
                <a:solidFill>
                  <a:schemeClr val="tx1"/>
                </a:solidFill>
                <a:effectLst/>
                <a:latin typeface="Times New Roman" pitchFamily="-109" charset="0"/>
                <a:ea typeface="+mn-ea"/>
                <a:cs typeface="+mn-cs"/>
              </a:rPr>
              <a:t>(excluding I/O instructions)</a:t>
            </a:r>
          </a:p>
          <a:p>
            <a:pPr marL="0" marR="0" indent="0" algn="l" defTabSz="914400" rtl="0" eaLnBrk="0" fontAlgn="base" latinLnBrk="0" hangingPunct="0">
              <a:lnSpc>
                <a:spcPct val="100000"/>
              </a:lnSpc>
              <a:spcBef>
                <a:spcPct val="30000"/>
              </a:spcBef>
              <a:spcAft>
                <a:spcPct val="0"/>
              </a:spcAft>
              <a:buClrTx/>
              <a:buSzTx/>
              <a:buFontTx/>
              <a:buNone/>
              <a:tabLst/>
              <a:defRPr/>
            </a:pPr>
            <a:r>
              <a:rPr kumimoji="1" lang="en-US" sz="1200" kern="1200" baseline="0" dirty="0">
                <a:solidFill>
                  <a:schemeClr val="tx1"/>
                </a:solidFill>
                <a:latin typeface="Times New Roman" pitchFamily="-110" charset="0"/>
                <a:ea typeface="+mn-ea"/>
                <a:cs typeface="+mn-cs"/>
              </a:rPr>
              <a:t>in a symbolic, easy-to-read form. </a:t>
            </a:r>
            <a:r>
              <a:rPr kumimoji="1" lang="en-US" sz="1200" kern="1200" dirty="0">
                <a:solidFill>
                  <a:schemeClr val="tx1"/>
                </a:solidFill>
                <a:effectLst/>
                <a:latin typeface="Times New Roman" pitchFamily="-109" charset="0"/>
                <a:ea typeface="+mn-ea"/>
                <a:cs typeface="+mn-cs"/>
              </a:rPr>
              <a:t> In binary form, each instruction must conform to the format of</a:t>
            </a:r>
          </a:p>
          <a:p>
            <a:r>
              <a:rPr kumimoji="1" lang="en-US" sz="1200" kern="1200" baseline="0" dirty="0">
                <a:solidFill>
                  <a:schemeClr val="tx1"/>
                </a:solidFill>
                <a:latin typeface="Times New Roman" pitchFamily="-110" charset="0"/>
                <a:ea typeface="+mn-ea"/>
                <a:cs typeface="+mn-cs"/>
              </a:rPr>
              <a:t>Figure 1.7b. The opcode portion (first 8 bits) </a:t>
            </a:r>
            <a:r>
              <a:rPr kumimoji="1" lang="en-US" sz="1200" kern="1200" dirty="0">
                <a:solidFill>
                  <a:schemeClr val="tx1"/>
                </a:solidFill>
                <a:effectLst/>
                <a:latin typeface="Times New Roman" pitchFamily="-109" charset="0"/>
                <a:ea typeface="+mn-ea"/>
                <a:cs typeface="+mn-cs"/>
              </a:rPr>
              <a:t> specifies which of the 21 instructions is</a:t>
            </a:r>
          </a:p>
          <a:p>
            <a:r>
              <a:rPr kumimoji="1" lang="en-US" sz="1200" kern="1200" dirty="0">
                <a:solidFill>
                  <a:schemeClr val="tx1"/>
                </a:solidFill>
                <a:effectLst/>
                <a:latin typeface="Times New Roman" pitchFamily="-109" charset="0"/>
                <a:ea typeface="+mn-ea"/>
                <a:cs typeface="+mn-cs"/>
              </a:rPr>
              <a:t>to be executed. The address portion (remaining 12 bits) specifies which of the 4,096</a:t>
            </a:r>
          </a:p>
          <a:p>
            <a:r>
              <a:rPr kumimoji="1" lang="en-US" sz="1200" kern="1200" dirty="0">
                <a:solidFill>
                  <a:schemeClr val="tx1"/>
                </a:solidFill>
                <a:effectLst/>
                <a:latin typeface="Times New Roman" pitchFamily="-109" charset="0"/>
                <a:ea typeface="+mn-ea"/>
                <a:cs typeface="+mn-cs"/>
              </a:rPr>
              <a:t>memory locations is to be involved in the execution of the instruction.</a:t>
            </a:r>
          </a:p>
          <a:p>
            <a:endParaRPr lang="en-US" dirty="0"/>
          </a:p>
        </p:txBody>
      </p:sp>
      <p:sp>
        <p:nvSpPr>
          <p:cNvPr id="4" name="Slide Number Placeholder 3"/>
          <p:cNvSpPr>
            <a:spLocks noGrp="1"/>
          </p:cNvSpPr>
          <p:nvPr>
            <p:ph type="sldNum" sz="quarter" idx="10"/>
          </p:nvPr>
        </p:nvSpPr>
        <p:spPr/>
        <p:txBody>
          <a:bodyPr/>
          <a:lstStyle/>
          <a:p>
            <a:fld id="{FDEEBCE0-4A34-3647-9307-E59F6D6CD745}" type="slidenum">
              <a:rPr lang="en-US" smtClean="0"/>
              <a:pPr/>
              <a:t>20</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145155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8674719-171D-B949-8C83-D2F8F6712CF4}" type="slidenum">
              <a:rPr lang="en-US"/>
              <a:pPr/>
              <a:t>3</a:t>
            </a:fld>
            <a:endParaRPr lang="en-US" dirty="0"/>
          </a:p>
        </p:txBody>
      </p:sp>
      <p:sp>
        <p:nvSpPr>
          <p:cNvPr id="53250" name="Rectangle 2"/>
          <p:cNvSpPr>
            <a:spLocks noGrp="1" noRot="1" noChangeAspect="1" noChangeArrowheads="1" noTextEdit="1"/>
          </p:cNvSpPr>
          <p:nvPr>
            <p:ph type="sldImg"/>
          </p:nvPr>
        </p:nvSpPr>
        <p:spPr>
          <a:ln/>
        </p:spPr>
      </p:sp>
      <p:sp>
        <p:nvSpPr>
          <p:cNvPr id="53251"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109" charset="0"/>
                <a:ea typeface="+mn-ea"/>
                <a:cs typeface="+mn-cs"/>
              </a:rPr>
              <a:t>A prominent example of both these phenomena is the IBM</a:t>
            </a:r>
          </a:p>
          <a:p>
            <a:r>
              <a:rPr kumimoji="1" lang="en-US" sz="1200" kern="1200" baseline="0" dirty="0">
                <a:solidFill>
                  <a:schemeClr val="tx1"/>
                </a:solidFill>
                <a:latin typeface="Times New Roman" pitchFamily="-109" charset="0"/>
                <a:ea typeface="+mn-ea"/>
                <a:cs typeface="+mn-cs"/>
              </a:rPr>
              <a:t>System/370 architecture. This architecture was first introduced in 1970 and included</a:t>
            </a:r>
          </a:p>
          <a:p>
            <a:r>
              <a:rPr kumimoji="1" lang="en-US" sz="1200" kern="1200" baseline="0" dirty="0">
                <a:solidFill>
                  <a:schemeClr val="tx1"/>
                </a:solidFill>
                <a:latin typeface="Times New Roman" pitchFamily="-109" charset="0"/>
                <a:ea typeface="+mn-ea"/>
                <a:cs typeface="+mn-cs"/>
              </a:rPr>
              <a:t>a number of models. The customer with modest requirements could buy a cheaper,</a:t>
            </a:r>
          </a:p>
          <a:p>
            <a:r>
              <a:rPr kumimoji="1" lang="en-US" sz="1200" kern="1200" baseline="0" dirty="0">
                <a:solidFill>
                  <a:schemeClr val="tx1"/>
                </a:solidFill>
                <a:latin typeface="Times New Roman" pitchFamily="-109" charset="0"/>
                <a:ea typeface="+mn-ea"/>
                <a:cs typeface="+mn-cs"/>
              </a:rPr>
              <a:t>slower model and, if demand increased, later upgrade to a more expensive, faster</a:t>
            </a:r>
          </a:p>
          <a:p>
            <a:r>
              <a:rPr kumimoji="1" lang="en-US" sz="1200" kern="1200" baseline="0" dirty="0">
                <a:solidFill>
                  <a:schemeClr val="tx1"/>
                </a:solidFill>
                <a:latin typeface="Times New Roman" pitchFamily="-109" charset="0"/>
                <a:ea typeface="+mn-ea"/>
                <a:cs typeface="+mn-cs"/>
              </a:rPr>
              <a:t>model without having to abandon software that had already been developed. Over</a:t>
            </a:r>
          </a:p>
          <a:p>
            <a:r>
              <a:rPr kumimoji="1" lang="en-US" sz="1200" kern="1200" baseline="0" dirty="0">
                <a:solidFill>
                  <a:schemeClr val="tx1"/>
                </a:solidFill>
                <a:latin typeface="Times New Roman" pitchFamily="-109" charset="0"/>
                <a:ea typeface="+mn-ea"/>
                <a:cs typeface="+mn-cs"/>
              </a:rPr>
              <a:t>the years, IBM has introduced many new models with improved technology to replace</a:t>
            </a:r>
          </a:p>
          <a:p>
            <a:r>
              <a:rPr kumimoji="1" lang="en-US" sz="1200" kern="1200" baseline="0" dirty="0">
                <a:solidFill>
                  <a:schemeClr val="tx1"/>
                </a:solidFill>
                <a:latin typeface="Times New Roman" pitchFamily="-109" charset="0"/>
                <a:ea typeface="+mn-ea"/>
                <a:cs typeface="+mn-cs"/>
              </a:rPr>
              <a:t>older models, offering the customer greater speed, lower cost, or both. These newer</a:t>
            </a:r>
          </a:p>
          <a:p>
            <a:r>
              <a:rPr kumimoji="1" lang="en-US" sz="1200" kern="1200" baseline="0" dirty="0">
                <a:solidFill>
                  <a:schemeClr val="tx1"/>
                </a:solidFill>
                <a:latin typeface="Times New Roman" pitchFamily="-109" charset="0"/>
                <a:ea typeface="+mn-ea"/>
                <a:cs typeface="+mn-cs"/>
              </a:rPr>
              <a:t>models retained the same architecture so that the customer’s software investment was</a:t>
            </a:r>
          </a:p>
          <a:p>
            <a:r>
              <a:rPr kumimoji="1" lang="en-US" sz="1200" kern="1200" baseline="0" dirty="0">
                <a:solidFill>
                  <a:schemeClr val="tx1"/>
                </a:solidFill>
                <a:latin typeface="Times New Roman" pitchFamily="-109" charset="0"/>
                <a:ea typeface="+mn-ea"/>
                <a:cs typeface="+mn-cs"/>
              </a:rPr>
              <a:t>protected. Remarkably, the System/370 architecture, with a few enhancements, has</a:t>
            </a:r>
          </a:p>
          <a:p>
            <a:r>
              <a:rPr kumimoji="1" lang="en-US" sz="1200" kern="1200" baseline="0" dirty="0">
                <a:solidFill>
                  <a:schemeClr val="tx1"/>
                </a:solidFill>
                <a:latin typeface="Times New Roman" pitchFamily="-109" charset="0"/>
                <a:ea typeface="+mn-ea"/>
                <a:cs typeface="+mn-cs"/>
              </a:rPr>
              <a:t>survived to this day as the architecture of IBM’s mainframe product line.</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B8B031C-88DC-764F-B5BB-6ABD6943D909}" type="slidenum">
              <a:rPr lang="en-US"/>
              <a:pPr/>
              <a:t>21</a:t>
            </a:fld>
            <a:endParaRPr lang="en-US" dirty="0"/>
          </a:p>
        </p:txBody>
      </p:sp>
      <p:sp>
        <p:nvSpPr>
          <p:cNvPr id="71682" name="Rectangle 2"/>
          <p:cNvSpPr>
            <a:spLocks noGrp="1" noRot="1" noChangeAspect="1" noChangeArrowheads="1" noTextEdit="1"/>
          </p:cNvSpPr>
          <p:nvPr>
            <p:ph type="sldImg"/>
          </p:nvPr>
        </p:nvSpPr>
        <p:spPr>
          <a:ln/>
        </p:spPr>
      </p:sp>
      <p:sp>
        <p:nvSpPr>
          <p:cNvPr id="71683"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110" charset="0"/>
                <a:ea typeface="+mn-ea"/>
                <a:cs typeface="+mn-cs"/>
              </a:rPr>
              <a:t>The basic elements of a digital computer, as we know, must perform storage,</a:t>
            </a:r>
          </a:p>
          <a:p>
            <a:r>
              <a:rPr kumimoji="1" lang="en-US" sz="1200" kern="1200" baseline="0" dirty="0">
                <a:solidFill>
                  <a:schemeClr val="tx1"/>
                </a:solidFill>
                <a:latin typeface="Times New Roman" pitchFamily="-110" charset="0"/>
                <a:ea typeface="+mn-ea"/>
                <a:cs typeface="+mn-cs"/>
              </a:rPr>
              <a:t>movement, processing, and control functions. Only two fundamental types of components</a:t>
            </a:r>
          </a:p>
          <a:p>
            <a:r>
              <a:rPr kumimoji="1" lang="en-US" sz="1200" kern="1200" baseline="0" dirty="0">
                <a:solidFill>
                  <a:schemeClr val="tx1"/>
                </a:solidFill>
                <a:latin typeface="Times New Roman" pitchFamily="-110" charset="0"/>
                <a:ea typeface="+mn-ea"/>
                <a:cs typeface="+mn-cs"/>
              </a:rPr>
              <a:t>are required (Figure 1.9): gates and memory cells. A </a:t>
            </a:r>
            <a:r>
              <a:rPr kumimoji="1" lang="en-US" sz="1200" b="1" kern="1200" baseline="0" dirty="0">
                <a:solidFill>
                  <a:schemeClr val="tx1"/>
                </a:solidFill>
                <a:latin typeface="Times New Roman" pitchFamily="-110" charset="0"/>
                <a:ea typeface="+mn-ea"/>
                <a:cs typeface="+mn-cs"/>
              </a:rPr>
              <a:t>gate</a:t>
            </a:r>
            <a:r>
              <a:rPr kumimoji="1" lang="en-US" sz="1200" kern="1200" baseline="0" dirty="0">
                <a:solidFill>
                  <a:schemeClr val="tx1"/>
                </a:solidFill>
                <a:latin typeface="Times New Roman" pitchFamily="-110" charset="0"/>
                <a:ea typeface="+mn-ea"/>
                <a:cs typeface="+mn-cs"/>
              </a:rPr>
              <a:t> is a device that</a:t>
            </a:r>
          </a:p>
          <a:p>
            <a:r>
              <a:rPr kumimoji="1" lang="en-US" sz="1200" kern="1200" baseline="0" dirty="0">
                <a:solidFill>
                  <a:schemeClr val="tx1"/>
                </a:solidFill>
                <a:latin typeface="Times New Roman" pitchFamily="-110" charset="0"/>
                <a:ea typeface="+mn-ea"/>
                <a:cs typeface="+mn-cs"/>
              </a:rPr>
              <a:t>implements a simple Boolean or logical function, </a:t>
            </a:r>
            <a:r>
              <a:rPr kumimoji="1" lang="en-US" sz="1200" kern="1200" dirty="0">
                <a:solidFill>
                  <a:schemeClr val="tx1"/>
                </a:solidFill>
                <a:effectLst/>
                <a:latin typeface="Times New Roman" pitchFamily="-109" charset="0"/>
                <a:ea typeface="+mn-ea"/>
                <a:cs typeface="+mn-cs"/>
              </a:rPr>
              <a:t> For example, an AND gate with</a:t>
            </a:r>
          </a:p>
          <a:p>
            <a:r>
              <a:rPr kumimoji="1" lang="en-US" sz="1200" kern="1200" dirty="0">
                <a:solidFill>
                  <a:schemeClr val="tx1"/>
                </a:solidFill>
                <a:effectLst/>
                <a:latin typeface="Times New Roman" pitchFamily="-109" charset="0"/>
                <a:ea typeface="+mn-ea"/>
                <a:cs typeface="+mn-cs"/>
              </a:rPr>
              <a:t>inputs A  and B  and output C  implements the expression IF A  AND B  ARE TRUE</a:t>
            </a:r>
          </a:p>
          <a:p>
            <a:r>
              <a:rPr kumimoji="1" lang="en-US" sz="1200" kern="1200" dirty="0">
                <a:solidFill>
                  <a:schemeClr val="tx1"/>
                </a:solidFill>
                <a:effectLst/>
                <a:latin typeface="Times New Roman" pitchFamily="-109" charset="0"/>
                <a:ea typeface="+mn-ea"/>
                <a:cs typeface="+mn-cs"/>
              </a:rPr>
              <a:t>THEN C  IS TRUE. Such devices are called gates because they control data flow</a:t>
            </a:r>
          </a:p>
          <a:p>
            <a:r>
              <a:rPr kumimoji="1" lang="en-US" sz="1200" kern="1200" dirty="0">
                <a:solidFill>
                  <a:schemeClr val="tx1"/>
                </a:solidFill>
                <a:effectLst/>
                <a:latin typeface="Times New Roman" pitchFamily="-109" charset="0"/>
                <a:ea typeface="+mn-ea"/>
                <a:cs typeface="+mn-cs"/>
              </a:rPr>
              <a:t>in much the same way that canal gates control the flow of water. The </a:t>
            </a:r>
            <a:r>
              <a:rPr kumimoji="1" lang="en-US" sz="1200" b="1" kern="1200" dirty="0">
                <a:solidFill>
                  <a:schemeClr val="tx1"/>
                </a:solidFill>
                <a:effectLst/>
                <a:latin typeface="Times New Roman" pitchFamily="-109" charset="0"/>
                <a:ea typeface="+mn-ea"/>
                <a:cs typeface="+mn-cs"/>
              </a:rPr>
              <a:t>memory cell</a:t>
            </a:r>
          </a:p>
          <a:p>
            <a:r>
              <a:rPr kumimoji="1" lang="en-US" sz="1200" kern="1200" dirty="0">
                <a:solidFill>
                  <a:schemeClr val="tx1"/>
                </a:solidFill>
                <a:effectLst/>
                <a:latin typeface="Times New Roman" pitchFamily="-109" charset="0"/>
                <a:ea typeface="+mn-ea"/>
                <a:cs typeface="+mn-cs"/>
              </a:rPr>
              <a:t> is a device that can store one bit of data; that is, the device can be in one of two</a:t>
            </a:r>
          </a:p>
          <a:p>
            <a:r>
              <a:rPr kumimoji="1" lang="en-US" sz="1200" kern="1200" dirty="0">
                <a:solidFill>
                  <a:schemeClr val="tx1"/>
                </a:solidFill>
                <a:effectLst/>
                <a:latin typeface="Times New Roman" pitchFamily="-109" charset="0"/>
                <a:ea typeface="+mn-ea"/>
                <a:cs typeface="+mn-cs"/>
              </a:rPr>
              <a:t>stable states at any time. By interconnecting large numbers of these fundamental</a:t>
            </a:r>
          </a:p>
          <a:p>
            <a:r>
              <a:rPr kumimoji="1" lang="en-US" sz="1200" kern="1200" dirty="0">
                <a:solidFill>
                  <a:schemeClr val="tx1"/>
                </a:solidFill>
                <a:effectLst/>
                <a:latin typeface="Times New Roman" pitchFamily="-109" charset="0"/>
                <a:ea typeface="+mn-ea"/>
                <a:cs typeface="+mn-cs"/>
              </a:rPr>
              <a:t>devices, we can construct a computer.</a:t>
            </a:r>
          </a:p>
          <a:p>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kumimoji="1" lang="en-US" sz="1200" kern="1200" baseline="0" dirty="0">
                <a:solidFill>
                  <a:schemeClr val="tx1"/>
                </a:solidFill>
                <a:latin typeface="Times New Roman" pitchFamily="-110" charset="0"/>
                <a:ea typeface="+mn-ea"/>
                <a:cs typeface="+mn-cs"/>
              </a:rPr>
              <a:t>We can relate this to our four</a:t>
            </a:r>
          </a:p>
          <a:p>
            <a:r>
              <a:rPr kumimoji="1" lang="en-US" sz="1200" kern="1200" baseline="0" dirty="0">
                <a:solidFill>
                  <a:schemeClr val="tx1"/>
                </a:solidFill>
                <a:latin typeface="Times New Roman" pitchFamily="-110" charset="0"/>
                <a:ea typeface="+mn-ea"/>
                <a:cs typeface="+mn-cs"/>
              </a:rPr>
              <a:t>basic functions as follows:</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Data storage: </a:t>
            </a:r>
            <a:r>
              <a:rPr kumimoji="1" lang="en-US" sz="1200" b="0" kern="1200" baseline="0" dirty="0">
                <a:solidFill>
                  <a:schemeClr val="tx1"/>
                </a:solidFill>
                <a:latin typeface="Times New Roman" pitchFamily="-110" charset="0"/>
                <a:ea typeface="+mn-ea"/>
                <a:cs typeface="+mn-cs"/>
              </a:rPr>
              <a:t>Provided by memory cells.</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Data processing: </a:t>
            </a:r>
            <a:r>
              <a:rPr kumimoji="1" lang="en-US" sz="1200" b="0" kern="1200" baseline="0" dirty="0">
                <a:solidFill>
                  <a:schemeClr val="tx1"/>
                </a:solidFill>
                <a:latin typeface="Times New Roman" pitchFamily="-110" charset="0"/>
                <a:ea typeface="+mn-ea"/>
                <a:cs typeface="+mn-cs"/>
              </a:rPr>
              <a:t>Provided by gates.</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Data movement: </a:t>
            </a:r>
            <a:r>
              <a:rPr kumimoji="1" lang="en-US" sz="1200" b="0" kern="1200" baseline="0" dirty="0">
                <a:solidFill>
                  <a:schemeClr val="tx1"/>
                </a:solidFill>
                <a:latin typeface="Times New Roman" pitchFamily="-110" charset="0"/>
                <a:ea typeface="+mn-ea"/>
                <a:cs typeface="+mn-cs"/>
              </a:rPr>
              <a:t>The paths among components are used to move data from</a:t>
            </a:r>
          </a:p>
          <a:p>
            <a:r>
              <a:rPr kumimoji="1" lang="en-US" sz="1200" kern="1200" baseline="0" dirty="0">
                <a:solidFill>
                  <a:schemeClr val="tx1"/>
                </a:solidFill>
                <a:latin typeface="Times New Roman" pitchFamily="-110" charset="0"/>
                <a:ea typeface="+mn-ea"/>
                <a:cs typeface="+mn-cs"/>
              </a:rPr>
              <a:t>memory to memory and from memory through gates to memory.</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 </a:t>
            </a:r>
            <a:r>
              <a:rPr kumimoji="1" lang="en-US" sz="1200" b="1" kern="1200" baseline="0" dirty="0">
                <a:solidFill>
                  <a:schemeClr val="tx1"/>
                </a:solidFill>
                <a:latin typeface="Times New Roman" pitchFamily="-110" charset="0"/>
                <a:ea typeface="+mn-ea"/>
                <a:cs typeface="+mn-cs"/>
              </a:rPr>
              <a:t>Control: </a:t>
            </a:r>
            <a:r>
              <a:rPr kumimoji="1" lang="en-US" sz="1200" b="0" kern="1200" baseline="0" dirty="0">
                <a:solidFill>
                  <a:schemeClr val="tx1"/>
                </a:solidFill>
                <a:latin typeface="Times New Roman" pitchFamily="-110" charset="0"/>
                <a:ea typeface="+mn-ea"/>
                <a:cs typeface="+mn-cs"/>
              </a:rPr>
              <a:t>The paths among components can carry control signals. For example,</a:t>
            </a:r>
          </a:p>
          <a:p>
            <a:r>
              <a:rPr kumimoji="1" lang="en-US" sz="1200" kern="1200" baseline="0" dirty="0">
                <a:solidFill>
                  <a:schemeClr val="tx1"/>
                </a:solidFill>
                <a:latin typeface="Times New Roman" pitchFamily="-110" charset="0"/>
                <a:ea typeface="+mn-ea"/>
                <a:cs typeface="+mn-cs"/>
              </a:rPr>
              <a:t>a gate will have one or two data inputs plus a control signal input that activates</a:t>
            </a:r>
          </a:p>
          <a:p>
            <a:r>
              <a:rPr kumimoji="1" lang="en-US" sz="1200" kern="1200" baseline="0" dirty="0">
                <a:solidFill>
                  <a:schemeClr val="tx1"/>
                </a:solidFill>
                <a:latin typeface="Times New Roman" pitchFamily="-110" charset="0"/>
                <a:ea typeface="+mn-ea"/>
                <a:cs typeface="+mn-cs"/>
              </a:rPr>
              <a:t>the gate. When the control signal is ON, the gate performs its function on the</a:t>
            </a:r>
          </a:p>
          <a:p>
            <a:r>
              <a:rPr kumimoji="1" lang="en-US" sz="1200" kern="1200" baseline="0" dirty="0">
                <a:solidFill>
                  <a:schemeClr val="tx1"/>
                </a:solidFill>
                <a:latin typeface="Times New Roman" pitchFamily="-110" charset="0"/>
                <a:ea typeface="+mn-ea"/>
                <a:cs typeface="+mn-cs"/>
              </a:rPr>
              <a:t>data inputs and produces a data output. </a:t>
            </a:r>
            <a:r>
              <a:rPr kumimoji="1" lang="en-US" sz="1200" kern="1200" dirty="0">
                <a:solidFill>
                  <a:schemeClr val="tx1"/>
                </a:solidFill>
                <a:effectLst/>
                <a:latin typeface="Times New Roman" pitchFamily="-109" charset="0"/>
                <a:ea typeface="+mn-ea"/>
                <a:cs typeface="+mn-cs"/>
              </a:rPr>
              <a:t> Conversely, when the control signal</a:t>
            </a:r>
          </a:p>
          <a:p>
            <a:r>
              <a:rPr kumimoji="1" lang="en-US" sz="1200" kern="1200" dirty="0">
                <a:solidFill>
                  <a:schemeClr val="tx1"/>
                </a:solidFill>
                <a:effectLst/>
                <a:latin typeface="Times New Roman" pitchFamily="-109" charset="0"/>
                <a:ea typeface="+mn-ea"/>
                <a:cs typeface="+mn-cs"/>
              </a:rPr>
              <a:t>is OFF, the output line is null, such as is produced by a high impedance state.</a:t>
            </a:r>
          </a:p>
          <a:p>
            <a:r>
              <a:rPr kumimoji="1" lang="en-US" sz="1200" kern="1200" dirty="0">
                <a:solidFill>
                  <a:schemeClr val="tx1"/>
                </a:solidFill>
                <a:effectLst/>
                <a:latin typeface="Times New Roman" pitchFamily="-109" charset="0"/>
                <a:ea typeface="+mn-ea"/>
                <a:cs typeface="+mn-cs"/>
              </a:rPr>
              <a:t>Similarly, the memory cell will store the bit that is on its input lead when the</a:t>
            </a:r>
          </a:p>
          <a:p>
            <a:r>
              <a:rPr kumimoji="1" lang="en-US" sz="1200" kern="1200" dirty="0">
                <a:solidFill>
                  <a:schemeClr val="tx1"/>
                </a:solidFill>
                <a:effectLst/>
                <a:latin typeface="Times New Roman" pitchFamily="-109" charset="0"/>
                <a:ea typeface="+mn-ea"/>
                <a:cs typeface="+mn-cs"/>
              </a:rPr>
              <a:t>WRITE control signal is ON and will place the bit that is in the cell on its output</a:t>
            </a:r>
          </a:p>
          <a:p>
            <a:r>
              <a:rPr kumimoji="1" lang="en-US" sz="1200" kern="1200" dirty="0">
                <a:solidFill>
                  <a:schemeClr val="tx1"/>
                </a:solidFill>
                <a:effectLst/>
                <a:latin typeface="Times New Roman" pitchFamily="-109" charset="0"/>
                <a:ea typeface="+mn-ea"/>
                <a:cs typeface="+mn-cs"/>
              </a:rPr>
              <a:t>lead when the READ control signal is ON.</a:t>
            </a:r>
            <a:endParaRPr kumimoji="1" lang="en-US" sz="1200" kern="1200" baseline="0" dirty="0">
              <a:solidFill>
                <a:schemeClr val="tx1"/>
              </a:solidFill>
              <a:latin typeface="Times New Roman" pitchFamily="-110" charset="0"/>
              <a:ea typeface="+mn-ea"/>
              <a:cs typeface="+mn-cs"/>
            </a:endParaRPr>
          </a:p>
          <a:p>
            <a:endParaRPr kumimoji="1" lang="en-US" sz="1200" kern="1200" baseline="0" dirty="0">
              <a:solidFill>
                <a:schemeClr val="tx1"/>
              </a:solidFill>
              <a:latin typeface="Times New Roman" pitchFamily="-110" charset="0"/>
              <a:ea typeface="+mn-ea"/>
              <a:cs typeface="+mn-cs"/>
            </a:endParaRPr>
          </a:p>
          <a:p>
            <a:r>
              <a:rPr kumimoji="1" lang="en-US" sz="1200" kern="1200" dirty="0">
                <a:solidFill>
                  <a:schemeClr val="tx1"/>
                </a:solidFill>
                <a:effectLst/>
                <a:latin typeface="Times New Roman" pitchFamily="-109" charset="0"/>
                <a:ea typeface="+mn-ea"/>
                <a:cs typeface="+mn-cs"/>
              </a:rPr>
              <a:t> Thus, a computer consists of gates, memory cells, and interconnections among</a:t>
            </a:r>
          </a:p>
          <a:p>
            <a:r>
              <a:rPr kumimoji="1" lang="en-US" sz="1200" kern="1200" dirty="0">
                <a:solidFill>
                  <a:schemeClr val="tx1"/>
                </a:solidFill>
                <a:effectLst/>
                <a:latin typeface="Times New Roman" pitchFamily="-109" charset="0"/>
                <a:ea typeface="+mn-ea"/>
                <a:cs typeface="+mn-cs"/>
              </a:rPr>
              <a:t>these elements. The gates and memory cells are, in turn, constructed of simple electronic</a:t>
            </a:r>
          </a:p>
          <a:p>
            <a:r>
              <a:rPr kumimoji="1" lang="en-US" sz="1200" kern="1200" dirty="0">
                <a:solidFill>
                  <a:schemeClr val="tx1"/>
                </a:solidFill>
                <a:effectLst/>
                <a:latin typeface="Times New Roman" pitchFamily="-109" charset="0"/>
                <a:ea typeface="+mn-ea"/>
                <a:cs typeface="+mn-cs"/>
              </a:rPr>
              <a:t>components, such as transistors and capacitors.</a:t>
            </a:r>
          </a:p>
          <a:p>
            <a:endParaRPr kumimoji="1" lang="en-US" sz="1200" kern="1200" baseline="0" dirty="0">
              <a:solidFill>
                <a:schemeClr val="tx1"/>
              </a:solidFill>
              <a:latin typeface="Times New Roman" pitchFamily="-110" charset="0"/>
              <a:ea typeface="+mn-ea"/>
              <a:cs typeface="+mn-cs"/>
            </a:endParaRPr>
          </a:p>
          <a:p>
            <a:r>
              <a:rPr kumimoji="1" lang="en-US" sz="1200" kern="1200" baseline="0" dirty="0">
                <a:solidFill>
                  <a:schemeClr val="tx1"/>
                </a:solidFill>
                <a:latin typeface="Times New Roman" pitchFamily="-110" charset="0"/>
                <a:ea typeface="+mn-ea"/>
                <a:cs typeface="+mn-cs"/>
              </a:rPr>
              <a:t>The integrated circuit exploits the fact that such components as transistors,</a:t>
            </a:r>
          </a:p>
          <a:p>
            <a:r>
              <a:rPr kumimoji="1" lang="en-US" sz="1200" kern="1200" baseline="0" dirty="0">
                <a:solidFill>
                  <a:schemeClr val="tx1"/>
                </a:solidFill>
                <a:latin typeface="Times New Roman" pitchFamily="-110" charset="0"/>
                <a:ea typeface="+mn-ea"/>
                <a:cs typeface="+mn-cs"/>
              </a:rPr>
              <a:t>resistors, and conductors can be fabricated from a semiconductor such as silicon.</a:t>
            </a:r>
          </a:p>
          <a:p>
            <a:r>
              <a:rPr kumimoji="1" lang="en-US" sz="1200" kern="1200" baseline="0" dirty="0">
                <a:solidFill>
                  <a:schemeClr val="tx1"/>
                </a:solidFill>
                <a:latin typeface="Times New Roman" pitchFamily="-110" charset="0"/>
                <a:ea typeface="+mn-ea"/>
                <a:cs typeface="+mn-cs"/>
              </a:rPr>
              <a:t>It is merely an extension of the solid-state art to fabricate an entire circuit in a tiny</a:t>
            </a:r>
          </a:p>
          <a:p>
            <a:r>
              <a:rPr kumimoji="1" lang="en-US" sz="1200" kern="1200" baseline="0" dirty="0">
                <a:solidFill>
                  <a:schemeClr val="tx1"/>
                </a:solidFill>
                <a:latin typeface="Times New Roman" pitchFamily="-110" charset="0"/>
                <a:ea typeface="+mn-ea"/>
                <a:cs typeface="+mn-cs"/>
              </a:rPr>
              <a:t>piece of silicon rather than assemble discrete components made from separate</a:t>
            </a:r>
          </a:p>
          <a:p>
            <a:r>
              <a:rPr kumimoji="1" lang="en-US" sz="1200" kern="1200" baseline="0" dirty="0">
                <a:solidFill>
                  <a:schemeClr val="tx1"/>
                </a:solidFill>
                <a:latin typeface="Times New Roman" pitchFamily="-110" charset="0"/>
                <a:ea typeface="+mn-ea"/>
                <a:cs typeface="+mn-cs"/>
              </a:rPr>
              <a:t>pieces of silicon into the same circuit. Many transistors can be produced at the same</a:t>
            </a:r>
          </a:p>
          <a:p>
            <a:r>
              <a:rPr kumimoji="1" lang="en-US" sz="1200" kern="1200" baseline="0" dirty="0">
                <a:solidFill>
                  <a:schemeClr val="tx1"/>
                </a:solidFill>
                <a:latin typeface="Times New Roman" pitchFamily="-110" charset="0"/>
                <a:ea typeface="+mn-ea"/>
                <a:cs typeface="+mn-cs"/>
              </a:rPr>
              <a:t>time on a single wafer of silicon. Equally important, these transistors can be connected</a:t>
            </a:r>
          </a:p>
          <a:p>
            <a:r>
              <a:rPr kumimoji="1" lang="en-US" sz="1200" kern="1200" baseline="0" dirty="0">
                <a:solidFill>
                  <a:schemeClr val="tx1"/>
                </a:solidFill>
                <a:latin typeface="Times New Roman" pitchFamily="-110" charset="0"/>
                <a:ea typeface="+mn-ea"/>
                <a:cs typeface="+mn-cs"/>
              </a:rPr>
              <a:t>with a process of metallization to form circuits.</a:t>
            </a:r>
            <a:endParaRPr lang="en-US" dirty="0"/>
          </a:p>
        </p:txBody>
      </p:sp>
      <p:sp>
        <p:nvSpPr>
          <p:cNvPr id="4" name="Slide Number Placeholder 3"/>
          <p:cNvSpPr>
            <a:spLocks noGrp="1"/>
          </p:cNvSpPr>
          <p:nvPr>
            <p:ph type="sldNum" sz="quarter" idx="10"/>
          </p:nvPr>
        </p:nvSpPr>
        <p:spPr/>
        <p:txBody>
          <a:bodyPr/>
          <a:lstStyle/>
          <a:p>
            <a:fld id="{FDEEBCE0-4A34-3647-9307-E59F6D6CD745}" type="slidenum">
              <a:rPr lang="en-US" smtClean="0"/>
              <a:pPr/>
              <a:t>22</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02DEA2-F8D7-C549-B179-963DC37A15CB}" type="slidenum">
              <a:rPr lang="en-US"/>
              <a:pPr/>
              <a:t>23</a:t>
            </a:fld>
            <a:endParaRPr lang="en-US" dirty="0"/>
          </a:p>
        </p:txBody>
      </p:sp>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p:txBody>
          <a:bodyPr/>
          <a:lstStyle/>
          <a:p>
            <a:r>
              <a:rPr kumimoji="1" lang="en-US" sz="1200" kern="1200" dirty="0">
                <a:solidFill>
                  <a:schemeClr val="tx1"/>
                </a:solidFill>
                <a:effectLst/>
                <a:latin typeface="Times New Roman" pitchFamily="-109" charset="0"/>
                <a:ea typeface="+mn-ea"/>
                <a:cs typeface="+mn-cs"/>
              </a:rPr>
              <a:t> The fundamental building block of digital circuits used to construct processors,</a:t>
            </a:r>
          </a:p>
          <a:p>
            <a:r>
              <a:rPr kumimoji="1" lang="en-US" sz="1200" kern="1200" dirty="0">
                <a:solidFill>
                  <a:schemeClr val="tx1"/>
                </a:solidFill>
                <a:effectLst/>
                <a:latin typeface="Times New Roman" pitchFamily="-109" charset="0"/>
                <a:ea typeface="+mn-ea"/>
                <a:cs typeface="+mn-cs"/>
              </a:rPr>
              <a:t>memories, and other digital logic devices is the transistor. The active part of the transistor</a:t>
            </a:r>
          </a:p>
          <a:p>
            <a:r>
              <a:rPr kumimoji="1" lang="en-US" sz="1200" kern="1200" dirty="0">
                <a:solidFill>
                  <a:schemeClr val="tx1"/>
                </a:solidFill>
                <a:effectLst/>
                <a:latin typeface="Times New Roman" pitchFamily="-109" charset="0"/>
                <a:ea typeface="+mn-ea"/>
                <a:cs typeface="+mn-cs"/>
              </a:rPr>
              <a:t>is made of silicon or some other semiconductor material that can change its</a:t>
            </a:r>
          </a:p>
          <a:p>
            <a:r>
              <a:rPr kumimoji="1" lang="en-US" sz="1200" kern="1200" dirty="0">
                <a:solidFill>
                  <a:schemeClr val="tx1"/>
                </a:solidFill>
                <a:effectLst/>
                <a:latin typeface="Times New Roman" pitchFamily="-109" charset="0"/>
                <a:ea typeface="+mn-ea"/>
                <a:cs typeface="+mn-cs"/>
              </a:rPr>
              <a:t> electrical state when pulsed. In its normal state, the material may be nonconductive</a:t>
            </a:r>
          </a:p>
          <a:p>
            <a:r>
              <a:rPr kumimoji="1" lang="en-US" sz="1200" kern="1200" dirty="0">
                <a:solidFill>
                  <a:schemeClr val="tx1"/>
                </a:solidFill>
                <a:effectLst/>
                <a:latin typeface="Times New Roman" pitchFamily="-109" charset="0"/>
                <a:ea typeface="+mn-ea"/>
                <a:cs typeface="+mn-cs"/>
              </a:rPr>
              <a:t>or conductive, either impeding or allowing current flow. When voltage is applied to</a:t>
            </a:r>
          </a:p>
          <a:p>
            <a:r>
              <a:rPr kumimoji="1" lang="en-US" sz="1200" kern="1200" dirty="0">
                <a:solidFill>
                  <a:schemeClr val="tx1"/>
                </a:solidFill>
                <a:effectLst/>
                <a:latin typeface="Times New Roman" pitchFamily="-109" charset="0"/>
                <a:ea typeface="+mn-ea"/>
                <a:cs typeface="+mn-cs"/>
              </a:rPr>
              <a:t>the gate, the transistor changes its state.</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A single, self-contained transistor is called a discrete component . Throughout</a:t>
            </a:r>
          </a:p>
          <a:p>
            <a:r>
              <a:rPr kumimoji="1" lang="en-US" sz="1200" kern="1200" dirty="0">
                <a:solidFill>
                  <a:schemeClr val="tx1"/>
                </a:solidFill>
                <a:effectLst/>
                <a:latin typeface="Times New Roman" pitchFamily="-109" charset="0"/>
                <a:ea typeface="+mn-ea"/>
                <a:cs typeface="+mn-cs"/>
              </a:rPr>
              <a:t>the 1950s and early 1960s, electronic equipment was composed largely of discrete</a:t>
            </a:r>
          </a:p>
          <a:p>
            <a:r>
              <a:rPr kumimoji="1" lang="en-US" sz="1200" kern="1200" dirty="0">
                <a:solidFill>
                  <a:schemeClr val="tx1"/>
                </a:solidFill>
                <a:effectLst/>
                <a:latin typeface="Times New Roman" pitchFamily="-109" charset="0"/>
                <a:ea typeface="+mn-ea"/>
                <a:cs typeface="+mn-cs"/>
              </a:rPr>
              <a:t>components—transistors, resistors, capacitors, and so on. Discrete components</a:t>
            </a:r>
          </a:p>
          <a:p>
            <a:r>
              <a:rPr kumimoji="1" lang="en-US" sz="1200" kern="1200" dirty="0">
                <a:solidFill>
                  <a:schemeClr val="tx1"/>
                </a:solidFill>
                <a:effectLst/>
                <a:latin typeface="Times New Roman" pitchFamily="-109" charset="0"/>
                <a:ea typeface="+mn-ea"/>
                <a:cs typeface="+mn-cs"/>
              </a:rPr>
              <a:t>were manufactured separately, packaged in their own containers, and soldered</a:t>
            </a:r>
          </a:p>
          <a:p>
            <a:r>
              <a:rPr kumimoji="1" lang="en-US" sz="1200" kern="1200" dirty="0">
                <a:solidFill>
                  <a:schemeClr val="tx1"/>
                </a:solidFill>
                <a:effectLst/>
                <a:latin typeface="Times New Roman" pitchFamily="-109" charset="0"/>
                <a:ea typeface="+mn-ea"/>
                <a:cs typeface="+mn-cs"/>
              </a:rPr>
              <a:t>or wired together onto Masonite-like circuit boards, which were then installed in</a:t>
            </a:r>
          </a:p>
          <a:p>
            <a:r>
              <a:rPr kumimoji="1" lang="en-US" sz="1200" kern="1200" dirty="0">
                <a:solidFill>
                  <a:schemeClr val="tx1"/>
                </a:solidFill>
                <a:effectLst/>
                <a:latin typeface="Times New Roman" pitchFamily="-109" charset="0"/>
                <a:ea typeface="+mn-ea"/>
                <a:cs typeface="+mn-cs"/>
              </a:rPr>
              <a:t>computers, oscilloscopes, and other electronic equipment. Whenever an electronic</a:t>
            </a:r>
          </a:p>
          <a:p>
            <a:r>
              <a:rPr kumimoji="1" lang="en-US" sz="1200" kern="1200" dirty="0">
                <a:solidFill>
                  <a:schemeClr val="tx1"/>
                </a:solidFill>
                <a:effectLst/>
                <a:latin typeface="Times New Roman" pitchFamily="-109" charset="0"/>
                <a:ea typeface="+mn-ea"/>
                <a:cs typeface="+mn-cs"/>
              </a:rPr>
              <a:t>device called for a transistor, a little tube of metal containing a pinhead-sized piece</a:t>
            </a:r>
          </a:p>
          <a:p>
            <a:r>
              <a:rPr kumimoji="1" lang="en-US" sz="1200" kern="1200" dirty="0">
                <a:solidFill>
                  <a:schemeClr val="tx1"/>
                </a:solidFill>
                <a:effectLst/>
                <a:latin typeface="Times New Roman" pitchFamily="-109" charset="0"/>
                <a:ea typeface="+mn-ea"/>
                <a:cs typeface="+mn-cs"/>
              </a:rPr>
              <a:t>of silicon had to be soldered to a circuit board. The entire manufacturing process,</a:t>
            </a:r>
          </a:p>
          <a:p>
            <a:r>
              <a:rPr kumimoji="1" lang="en-US" sz="1200" kern="1200" dirty="0">
                <a:solidFill>
                  <a:schemeClr val="tx1"/>
                </a:solidFill>
                <a:effectLst/>
                <a:latin typeface="Times New Roman" pitchFamily="-109" charset="0"/>
                <a:ea typeface="+mn-ea"/>
                <a:cs typeface="+mn-cs"/>
              </a:rPr>
              <a:t>from transistor to circuit board, was expensive and cumbersome.</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These facts of life were beginning to create problems in the computer industry.</a:t>
            </a:r>
          </a:p>
          <a:p>
            <a:r>
              <a:rPr kumimoji="1" lang="en-US" sz="1200" kern="1200" dirty="0">
                <a:solidFill>
                  <a:schemeClr val="tx1"/>
                </a:solidFill>
                <a:effectLst/>
                <a:latin typeface="Times New Roman" pitchFamily="-109" charset="0"/>
                <a:ea typeface="+mn-ea"/>
                <a:cs typeface="+mn-cs"/>
              </a:rPr>
              <a:t>Early second-generation computers contained about 10,000 transistors. This</a:t>
            </a:r>
          </a:p>
          <a:p>
            <a:r>
              <a:rPr kumimoji="1" lang="en-US" sz="1200" kern="1200" dirty="0">
                <a:solidFill>
                  <a:schemeClr val="tx1"/>
                </a:solidFill>
                <a:effectLst/>
                <a:latin typeface="Times New Roman" pitchFamily="-109" charset="0"/>
                <a:ea typeface="+mn-ea"/>
                <a:cs typeface="+mn-cs"/>
              </a:rPr>
              <a:t>figure grew to the hundreds of thousands, making the manufacture of newer, more</a:t>
            </a:r>
          </a:p>
          <a:p>
            <a:r>
              <a:rPr kumimoji="1" lang="en-US" sz="1200" kern="1200" dirty="0">
                <a:solidFill>
                  <a:schemeClr val="tx1"/>
                </a:solidFill>
                <a:effectLst/>
                <a:latin typeface="Times New Roman" pitchFamily="-109" charset="0"/>
                <a:ea typeface="+mn-ea"/>
                <a:cs typeface="+mn-cs"/>
              </a:rPr>
              <a:t>powerful machines increasingly difficult.</a:t>
            </a:r>
          </a:p>
          <a:p>
            <a:endParaRPr kumimoji="1" lang="en-US" sz="1200" kern="1200" baseline="0" dirty="0">
              <a:solidFill>
                <a:schemeClr val="tx1"/>
              </a:solidFill>
              <a:latin typeface="Times New Roman" pitchFamily="-110" charset="0"/>
              <a:ea typeface="+mn-ea"/>
              <a:cs typeface="+mn-cs"/>
            </a:endParaRPr>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kumimoji="1" lang="en-US" sz="1200" kern="1200" dirty="0">
                <a:solidFill>
                  <a:schemeClr val="tx1"/>
                </a:solidFill>
                <a:effectLst/>
                <a:latin typeface="Times New Roman" pitchFamily="-109" charset="0"/>
                <a:ea typeface="+mn-ea"/>
                <a:cs typeface="+mn-cs"/>
              </a:rPr>
              <a:t> Microelectronics means, literally, “small electronics.” Since the beginning of digital</a:t>
            </a:r>
          </a:p>
          <a:p>
            <a:r>
              <a:rPr kumimoji="1" lang="en-US" sz="1200" kern="1200" dirty="0">
                <a:solidFill>
                  <a:schemeClr val="tx1"/>
                </a:solidFill>
                <a:effectLst/>
                <a:latin typeface="Times New Roman" pitchFamily="-109" charset="0"/>
                <a:ea typeface="+mn-ea"/>
                <a:cs typeface="+mn-cs"/>
              </a:rPr>
              <a:t>electronics and the computer industry, there has been a consistent trend toward the</a:t>
            </a:r>
          </a:p>
          <a:p>
            <a:r>
              <a:rPr kumimoji="1" lang="en-US" sz="1200" kern="1200" dirty="0">
                <a:solidFill>
                  <a:schemeClr val="tx1"/>
                </a:solidFill>
                <a:effectLst/>
                <a:latin typeface="Times New Roman" pitchFamily="-109" charset="0"/>
                <a:ea typeface="+mn-ea"/>
                <a:cs typeface="+mn-cs"/>
              </a:rPr>
              <a:t>reduction in size of digital electronic circuits. Before examining the implications and</a:t>
            </a:r>
          </a:p>
          <a:p>
            <a:r>
              <a:rPr kumimoji="1" lang="en-US" sz="1200" kern="1200" dirty="0">
                <a:solidFill>
                  <a:schemeClr val="tx1"/>
                </a:solidFill>
                <a:effectLst/>
                <a:latin typeface="Times New Roman" pitchFamily="-109" charset="0"/>
                <a:ea typeface="+mn-ea"/>
                <a:cs typeface="+mn-cs"/>
              </a:rPr>
              <a:t>benefits of this trend, we need to say something about the nature of digital electronics.</a:t>
            </a:r>
          </a:p>
          <a:p>
            <a:r>
              <a:rPr kumimoji="1" lang="en-US" sz="1200" kern="1200" dirty="0">
                <a:solidFill>
                  <a:schemeClr val="tx1"/>
                </a:solidFill>
                <a:effectLst/>
                <a:latin typeface="Times New Roman" pitchFamily="-109" charset="0"/>
                <a:ea typeface="+mn-ea"/>
                <a:cs typeface="+mn-cs"/>
              </a:rPr>
              <a:t>A more detailed discussion is found in Chapter 12.</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The integrated circuit exploits the fact that such components as transistors,</a:t>
            </a:r>
          </a:p>
          <a:p>
            <a:r>
              <a:rPr kumimoji="1" lang="en-US" sz="1200" kern="1200" dirty="0">
                <a:solidFill>
                  <a:schemeClr val="tx1"/>
                </a:solidFill>
                <a:effectLst/>
                <a:latin typeface="Times New Roman" pitchFamily="-109" charset="0"/>
                <a:ea typeface="+mn-ea"/>
                <a:cs typeface="+mn-cs"/>
              </a:rPr>
              <a:t>resistors, and conductors can be fabricated from a semiconductor such as silicon.</a:t>
            </a:r>
          </a:p>
          <a:p>
            <a:r>
              <a:rPr kumimoji="1" lang="en-US" sz="1200" kern="1200" dirty="0">
                <a:solidFill>
                  <a:schemeClr val="tx1"/>
                </a:solidFill>
                <a:effectLst/>
                <a:latin typeface="Times New Roman" pitchFamily="-109" charset="0"/>
                <a:ea typeface="+mn-ea"/>
                <a:cs typeface="+mn-cs"/>
              </a:rPr>
              <a:t>It is merely an extension of the solid-state art to fabricate an entire circuit in a tiny</a:t>
            </a:r>
          </a:p>
          <a:p>
            <a:r>
              <a:rPr kumimoji="1" lang="en-US" sz="1200" kern="1200" dirty="0">
                <a:solidFill>
                  <a:schemeClr val="tx1"/>
                </a:solidFill>
                <a:effectLst/>
                <a:latin typeface="Times New Roman" pitchFamily="-109" charset="0"/>
                <a:ea typeface="+mn-ea"/>
                <a:cs typeface="+mn-cs"/>
              </a:rPr>
              <a:t>piece of silicon rather than assemble discrete components made from separate</a:t>
            </a:r>
          </a:p>
          <a:p>
            <a:r>
              <a:rPr kumimoji="1" lang="en-US" sz="1200" kern="1200" dirty="0">
                <a:solidFill>
                  <a:schemeClr val="tx1"/>
                </a:solidFill>
                <a:effectLst/>
                <a:latin typeface="Times New Roman" pitchFamily="-109" charset="0"/>
                <a:ea typeface="+mn-ea"/>
                <a:cs typeface="+mn-cs"/>
              </a:rPr>
              <a:t>pieces of silicon into the same circuit. Many transistors can be produced at the same</a:t>
            </a:r>
          </a:p>
          <a:p>
            <a:r>
              <a:rPr kumimoji="1" lang="en-US" sz="1200" kern="1200" dirty="0">
                <a:solidFill>
                  <a:schemeClr val="tx1"/>
                </a:solidFill>
                <a:effectLst/>
                <a:latin typeface="Times New Roman" pitchFamily="-109" charset="0"/>
                <a:ea typeface="+mn-ea"/>
                <a:cs typeface="+mn-cs"/>
              </a:rPr>
              <a:t>time on a single wafer of silicon. Equally important, these transistors can be connected</a:t>
            </a:r>
          </a:p>
          <a:p>
            <a:r>
              <a:rPr kumimoji="1" lang="en-US" sz="1200" kern="1200" dirty="0">
                <a:solidFill>
                  <a:schemeClr val="tx1"/>
                </a:solidFill>
                <a:effectLst/>
                <a:latin typeface="Times New Roman" pitchFamily="-109" charset="0"/>
                <a:ea typeface="+mn-ea"/>
                <a:cs typeface="+mn-cs"/>
              </a:rPr>
              <a:t>with a process of metallization to form circuits.</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Figure 1.10 depicts the key concepts in an integrated circuit. A thin </a:t>
            </a:r>
            <a:r>
              <a:rPr kumimoji="1" lang="en-US" sz="1200" i="1" kern="1200" dirty="0">
                <a:solidFill>
                  <a:schemeClr val="tx1"/>
                </a:solidFill>
                <a:effectLst/>
                <a:latin typeface="Times New Roman" pitchFamily="-109" charset="0"/>
                <a:ea typeface="+mn-ea"/>
                <a:cs typeface="+mn-cs"/>
              </a:rPr>
              <a:t>wafer </a:t>
            </a:r>
            <a:r>
              <a:rPr kumimoji="1" lang="en-US" sz="1200" kern="1200" dirty="0">
                <a:solidFill>
                  <a:schemeClr val="tx1"/>
                </a:solidFill>
                <a:effectLst/>
                <a:latin typeface="Times New Roman" pitchFamily="-109" charset="0"/>
                <a:ea typeface="+mn-ea"/>
                <a:cs typeface="+mn-cs"/>
              </a:rPr>
              <a:t> of</a:t>
            </a:r>
          </a:p>
          <a:p>
            <a:r>
              <a:rPr kumimoji="1" lang="en-US" sz="1200" kern="1200" dirty="0">
                <a:solidFill>
                  <a:schemeClr val="tx1"/>
                </a:solidFill>
                <a:effectLst/>
                <a:latin typeface="Times New Roman" pitchFamily="-109" charset="0"/>
                <a:ea typeface="+mn-ea"/>
                <a:cs typeface="+mn-cs"/>
              </a:rPr>
              <a:t>silicon is divided into a matrix of small areas, each a few millimeters square. The</a:t>
            </a:r>
          </a:p>
          <a:p>
            <a:r>
              <a:rPr kumimoji="1" lang="en-US" sz="1200" kern="1200" dirty="0">
                <a:solidFill>
                  <a:schemeClr val="tx1"/>
                </a:solidFill>
                <a:effectLst/>
                <a:latin typeface="Times New Roman" pitchFamily="-109" charset="0"/>
                <a:ea typeface="+mn-ea"/>
                <a:cs typeface="+mn-cs"/>
              </a:rPr>
              <a:t>identical circuit pattern is fabricated in each area, and the wafer is broken up into</a:t>
            </a:r>
          </a:p>
          <a:p>
            <a:r>
              <a:rPr kumimoji="1" lang="en-US" sz="1200" kern="1200" dirty="0">
                <a:solidFill>
                  <a:schemeClr val="tx1"/>
                </a:solidFill>
                <a:effectLst/>
                <a:latin typeface="Times New Roman" pitchFamily="-109" charset="0"/>
                <a:ea typeface="+mn-ea"/>
                <a:cs typeface="+mn-cs"/>
              </a:rPr>
              <a:t>chips . Each chip consists of many gates and/or memory cells plus a number of input</a:t>
            </a:r>
          </a:p>
          <a:p>
            <a:r>
              <a:rPr kumimoji="1" lang="en-US" sz="1200" kern="1200" dirty="0">
                <a:solidFill>
                  <a:schemeClr val="tx1"/>
                </a:solidFill>
                <a:effectLst/>
                <a:latin typeface="Times New Roman" pitchFamily="-109" charset="0"/>
                <a:ea typeface="+mn-ea"/>
                <a:cs typeface="+mn-cs"/>
              </a:rPr>
              <a:t>and output attachment points. This chip is then packaged in housing that protects</a:t>
            </a:r>
          </a:p>
          <a:p>
            <a:r>
              <a:rPr kumimoji="1" lang="en-US" sz="1200" kern="1200" dirty="0">
                <a:solidFill>
                  <a:schemeClr val="tx1"/>
                </a:solidFill>
                <a:effectLst/>
                <a:latin typeface="Times New Roman" pitchFamily="-109" charset="0"/>
                <a:ea typeface="+mn-ea"/>
                <a:cs typeface="+mn-cs"/>
              </a:rPr>
              <a:t>it and provides pins for attachment to devices beyond the chip. A number of these</a:t>
            </a:r>
          </a:p>
          <a:p>
            <a:r>
              <a:rPr kumimoji="1" lang="en-US" sz="1200" kern="1200" dirty="0">
                <a:solidFill>
                  <a:schemeClr val="tx1"/>
                </a:solidFill>
                <a:effectLst/>
                <a:latin typeface="Times New Roman" pitchFamily="-109" charset="0"/>
                <a:ea typeface="+mn-ea"/>
                <a:cs typeface="+mn-cs"/>
              </a:rPr>
              <a:t> packages can then be interconnected on a printed circuit board to produce larger</a:t>
            </a:r>
          </a:p>
          <a:p>
            <a:r>
              <a:rPr kumimoji="1" lang="en-US" sz="1200" kern="1200" dirty="0">
                <a:solidFill>
                  <a:schemeClr val="tx1"/>
                </a:solidFill>
                <a:effectLst/>
                <a:latin typeface="Times New Roman" pitchFamily="-109" charset="0"/>
                <a:ea typeface="+mn-ea"/>
                <a:cs typeface="+mn-cs"/>
              </a:rPr>
              <a:t>and more complex circuits.</a:t>
            </a:r>
          </a:p>
          <a:p>
            <a:endParaRPr lang="en-US" dirty="0"/>
          </a:p>
        </p:txBody>
      </p:sp>
      <p:sp>
        <p:nvSpPr>
          <p:cNvPr id="4" name="Slide Number Placeholder 3"/>
          <p:cNvSpPr>
            <a:spLocks noGrp="1"/>
          </p:cNvSpPr>
          <p:nvPr>
            <p:ph type="sldNum" sz="quarter" idx="10"/>
          </p:nvPr>
        </p:nvSpPr>
        <p:spPr/>
        <p:txBody>
          <a:bodyPr/>
          <a:lstStyle/>
          <a:p>
            <a:fld id="{FDEEBCE0-4A34-3647-9307-E59F6D6CD745}" type="slidenum">
              <a:rPr lang="en-US" smtClean="0"/>
              <a:pPr/>
              <a:t>24</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Times New Roman" pitchFamily="-109" charset="0"/>
                <a:ea typeface="+mn-ea"/>
                <a:cs typeface="+mn-cs"/>
              </a:rPr>
              <a:t> Figure 1.11a indicates what a packaged processor or</a:t>
            </a:r>
          </a:p>
          <a:p>
            <a:r>
              <a:rPr kumimoji="1" lang="en-US" sz="1200" kern="1200" dirty="0">
                <a:solidFill>
                  <a:schemeClr val="tx1"/>
                </a:solidFill>
                <a:effectLst/>
                <a:latin typeface="Times New Roman" pitchFamily="-109" charset="0"/>
                <a:ea typeface="+mn-ea"/>
                <a:cs typeface="+mn-cs"/>
              </a:rPr>
              <a:t>memory chip looks like, and Figure 1.11b shows a packaged chip wired onto a</a:t>
            </a:r>
          </a:p>
          <a:p>
            <a:r>
              <a:rPr kumimoji="1" lang="en-US" sz="1200" kern="1200" dirty="0">
                <a:solidFill>
                  <a:schemeClr val="tx1"/>
                </a:solidFill>
                <a:effectLst/>
                <a:latin typeface="Times New Roman" pitchFamily="-109" charset="0"/>
                <a:ea typeface="+mn-ea"/>
                <a:cs typeface="+mn-cs"/>
              </a:rPr>
              <a:t>motherboard.</a:t>
            </a:r>
          </a:p>
          <a:p>
            <a:endParaRPr kumimoji="1" lang="en-US" sz="1200" kern="1200" dirty="0">
              <a:solidFill>
                <a:schemeClr val="tx1"/>
              </a:solidFill>
              <a:effectLst/>
              <a:latin typeface="Times New Roman" pitchFamily="-109" charset="0"/>
              <a:ea typeface="+mn-ea"/>
              <a:cs typeface="+mn-cs"/>
            </a:endParaRPr>
          </a:p>
          <a:p>
            <a:endParaRPr kumimoji="1" lang="en-US" sz="1200" kern="1200" dirty="0">
              <a:solidFill>
                <a:schemeClr val="tx1"/>
              </a:solidFill>
              <a:effectLst/>
              <a:latin typeface="Times New Roman" pitchFamily="-109" charset="0"/>
              <a:ea typeface="+mn-ea"/>
              <a:cs typeface="+mn-cs"/>
            </a:endParaRPr>
          </a:p>
        </p:txBody>
      </p:sp>
      <p:sp>
        <p:nvSpPr>
          <p:cNvPr id="4" name="Footer Placeholder 3"/>
          <p:cNvSpPr>
            <a:spLocks noGrp="1"/>
          </p:cNvSpPr>
          <p:nvPr>
            <p:ph type="ftr" sz="quarter" idx="10"/>
          </p:nvPr>
        </p:nvSpPr>
        <p:spPr/>
        <p:txBody>
          <a:bodyPr/>
          <a:lstStyle/>
          <a:p>
            <a:r>
              <a:rPr lang="en-US"/>
              <a:t>© 2016 Pearson Education, Inc., Upper Saddle River, NJ. All rights reserved.</a:t>
            </a:r>
            <a:endParaRPr lang="en-US" dirty="0"/>
          </a:p>
        </p:txBody>
      </p:sp>
      <p:sp>
        <p:nvSpPr>
          <p:cNvPr id="5" name="Slide Number Placeholder 4"/>
          <p:cNvSpPr>
            <a:spLocks noGrp="1"/>
          </p:cNvSpPr>
          <p:nvPr>
            <p:ph type="sldNum" sz="quarter" idx="11"/>
          </p:nvPr>
        </p:nvSpPr>
        <p:spPr/>
        <p:txBody>
          <a:bodyPr/>
          <a:lstStyle/>
          <a:p>
            <a:fld id="{426AC9EA-110C-D44B-81A3-E5165EEE361B}" type="slidenum">
              <a:rPr lang="en-US" smtClean="0"/>
              <a:pPr/>
              <a:t>25</a:t>
            </a:fld>
            <a:endParaRPr lang="en-US" dirty="0"/>
          </a:p>
        </p:txBody>
      </p:sp>
    </p:spTree>
    <p:extLst>
      <p:ext uri="{BB962C8B-B14F-4D97-AF65-F5344CB8AC3E}">
        <p14:creationId xmlns:p14="http://schemas.microsoft.com/office/powerpoint/2010/main" val="18080920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kumimoji="1" lang="en-US" sz="1200" kern="1200" baseline="0" dirty="0">
                <a:solidFill>
                  <a:schemeClr val="tx1"/>
                </a:solidFill>
                <a:latin typeface="Times New Roman" pitchFamily="-110" charset="0"/>
                <a:ea typeface="+mn-ea"/>
                <a:cs typeface="+mn-cs"/>
              </a:rPr>
              <a:t>Initially, only a few gates or memory cells could be reliably manufactured</a:t>
            </a:r>
          </a:p>
          <a:p>
            <a:r>
              <a:rPr kumimoji="1" lang="en-US" sz="1200" kern="1200" baseline="0" dirty="0">
                <a:solidFill>
                  <a:schemeClr val="tx1"/>
                </a:solidFill>
                <a:latin typeface="Times New Roman" pitchFamily="-110" charset="0"/>
                <a:ea typeface="+mn-ea"/>
                <a:cs typeface="+mn-cs"/>
              </a:rPr>
              <a:t>and packaged together. These early integrated circuits are referred to as </a:t>
            </a:r>
            <a:r>
              <a:rPr kumimoji="1" lang="en-US" sz="1200" i="1" kern="1200" baseline="0" dirty="0">
                <a:solidFill>
                  <a:schemeClr val="tx1"/>
                </a:solidFill>
                <a:latin typeface="Times New Roman" pitchFamily="-110" charset="0"/>
                <a:ea typeface="+mn-ea"/>
                <a:cs typeface="+mn-cs"/>
              </a:rPr>
              <a:t>small scale</a:t>
            </a:r>
          </a:p>
          <a:p>
            <a:r>
              <a:rPr kumimoji="1" lang="en-US" sz="1200" i="1" kern="1200" baseline="0" dirty="0">
                <a:solidFill>
                  <a:schemeClr val="tx1"/>
                </a:solidFill>
                <a:latin typeface="Times New Roman" pitchFamily="-110" charset="0"/>
                <a:ea typeface="+mn-ea"/>
                <a:cs typeface="+mn-cs"/>
              </a:rPr>
              <a:t>Integration </a:t>
            </a:r>
            <a:r>
              <a:rPr kumimoji="1" lang="en-US" sz="1200" kern="1200" baseline="0" dirty="0">
                <a:solidFill>
                  <a:schemeClr val="tx1"/>
                </a:solidFill>
                <a:latin typeface="Times New Roman" pitchFamily="-110" charset="0"/>
                <a:ea typeface="+mn-ea"/>
                <a:cs typeface="+mn-cs"/>
              </a:rPr>
              <a:t>(SSI). As time went on, it became possible to pack more and more</a:t>
            </a:r>
          </a:p>
          <a:p>
            <a:r>
              <a:rPr kumimoji="1" lang="en-US" sz="1200" kern="1200" baseline="0" dirty="0">
                <a:solidFill>
                  <a:schemeClr val="tx1"/>
                </a:solidFill>
                <a:latin typeface="Times New Roman" pitchFamily="-110" charset="0"/>
                <a:ea typeface="+mn-ea"/>
                <a:cs typeface="+mn-cs"/>
              </a:rPr>
              <a:t>Components on the same chip. This growth in density is illustrated in Figure 1.12; it is</a:t>
            </a:r>
          </a:p>
          <a:p>
            <a:r>
              <a:rPr kumimoji="1" lang="en-US" sz="1200" kern="1200" baseline="0" dirty="0">
                <a:solidFill>
                  <a:schemeClr val="tx1"/>
                </a:solidFill>
                <a:latin typeface="Times New Roman" pitchFamily="-110" charset="0"/>
                <a:ea typeface="+mn-ea"/>
                <a:cs typeface="+mn-cs"/>
              </a:rPr>
              <a:t>one of the most remarkable technological trends ever recorded. </a:t>
            </a:r>
          </a:p>
          <a:p>
            <a:endParaRPr kumimoji="1" lang="en-US" sz="1200" kern="1200" baseline="0" dirty="0">
              <a:solidFill>
                <a:schemeClr val="tx1"/>
              </a:solidFill>
              <a:latin typeface="Times New Roman" pitchFamily="-110"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 This figure reflects the</a:t>
            </a:r>
          </a:p>
          <a:p>
            <a:r>
              <a:rPr kumimoji="1" lang="en-US" sz="1200" b="0" i="0" u="none" strike="noStrike" kern="1200" baseline="0" dirty="0">
                <a:solidFill>
                  <a:schemeClr val="tx1"/>
                </a:solidFill>
                <a:latin typeface="Times New Roman" pitchFamily="-109" charset="0"/>
                <a:ea typeface="+mn-ea"/>
                <a:cs typeface="+mn-cs"/>
              </a:rPr>
              <a:t>famous Moore’s law, which was propounded by Gordon Moore, cofounder of Intel,</a:t>
            </a:r>
          </a:p>
          <a:p>
            <a:r>
              <a:rPr kumimoji="1" lang="en-US" sz="1200" b="0" i="0" u="none" strike="noStrike" kern="1200" baseline="0" dirty="0">
                <a:solidFill>
                  <a:schemeClr val="tx1"/>
                </a:solidFill>
                <a:latin typeface="Times New Roman" pitchFamily="-109" charset="0"/>
                <a:ea typeface="+mn-ea"/>
                <a:cs typeface="+mn-cs"/>
              </a:rPr>
              <a:t>in 1965 [MOOR65]. Moore observed that the number of transistors that could be</a:t>
            </a:r>
          </a:p>
          <a:p>
            <a:r>
              <a:rPr kumimoji="1" lang="en-US" sz="1200" b="0" i="0" u="none" strike="noStrike" kern="1200" baseline="0" dirty="0">
                <a:solidFill>
                  <a:schemeClr val="tx1"/>
                </a:solidFill>
                <a:latin typeface="Times New Roman" pitchFamily="-109" charset="0"/>
                <a:ea typeface="+mn-ea"/>
                <a:cs typeface="+mn-cs"/>
              </a:rPr>
              <a:t>put on a single chip was doubling every year and correctly predicted that this pace</a:t>
            </a:r>
          </a:p>
          <a:p>
            <a:r>
              <a:rPr kumimoji="1" lang="en-US" sz="1200" b="0" i="0" u="none" strike="noStrike" kern="1200" baseline="0" dirty="0">
                <a:solidFill>
                  <a:schemeClr val="tx1"/>
                </a:solidFill>
                <a:latin typeface="Times New Roman" pitchFamily="-109" charset="0"/>
                <a:ea typeface="+mn-ea"/>
                <a:cs typeface="+mn-cs"/>
              </a:rPr>
              <a:t>would continue into the near future. To the surprise of many, including Moore, the</a:t>
            </a:r>
          </a:p>
          <a:p>
            <a:r>
              <a:rPr kumimoji="1" lang="en-US" sz="1200" b="0" i="0" u="none" strike="noStrike" kern="1200" baseline="0" dirty="0">
                <a:solidFill>
                  <a:schemeClr val="tx1"/>
                </a:solidFill>
                <a:latin typeface="Times New Roman" pitchFamily="-109" charset="0"/>
                <a:ea typeface="+mn-ea"/>
                <a:cs typeface="+mn-cs"/>
              </a:rPr>
              <a:t>pace continued year after year and decade after decade. The pace slowed to a doubling</a:t>
            </a:r>
          </a:p>
          <a:p>
            <a:r>
              <a:rPr kumimoji="1" lang="en-US" sz="1200" b="0" i="0" u="none" strike="noStrike" kern="1200" baseline="0" dirty="0">
                <a:solidFill>
                  <a:schemeClr val="tx1"/>
                </a:solidFill>
                <a:latin typeface="Times New Roman" pitchFamily="-109" charset="0"/>
                <a:ea typeface="+mn-ea"/>
                <a:cs typeface="+mn-cs"/>
              </a:rPr>
              <a:t>every 18 months in the 1970s but has sustained that rate ever since.</a:t>
            </a:r>
            <a:endParaRPr lang="en-US" dirty="0"/>
          </a:p>
        </p:txBody>
      </p:sp>
      <p:sp>
        <p:nvSpPr>
          <p:cNvPr id="4" name="Slide Number Placeholder 3"/>
          <p:cNvSpPr>
            <a:spLocks noGrp="1"/>
          </p:cNvSpPr>
          <p:nvPr>
            <p:ph type="sldNum" sz="quarter" idx="10"/>
          </p:nvPr>
        </p:nvSpPr>
        <p:spPr/>
        <p:txBody>
          <a:bodyPr/>
          <a:lstStyle/>
          <a:p>
            <a:fld id="{FDEEBCE0-4A34-3647-9307-E59F6D6CD745}" type="slidenum">
              <a:rPr lang="en-US" smtClean="0"/>
              <a:pPr/>
              <a:t>26</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C560E96-BBD6-D646-9A0C-7A699AC6A9BD}" type="slidenum">
              <a:rPr lang="en-US"/>
              <a:pPr/>
              <a:t>27</a:t>
            </a:fld>
            <a:endParaRPr lang="en-US" dirty="0"/>
          </a:p>
        </p:txBody>
      </p:sp>
      <p:sp>
        <p:nvSpPr>
          <p:cNvPr id="73730" name="Rectangle 2"/>
          <p:cNvSpPr>
            <a:spLocks noGrp="1" noRot="1" noChangeAspect="1" noChangeArrowheads="1" noTextEdit="1"/>
          </p:cNvSpPr>
          <p:nvPr>
            <p:ph type="sldImg"/>
          </p:nvPr>
        </p:nvSpPr>
        <p:spPr>
          <a:ln/>
        </p:spPr>
      </p:sp>
      <p:sp>
        <p:nvSpPr>
          <p:cNvPr id="73731"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110" charset="0"/>
                <a:ea typeface="+mn-ea"/>
                <a:cs typeface="+mn-cs"/>
              </a:rPr>
              <a:t>The consequences of Moore’s law are profound:</a:t>
            </a:r>
          </a:p>
          <a:p>
            <a:endParaRPr kumimoji="1" lang="en-US" sz="1200" kern="1200" baseline="0" dirty="0">
              <a:solidFill>
                <a:schemeClr val="tx1"/>
              </a:solidFill>
              <a:latin typeface="Times New Roman" pitchFamily="-110" charset="0"/>
              <a:ea typeface="+mn-ea"/>
              <a:cs typeface="+mn-cs"/>
            </a:endParaRPr>
          </a:p>
          <a:p>
            <a:r>
              <a:rPr kumimoji="1" lang="en-US" sz="1200" b="0" kern="1200" baseline="0" dirty="0">
                <a:solidFill>
                  <a:schemeClr val="tx1"/>
                </a:solidFill>
                <a:latin typeface="Times New Roman" pitchFamily="-110" charset="0"/>
                <a:ea typeface="+mn-ea"/>
                <a:cs typeface="+mn-cs"/>
              </a:rPr>
              <a:t>1. The cost of a chip has remained virtually unchanged during this period of</a:t>
            </a:r>
          </a:p>
          <a:p>
            <a:r>
              <a:rPr kumimoji="1" lang="en-US" sz="1200" kern="1200" baseline="0" dirty="0">
                <a:solidFill>
                  <a:schemeClr val="tx1"/>
                </a:solidFill>
                <a:latin typeface="Times New Roman" pitchFamily="-110" charset="0"/>
                <a:ea typeface="+mn-ea"/>
                <a:cs typeface="+mn-cs"/>
              </a:rPr>
              <a:t>rapid growth in density. This means that the cost of computer logic and memory</a:t>
            </a:r>
          </a:p>
          <a:p>
            <a:r>
              <a:rPr kumimoji="1" lang="en-US" sz="1200" kern="1200" baseline="0" dirty="0">
                <a:solidFill>
                  <a:schemeClr val="tx1"/>
                </a:solidFill>
                <a:latin typeface="Times New Roman" pitchFamily="-110" charset="0"/>
                <a:ea typeface="+mn-ea"/>
                <a:cs typeface="+mn-cs"/>
              </a:rPr>
              <a:t>circuitry has fallen at a dramatic rate.</a:t>
            </a:r>
          </a:p>
          <a:p>
            <a:endParaRPr kumimoji="1" lang="en-US" sz="1200" b="1" kern="1200" baseline="0" dirty="0">
              <a:solidFill>
                <a:schemeClr val="tx1"/>
              </a:solidFill>
              <a:latin typeface="Times New Roman" pitchFamily="-110" charset="0"/>
              <a:ea typeface="+mn-ea"/>
              <a:cs typeface="+mn-cs"/>
            </a:endParaRPr>
          </a:p>
          <a:p>
            <a:r>
              <a:rPr kumimoji="1" lang="en-US" sz="1200" b="0" kern="1200" baseline="0" dirty="0">
                <a:solidFill>
                  <a:schemeClr val="tx1"/>
                </a:solidFill>
                <a:latin typeface="Times New Roman" pitchFamily="-110" charset="0"/>
                <a:ea typeface="+mn-ea"/>
                <a:cs typeface="+mn-cs"/>
              </a:rPr>
              <a:t>2. Because logic and memory elements are placed closer together on more</a:t>
            </a:r>
          </a:p>
          <a:p>
            <a:r>
              <a:rPr kumimoji="1" lang="en-US" sz="1200" kern="1200" baseline="0" dirty="0">
                <a:solidFill>
                  <a:schemeClr val="tx1"/>
                </a:solidFill>
                <a:latin typeface="Times New Roman" pitchFamily="-110" charset="0"/>
                <a:ea typeface="+mn-ea"/>
                <a:cs typeface="+mn-cs"/>
              </a:rPr>
              <a:t>densely packed chips, the electrical path length is shortened, increasing</a:t>
            </a:r>
          </a:p>
          <a:p>
            <a:r>
              <a:rPr kumimoji="1" lang="en-US" sz="1200" kern="1200" baseline="0" dirty="0">
                <a:solidFill>
                  <a:schemeClr val="tx1"/>
                </a:solidFill>
                <a:latin typeface="Times New Roman" pitchFamily="-110" charset="0"/>
                <a:ea typeface="+mn-ea"/>
                <a:cs typeface="+mn-cs"/>
              </a:rPr>
              <a:t>operating speed.</a:t>
            </a:r>
          </a:p>
          <a:p>
            <a:endParaRPr kumimoji="1" lang="en-US" sz="1200" kern="1200" baseline="0" dirty="0">
              <a:solidFill>
                <a:schemeClr val="tx1"/>
              </a:solidFill>
              <a:latin typeface="Times New Roman" pitchFamily="-110" charset="0"/>
              <a:ea typeface="+mn-ea"/>
              <a:cs typeface="+mn-cs"/>
            </a:endParaRPr>
          </a:p>
          <a:p>
            <a:r>
              <a:rPr kumimoji="1" lang="en-US" sz="1200" b="0" kern="1200" baseline="0" dirty="0">
                <a:solidFill>
                  <a:schemeClr val="tx1"/>
                </a:solidFill>
                <a:latin typeface="Times New Roman" pitchFamily="-110" charset="0"/>
                <a:ea typeface="+mn-ea"/>
                <a:cs typeface="+mn-cs"/>
              </a:rPr>
              <a:t>3. The computer becomes smaller, making it more convenient to place in a</a:t>
            </a:r>
          </a:p>
          <a:p>
            <a:r>
              <a:rPr kumimoji="1" lang="en-US" sz="1200" kern="1200" baseline="0" dirty="0">
                <a:solidFill>
                  <a:schemeClr val="tx1"/>
                </a:solidFill>
                <a:latin typeface="Times New Roman" pitchFamily="-110" charset="0"/>
                <a:ea typeface="+mn-ea"/>
                <a:cs typeface="+mn-cs"/>
              </a:rPr>
              <a:t>variety of environments.</a:t>
            </a:r>
          </a:p>
          <a:p>
            <a:endParaRPr kumimoji="1" lang="en-US" sz="1200" kern="1200" baseline="0" dirty="0">
              <a:solidFill>
                <a:schemeClr val="tx1"/>
              </a:solidFill>
              <a:latin typeface="Times New Roman" pitchFamily="-110" charset="0"/>
              <a:ea typeface="+mn-ea"/>
              <a:cs typeface="+mn-cs"/>
            </a:endParaRPr>
          </a:p>
          <a:p>
            <a:r>
              <a:rPr kumimoji="1" lang="en-US" sz="1200" b="0" kern="1200" baseline="0" dirty="0">
                <a:solidFill>
                  <a:schemeClr val="tx1"/>
                </a:solidFill>
                <a:latin typeface="Times New Roman" pitchFamily="-110" charset="0"/>
                <a:ea typeface="+mn-ea"/>
                <a:cs typeface="+mn-cs"/>
              </a:rPr>
              <a:t>4. There is a reduction in power and cooling requirements.</a:t>
            </a:r>
          </a:p>
          <a:p>
            <a:endParaRPr kumimoji="1" lang="en-US" sz="1200" b="0" kern="1200" baseline="0" dirty="0">
              <a:solidFill>
                <a:schemeClr val="tx1"/>
              </a:solidFill>
              <a:latin typeface="Times New Roman" pitchFamily="-110" charset="0"/>
              <a:ea typeface="+mn-ea"/>
              <a:cs typeface="+mn-cs"/>
            </a:endParaRPr>
          </a:p>
          <a:p>
            <a:r>
              <a:rPr kumimoji="1" lang="en-US" sz="1200" b="0" kern="1200" baseline="0" dirty="0">
                <a:solidFill>
                  <a:schemeClr val="tx1"/>
                </a:solidFill>
                <a:latin typeface="Times New Roman" pitchFamily="-110" charset="0"/>
                <a:ea typeface="+mn-ea"/>
                <a:cs typeface="+mn-cs"/>
              </a:rPr>
              <a:t>5. The interconnections on the integrated circuit are much more reliable than</a:t>
            </a:r>
          </a:p>
          <a:p>
            <a:r>
              <a:rPr kumimoji="1" lang="en-US" sz="1200" kern="1200" baseline="0" dirty="0">
                <a:solidFill>
                  <a:schemeClr val="tx1"/>
                </a:solidFill>
                <a:latin typeface="Times New Roman" pitchFamily="-110" charset="0"/>
                <a:ea typeface="+mn-ea"/>
                <a:cs typeface="+mn-cs"/>
              </a:rPr>
              <a:t>solder connections. With more circuitry on each chip, there are fewer interchip</a:t>
            </a:r>
          </a:p>
          <a:p>
            <a:r>
              <a:rPr kumimoji="1" lang="en-US" sz="1200" kern="1200" baseline="0" dirty="0">
                <a:solidFill>
                  <a:schemeClr val="tx1"/>
                </a:solidFill>
                <a:latin typeface="Times New Roman" pitchFamily="-110" charset="0"/>
                <a:ea typeface="+mn-ea"/>
                <a:cs typeface="+mn-cs"/>
              </a:rPr>
              <a:t>connections.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Times New Roman" pitchFamily="-109" charset="0"/>
                <a:ea typeface="+mn-ea"/>
                <a:cs typeface="+mn-cs"/>
              </a:rPr>
              <a:t>The increasing requirements for denser and faster memories have led to efforts to</a:t>
            </a:r>
          </a:p>
          <a:p>
            <a:r>
              <a:rPr kumimoji="1" lang="en-US" sz="1200" kern="1200" dirty="0">
                <a:solidFill>
                  <a:schemeClr val="tx1"/>
                </a:solidFill>
                <a:effectLst/>
                <a:latin typeface="Times New Roman" pitchFamily="-109" charset="0"/>
                <a:ea typeface="+mn-ea"/>
                <a:cs typeface="+mn-cs"/>
              </a:rPr>
              <a:t>further compact standard packaging approaches, with one of the most important</a:t>
            </a:r>
          </a:p>
          <a:p>
            <a:r>
              <a:rPr kumimoji="1" lang="en-US" sz="1200" kern="1200" dirty="0">
                <a:solidFill>
                  <a:schemeClr val="tx1"/>
                </a:solidFill>
                <a:effectLst/>
                <a:latin typeface="Times New Roman" pitchFamily="-109" charset="0"/>
                <a:ea typeface="+mn-ea"/>
                <a:cs typeface="+mn-cs"/>
              </a:rPr>
              <a:t>and widely used being the multichip module. In traditional system design, each individual</a:t>
            </a:r>
          </a:p>
          <a:p>
            <a:r>
              <a:rPr kumimoji="1" lang="en-US" sz="1200" kern="1200" dirty="0">
                <a:solidFill>
                  <a:schemeClr val="tx1"/>
                </a:solidFill>
                <a:effectLst/>
                <a:latin typeface="Times New Roman" pitchFamily="-109" charset="0"/>
                <a:ea typeface="+mn-ea"/>
                <a:cs typeface="+mn-cs"/>
              </a:rPr>
              <a:t>process or memory chip is packaged and then wired to a motherboard (see</a:t>
            </a:r>
          </a:p>
          <a:p>
            <a:r>
              <a:rPr kumimoji="1" lang="en-US" sz="1200" kern="1200" dirty="0">
                <a:solidFill>
                  <a:schemeClr val="tx1"/>
                </a:solidFill>
                <a:effectLst/>
                <a:latin typeface="Times New Roman" pitchFamily="-109" charset="0"/>
                <a:ea typeface="+mn-ea"/>
                <a:cs typeface="+mn-cs"/>
              </a:rPr>
              <a:t>Figure 1.11).</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The basic idea behind developing MCM technology is to decrease the average</a:t>
            </a:r>
          </a:p>
          <a:p>
            <a:r>
              <a:rPr kumimoji="1" lang="en-US" sz="1200" kern="1200" dirty="0">
                <a:solidFill>
                  <a:schemeClr val="tx1"/>
                </a:solidFill>
                <a:effectLst/>
                <a:latin typeface="Times New Roman" pitchFamily="-109" charset="0"/>
                <a:ea typeface="+mn-ea"/>
                <a:cs typeface="+mn-cs"/>
              </a:rPr>
              <a:t>spacing between ICs in an electronic system. An MCM is a chip package that</a:t>
            </a:r>
          </a:p>
          <a:p>
            <a:r>
              <a:rPr kumimoji="1" lang="en-US" sz="1200" kern="1200" dirty="0">
                <a:solidFill>
                  <a:schemeClr val="tx1"/>
                </a:solidFill>
                <a:effectLst/>
                <a:latin typeface="Times New Roman" pitchFamily="-109" charset="0"/>
                <a:ea typeface="+mn-ea"/>
                <a:cs typeface="+mn-cs"/>
              </a:rPr>
              <a:t> contains several bare chips mounted close together on a substrate (base) of some</a:t>
            </a:r>
          </a:p>
          <a:p>
            <a:r>
              <a:rPr kumimoji="1" lang="en-US" sz="1200" kern="1200" dirty="0">
                <a:solidFill>
                  <a:schemeClr val="tx1"/>
                </a:solidFill>
                <a:effectLst/>
                <a:latin typeface="Times New Roman" pitchFamily="-109" charset="0"/>
                <a:ea typeface="+mn-ea"/>
                <a:cs typeface="+mn-cs"/>
              </a:rPr>
              <a:t>kind and interconnected by conductors in that base. The short tracks between the</a:t>
            </a:r>
          </a:p>
          <a:p>
            <a:r>
              <a:rPr kumimoji="1" lang="en-US" sz="1200" kern="1200" dirty="0">
                <a:solidFill>
                  <a:schemeClr val="tx1"/>
                </a:solidFill>
                <a:effectLst/>
                <a:latin typeface="Times New Roman" pitchFamily="-109" charset="0"/>
                <a:ea typeface="+mn-ea"/>
                <a:cs typeface="+mn-cs"/>
              </a:rPr>
              <a:t>chips increase performance and eliminate much of the noise that external tracks</a:t>
            </a:r>
          </a:p>
          <a:p>
            <a:r>
              <a:rPr kumimoji="1" lang="en-US" sz="1200" kern="1200" dirty="0">
                <a:solidFill>
                  <a:schemeClr val="tx1"/>
                </a:solidFill>
                <a:effectLst/>
                <a:latin typeface="Times New Roman" pitchFamily="-109" charset="0"/>
                <a:ea typeface="+mn-ea"/>
                <a:cs typeface="+mn-cs"/>
              </a:rPr>
              <a:t>between individual chip packages can pick up.</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 MCMs are classified by substrate, which include the following types</a:t>
            </a:r>
          </a:p>
          <a:p>
            <a:r>
              <a:rPr kumimoji="1" lang="en-US" sz="1200" kern="1200" dirty="0">
                <a:solidFill>
                  <a:schemeClr val="tx1"/>
                </a:solidFill>
                <a:effectLst/>
                <a:latin typeface="Times New Roman" pitchFamily="-109" charset="0"/>
                <a:ea typeface="+mn-ea"/>
                <a:cs typeface="+mn-cs"/>
              </a:rPr>
              <a:t>[BLUM99]:</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MCM-L:  composed of metal traces on stacked organic laminate sheets.</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MCM-C:  metal patterned and interconnected on co-fired ceramic layers.</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MCM-D:  vapor-deposited, patterned metal layers alternating sequentially</a:t>
            </a:r>
          </a:p>
          <a:p>
            <a:r>
              <a:rPr kumimoji="1" lang="en-US" sz="1200" kern="1200" dirty="0">
                <a:solidFill>
                  <a:schemeClr val="tx1"/>
                </a:solidFill>
                <a:effectLst/>
                <a:latin typeface="Times New Roman" pitchFamily="-109" charset="0"/>
                <a:ea typeface="+mn-ea"/>
                <a:cs typeface="+mn-cs"/>
              </a:rPr>
              <a:t>with spun-on or vapor-deposited dielectric thin films.</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The basic architecture of an MCM is composed of (Figure 1.13):</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Integrated circuits:  Bare chips mounted on/in the surface of the substrate.</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Level-1 interconnections:  Connections between chips through paths in the</a:t>
            </a:r>
          </a:p>
          <a:p>
            <a:r>
              <a:rPr kumimoji="1" lang="en-US" sz="1200" kern="1200" dirty="0">
                <a:solidFill>
                  <a:schemeClr val="tx1"/>
                </a:solidFill>
                <a:effectLst/>
                <a:latin typeface="Times New Roman" pitchFamily="-109" charset="0"/>
                <a:ea typeface="+mn-ea"/>
                <a:cs typeface="+mn-cs"/>
              </a:rPr>
              <a:t>substrate.</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Substrate:  The common base that provides all the signal interconnections and</a:t>
            </a:r>
          </a:p>
          <a:p>
            <a:r>
              <a:rPr kumimoji="1" lang="en-US" sz="1200" kern="1200" dirty="0">
                <a:solidFill>
                  <a:schemeClr val="tx1"/>
                </a:solidFill>
                <a:effectLst/>
                <a:latin typeface="Times New Roman" pitchFamily="-109" charset="0"/>
                <a:ea typeface="+mn-ea"/>
                <a:cs typeface="+mn-cs"/>
              </a:rPr>
              <a:t>the mechanical support for all chips</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MCM package:  Provides a degree of protection to the circuits in addition to</a:t>
            </a:r>
          </a:p>
          <a:p>
            <a:r>
              <a:rPr kumimoji="1" lang="en-US" sz="1200" kern="1200" dirty="0">
                <a:solidFill>
                  <a:schemeClr val="tx1"/>
                </a:solidFill>
                <a:effectLst/>
                <a:latin typeface="Times New Roman" pitchFamily="-109" charset="0"/>
                <a:ea typeface="+mn-ea"/>
                <a:cs typeface="+mn-cs"/>
              </a:rPr>
              <a:t>heat removal and interconnections.</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Level-2 interconnections:  Provides the necessary interface to the printed circuit</a:t>
            </a:r>
          </a:p>
          <a:p>
            <a:r>
              <a:rPr kumimoji="1" lang="en-US" sz="1200" kern="1200" dirty="0">
                <a:solidFill>
                  <a:schemeClr val="tx1"/>
                </a:solidFill>
                <a:effectLst/>
                <a:latin typeface="Times New Roman" pitchFamily="-109" charset="0"/>
                <a:ea typeface="+mn-ea"/>
                <a:cs typeface="+mn-cs"/>
              </a:rPr>
              <a:t>board on which the MCM is mounted.</a:t>
            </a:r>
          </a:p>
          <a:p>
            <a:endParaRPr kumimoji="1" lang="en-US" sz="1200" kern="1200" dirty="0">
              <a:solidFill>
                <a:schemeClr val="tx1"/>
              </a:solidFill>
              <a:effectLst/>
              <a:latin typeface="Times New Roman" pitchFamily="-109" charset="0"/>
              <a:ea typeface="+mn-ea"/>
              <a:cs typeface="+mn-cs"/>
            </a:endParaRPr>
          </a:p>
          <a:p>
            <a:endParaRPr lang="en-US" dirty="0"/>
          </a:p>
        </p:txBody>
      </p:sp>
      <p:sp>
        <p:nvSpPr>
          <p:cNvPr id="4" name="Footer Placeholder 3"/>
          <p:cNvSpPr>
            <a:spLocks noGrp="1"/>
          </p:cNvSpPr>
          <p:nvPr>
            <p:ph type="ftr" sz="quarter" idx="10"/>
          </p:nvPr>
        </p:nvSpPr>
        <p:spPr/>
        <p:txBody>
          <a:bodyPr/>
          <a:lstStyle/>
          <a:p>
            <a:r>
              <a:rPr lang="en-US"/>
              <a:t>© 2016 Pearson Education, Inc., Upper Saddle River, NJ. All rights reserved.</a:t>
            </a:r>
            <a:endParaRPr lang="en-US" dirty="0"/>
          </a:p>
        </p:txBody>
      </p:sp>
      <p:sp>
        <p:nvSpPr>
          <p:cNvPr id="5" name="Slide Number Placeholder 4"/>
          <p:cNvSpPr>
            <a:spLocks noGrp="1"/>
          </p:cNvSpPr>
          <p:nvPr>
            <p:ph type="sldNum" sz="quarter" idx="11"/>
          </p:nvPr>
        </p:nvSpPr>
        <p:spPr/>
        <p:txBody>
          <a:bodyPr/>
          <a:lstStyle/>
          <a:p>
            <a:fld id="{426AC9EA-110C-D44B-81A3-E5165EEE361B}" type="slidenum">
              <a:rPr lang="en-US" smtClean="0"/>
              <a:pPr/>
              <a:t>28</a:t>
            </a:fld>
            <a:endParaRPr lang="en-US" dirty="0"/>
          </a:p>
        </p:txBody>
      </p:sp>
    </p:spTree>
    <p:extLst>
      <p:ext uri="{BB962C8B-B14F-4D97-AF65-F5344CB8AC3E}">
        <p14:creationId xmlns:p14="http://schemas.microsoft.com/office/powerpoint/2010/main" val="2132327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kumimoji="1" lang="en-US" sz="1200" kern="1200" dirty="0">
                <a:solidFill>
                  <a:schemeClr val="tx1"/>
                </a:solidFill>
                <a:effectLst/>
                <a:latin typeface="Times New Roman" pitchFamily="-109" charset="0"/>
                <a:ea typeface="+mn-ea"/>
                <a:cs typeface="+mn-cs"/>
              </a:rPr>
              <a:t> Throughout this book, we rely on many concrete examples of computer design and</a:t>
            </a:r>
          </a:p>
          <a:p>
            <a:r>
              <a:rPr kumimoji="1" lang="en-US" sz="1200" kern="1200" dirty="0">
                <a:solidFill>
                  <a:schemeClr val="tx1"/>
                </a:solidFill>
                <a:effectLst/>
                <a:latin typeface="Times New Roman" pitchFamily="-109" charset="0"/>
                <a:ea typeface="+mn-ea"/>
                <a:cs typeface="+mn-cs"/>
              </a:rPr>
              <a:t>implementation to illustrate concepts and to illuminate trade-offs.</a:t>
            </a:r>
          </a:p>
          <a:p>
            <a:r>
              <a:rPr kumimoji="1" lang="en-US" sz="1200" kern="1200" dirty="0">
                <a:solidFill>
                  <a:schemeClr val="tx1"/>
                </a:solidFill>
                <a:effectLst/>
                <a:latin typeface="Times New Roman" pitchFamily="-109" charset="0"/>
                <a:ea typeface="+mn-ea"/>
                <a:cs typeface="+mn-cs"/>
              </a:rPr>
              <a:t>Numerous </a:t>
            </a:r>
            <a:r>
              <a:rPr kumimoji="1" lang="en-US" sz="1200" kern="1200" dirty="0" err="1">
                <a:solidFill>
                  <a:schemeClr val="tx1"/>
                </a:solidFill>
                <a:effectLst/>
                <a:latin typeface="Times New Roman" pitchFamily="-109" charset="0"/>
                <a:ea typeface="+mn-ea"/>
                <a:cs typeface="+mn-cs"/>
              </a:rPr>
              <a:t>systems,both</a:t>
            </a:r>
            <a:r>
              <a:rPr kumimoji="1" lang="en-US" sz="1200" kern="1200" dirty="0">
                <a:solidFill>
                  <a:schemeClr val="tx1"/>
                </a:solidFill>
                <a:effectLst/>
                <a:latin typeface="Times New Roman" pitchFamily="-109" charset="0"/>
                <a:ea typeface="+mn-ea"/>
                <a:cs typeface="+mn-cs"/>
              </a:rPr>
              <a:t> contemporary and historical, provide examples of important computer</a:t>
            </a:r>
          </a:p>
          <a:p>
            <a:r>
              <a:rPr kumimoji="1" lang="en-US" sz="1200" kern="1200" dirty="0">
                <a:solidFill>
                  <a:schemeClr val="tx1"/>
                </a:solidFill>
                <a:effectLst/>
                <a:latin typeface="Times New Roman" pitchFamily="-109" charset="0"/>
                <a:ea typeface="+mn-ea"/>
                <a:cs typeface="+mn-cs"/>
              </a:rPr>
              <a:t>architecture design features. But the book relies principally on examples from two</a:t>
            </a:r>
          </a:p>
          <a:p>
            <a:r>
              <a:rPr kumimoji="1" lang="en-US" sz="1200" kern="1200" dirty="0">
                <a:solidFill>
                  <a:schemeClr val="tx1"/>
                </a:solidFill>
                <a:effectLst/>
                <a:latin typeface="Times New Roman" pitchFamily="-109" charset="0"/>
                <a:ea typeface="+mn-ea"/>
                <a:cs typeface="+mn-cs"/>
              </a:rPr>
              <a:t>processor families: the Intel x86 and the ARM architectures. The current x86 offerings</a:t>
            </a:r>
          </a:p>
          <a:p>
            <a:r>
              <a:rPr kumimoji="1" lang="en-US" sz="1200" kern="1200" dirty="0">
                <a:solidFill>
                  <a:schemeClr val="tx1"/>
                </a:solidFill>
                <a:effectLst/>
                <a:latin typeface="Times New Roman" pitchFamily="-109" charset="0"/>
                <a:ea typeface="+mn-ea"/>
                <a:cs typeface="+mn-cs"/>
              </a:rPr>
              <a:t>represent the results of decades of design effort on </a:t>
            </a:r>
            <a:r>
              <a:rPr kumimoji="1" lang="en-US" sz="1200" b="1" kern="1200" dirty="0">
                <a:solidFill>
                  <a:schemeClr val="tx1"/>
                </a:solidFill>
                <a:effectLst/>
                <a:latin typeface="Times New Roman" pitchFamily="-109" charset="0"/>
                <a:ea typeface="+mn-ea"/>
                <a:cs typeface="+mn-cs"/>
              </a:rPr>
              <a:t>complex instruction set computers</a:t>
            </a:r>
          </a:p>
          <a:p>
            <a:r>
              <a:rPr kumimoji="1" lang="en-US" sz="1200" b="1" kern="1200" dirty="0">
                <a:solidFill>
                  <a:schemeClr val="tx1"/>
                </a:solidFill>
                <a:effectLst/>
                <a:latin typeface="Times New Roman" pitchFamily="-109" charset="0"/>
                <a:ea typeface="+mn-ea"/>
                <a:cs typeface="+mn-cs"/>
              </a:rPr>
              <a:t>(CISCs)</a:t>
            </a:r>
            <a:r>
              <a:rPr kumimoji="1" lang="en-US" sz="1200" kern="1200" dirty="0">
                <a:solidFill>
                  <a:schemeClr val="tx1"/>
                </a:solidFill>
                <a:effectLst/>
                <a:latin typeface="Times New Roman" pitchFamily="-109" charset="0"/>
                <a:ea typeface="+mn-ea"/>
                <a:cs typeface="+mn-cs"/>
              </a:rPr>
              <a:t> . The x86 incorporates the sophisticated design principles once found</a:t>
            </a:r>
          </a:p>
          <a:p>
            <a:r>
              <a:rPr kumimoji="1" lang="en-US" sz="1200" kern="1200" dirty="0">
                <a:solidFill>
                  <a:schemeClr val="tx1"/>
                </a:solidFill>
                <a:effectLst/>
                <a:latin typeface="Times New Roman" pitchFamily="-109" charset="0"/>
                <a:ea typeface="+mn-ea"/>
                <a:cs typeface="+mn-cs"/>
              </a:rPr>
              <a:t>only on mainframes and supercomputers and serves as an excellent example of CISC</a:t>
            </a:r>
          </a:p>
          <a:p>
            <a:r>
              <a:rPr kumimoji="1" lang="en-US" sz="1200" kern="1200" dirty="0">
                <a:solidFill>
                  <a:schemeClr val="tx1"/>
                </a:solidFill>
                <a:effectLst/>
                <a:latin typeface="Times New Roman" pitchFamily="-109" charset="0"/>
                <a:ea typeface="+mn-ea"/>
                <a:cs typeface="+mn-cs"/>
              </a:rPr>
              <a:t>design. An alternative approach to processor design is the </a:t>
            </a:r>
            <a:r>
              <a:rPr kumimoji="1" lang="en-US" sz="1200" b="1" kern="1200" dirty="0">
                <a:solidFill>
                  <a:schemeClr val="tx1"/>
                </a:solidFill>
                <a:effectLst/>
                <a:latin typeface="Times New Roman" pitchFamily="-109" charset="0"/>
                <a:ea typeface="+mn-ea"/>
                <a:cs typeface="+mn-cs"/>
              </a:rPr>
              <a:t>reduced instruction set</a:t>
            </a:r>
          </a:p>
          <a:p>
            <a:r>
              <a:rPr kumimoji="1" lang="en-US" sz="1200" b="1" kern="1200" dirty="0">
                <a:solidFill>
                  <a:schemeClr val="tx1"/>
                </a:solidFill>
                <a:effectLst/>
                <a:latin typeface="Times New Roman" pitchFamily="-109" charset="0"/>
                <a:ea typeface="+mn-ea"/>
                <a:cs typeface="+mn-cs"/>
              </a:rPr>
              <a:t>computer (RISC) </a:t>
            </a:r>
            <a:r>
              <a:rPr kumimoji="1" lang="en-US" sz="1200" kern="1200" dirty="0">
                <a:solidFill>
                  <a:schemeClr val="tx1"/>
                </a:solidFill>
                <a:effectLst/>
                <a:latin typeface="Times New Roman" pitchFamily="-109" charset="0"/>
                <a:ea typeface="+mn-ea"/>
                <a:cs typeface="+mn-cs"/>
              </a:rPr>
              <a:t>. The ARM architecture is used in a wide variety of embedded systems</a:t>
            </a:r>
          </a:p>
          <a:p>
            <a:r>
              <a:rPr kumimoji="1" lang="en-US" sz="1200" kern="1200" dirty="0">
                <a:solidFill>
                  <a:schemeClr val="tx1"/>
                </a:solidFill>
                <a:effectLst/>
                <a:latin typeface="Times New Roman" pitchFamily="-109" charset="0"/>
                <a:ea typeface="+mn-ea"/>
                <a:cs typeface="+mn-cs"/>
              </a:rPr>
              <a:t>and is one of the most powerful and best-designed</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RISC-based</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systems on the</a:t>
            </a:r>
          </a:p>
          <a:p>
            <a:r>
              <a:rPr kumimoji="1" lang="en-US" sz="1200" kern="1200" dirty="0">
                <a:solidFill>
                  <a:schemeClr val="tx1"/>
                </a:solidFill>
                <a:effectLst/>
                <a:latin typeface="Times New Roman" pitchFamily="-109" charset="0"/>
                <a:ea typeface="+mn-ea"/>
                <a:cs typeface="+mn-cs"/>
              </a:rPr>
              <a:t>market. In this section and the next, we provide a brief overview of these two systems.</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In terms of market share, Intel has ranked as the number one maker of microprocessors</a:t>
            </a:r>
          </a:p>
          <a:p>
            <a:r>
              <a:rPr kumimoji="1" lang="en-US" sz="1200" kern="1200" dirty="0">
                <a:solidFill>
                  <a:schemeClr val="tx1"/>
                </a:solidFill>
                <a:effectLst/>
                <a:latin typeface="Times New Roman" pitchFamily="-109" charset="0"/>
                <a:ea typeface="+mn-ea"/>
                <a:cs typeface="+mn-cs"/>
              </a:rPr>
              <a:t>for non-embedded</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systems for decades, a position it seems unlikely to</a:t>
            </a:r>
          </a:p>
          <a:p>
            <a:r>
              <a:rPr kumimoji="1" lang="en-US" sz="1200" kern="1200" dirty="0">
                <a:solidFill>
                  <a:schemeClr val="tx1"/>
                </a:solidFill>
                <a:effectLst/>
                <a:latin typeface="Times New Roman" pitchFamily="-109" charset="0"/>
                <a:ea typeface="+mn-ea"/>
                <a:cs typeface="+mn-cs"/>
              </a:rPr>
              <a:t>yield. The evolution of its flagship microprocessor product serves as a good indicator</a:t>
            </a:r>
          </a:p>
          <a:p>
            <a:r>
              <a:rPr kumimoji="1" lang="en-US" sz="1200" kern="1200" dirty="0">
                <a:solidFill>
                  <a:schemeClr val="tx1"/>
                </a:solidFill>
                <a:effectLst/>
                <a:latin typeface="Times New Roman" pitchFamily="-109" charset="0"/>
                <a:ea typeface="+mn-ea"/>
                <a:cs typeface="+mn-cs"/>
              </a:rPr>
              <a:t>of the evolution of computer technology in general.</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Table 1.3 shows that evolution. Interestingly, as microprocessors have grown</a:t>
            </a:r>
          </a:p>
          <a:p>
            <a:r>
              <a:rPr kumimoji="1" lang="en-US" sz="1200" kern="1200" dirty="0">
                <a:solidFill>
                  <a:schemeClr val="tx1"/>
                </a:solidFill>
                <a:effectLst/>
                <a:latin typeface="Times New Roman" pitchFamily="-109" charset="0"/>
                <a:ea typeface="+mn-ea"/>
                <a:cs typeface="+mn-cs"/>
              </a:rPr>
              <a:t>faster and much more complex, Intel has actually picked up the pace. Intel used</a:t>
            </a:r>
          </a:p>
          <a:p>
            <a:r>
              <a:rPr kumimoji="1" lang="en-US" sz="1200" kern="1200" dirty="0">
                <a:solidFill>
                  <a:schemeClr val="tx1"/>
                </a:solidFill>
                <a:effectLst/>
                <a:latin typeface="Times New Roman" pitchFamily="-109" charset="0"/>
                <a:ea typeface="+mn-ea"/>
                <a:cs typeface="+mn-cs"/>
              </a:rPr>
              <a:t>to develop microprocessors one after another, every four years. But Intel hopes</a:t>
            </a:r>
          </a:p>
          <a:p>
            <a:r>
              <a:rPr kumimoji="1" lang="en-US" sz="1200" kern="1200" dirty="0">
                <a:solidFill>
                  <a:schemeClr val="tx1"/>
                </a:solidFill>
                <a:effectLst/>
                <a:latin typeface="Times New Roman" pitchFamily="-109" charset="0"/>
                <a:ea typeface="+mn-ea"/>
                <a:cs typeface="+mn-cs"/>
              </a:rPr>
              <a:t>to keep rivals at bay by trimming a year or two off this development time, and has</a:t>
            </a:r>
          </a:p>
          <a:p>
            <a:r>
              <a:rPr kumimoji="1" lang="en-US" sz="1200" kern="1200" dirty="0">
                <a:solidFill>
                  <a:schemeClr val="tx1"/>
                </a:solidFill>
                <a:effectLst/>
                <a:latin typeface="Times New Roman" pitchFamily="-109" charset="0"/>
                <a:ea typeface="+mn-ea"/>
                <a:cs typeface="+mn-cs"/>
              </a:rPr>
              <a:t>done so with the most recent x86 generations.</a:t>
            </a:r>
          </a:p>
          <a:p>
            <a:endParaRPr lang="en-US" dirty="0"/>
          </a:p>
        </p:txBody>
      </p:sp>
      <p:sp>
        <p:nvSpPr>
          <p:cNvPr id="4" name="Slide Number Placeholder 3"/>
          <p:cNvSpPr>
            <a:spLocks noGrp="1"/>
          </p:cNvSpPr>
          <p:nvPr>
            <p:ph type="sldNum" sz="quarter" idx="10"/>
          </p:nvPr>
        </p:nvSpPr>
        <p:spPr/>
        <p:txBody>
          <a:bodyPr/>
          <a:lstStyle/>
          <a:p>
            <a:fld id="{FDEEBCE0-4A34-3647-9307-E59F6D6CD745}" type="slidenum">
              <a:rPr lang="en-US" smtClean="0"/>
              <a:pPr/>
              <a:t>29</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a:t>Table</a:t>
            </a:r>
            <a:r>
              <a:rPr lang="en-US" baseline="0" dirty="0"/>
              <a:t> 1.3 (continued)</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FDEEBCE0-4A34-3647-9307-E59F6D6CD745}" type="slidenum">
              <a:rPr lang="en-US" smtClean="0"/>
              <a:pPr/>
              <a:t>30</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C6B1C33-4E34-3D4C-B143-0332C5DBB7DE}" type="slidenum">
              <a:rPr lang="en-US"/>
              <a:pPr/>
              <a:t>4</a:t>
            </a:fld>
            <a:endParaRPr lang="en-US" dirty="0"/>
          </a:p>
        </p:txBody>
      </p:sp>
      <p:sp>
        <p:nvSpPr>
          <p:cNvPr id="55298" name="Rectangle 2"/>
          <p:cNvSpPr>
            <a:spLocks noGrp="1" noRot="1" noChangeAspect="1" noChangeArrowheads="1" noTextEdit="1"/>
          </p:cNvSpPr>
          <p:nvPr>
            <p:ph type="sldImg"/>
          </p:nvPr>
        </p:nvSpPr>
        <p:spPr>
          <a:ln/>
        </p:spPr>
      </p:sp>
      <p:sp>
        <p:nvSpPr>
          <p:cNvPr id="55299"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109" charset="0"/>
                <a:ea typeface="+mn-ea"/>
                <a:cs typeface="+mn-cs"/>
              </a:rPr>
              <a:t>A computer is a complex system; contemporary computers contain millions of</a:t>
            </a:r>
          </a:p>
          <a:p>
            <a:r>
              <a:rPr kumimoji="1" lang="en-US" sz="1200" kern="1200" baseline="0" dirty="0">
                <a:solidFill>
                  <a:schemeClr val="tx1"/>
                </a:solidFill>
                <a:latin typeface="Times New Roman" pitchFamily="-109" charset="0"/>
                <a:ea typeface="+mn-ea"/>
                <a:cs typeface="+mn-cs"/>
              </a:rPr>
              <a:t>Elementary electronic components. How, then, can one clearly describe them?</a:t>
            </a:r>
          </a:p>
          <a:p>
            <a:r>
              <a:rPr kumimoji="1" lang="en-US" sz="1200" kern="1200" baseline="0" dirty="0">
                <a:solidFill>
                  <a:schemeClr val="tx1"/>
                </a:solidFill>
                <a:latin typeface="Times New Roman" pitchFamily="-109" charset="0"/>
                <a:ea typeface="+mn-ea"/>
                <a:cs typeface="+mn-cs"/>
              </a:rPr>
              <a:t>The key is to recognize the hierarchical nature of most complex systems, including</a:t>
            </a:r>
          </a:p>
          <a:p>
            <a:r>
              <a:rPr kumimoji="1" lang="en-US" sz="1200" kern="1200" baseline="0" dirty="0">
                <a:solidFill>
                  <a:schemeClr val="tx1"/>
                </a:solidFill>
                <a:latin typeface="Times New Roman" pitchFamily="-109" charset="0"/>
                <a:ea typeface="+mn-ea"/>
                <a:cs typeface="+mn-cs"/>
              </a:rPr>
              <a:t>the computer [SIMO96]. A hierarchical system is a set of interrelated subsystems,</a:t>
            </a:r>
          </a:p>
          <a:p>
            <a:r>
              <a:rPr kumimoji="1" lang="en-US" sz="1200" kern="1200" baseline="0" dirty="0">
                <a:solidFill>
                  <a:schemeClr val="tx1"/>
                </a:solidFill>
                <a:latin typeface="Times New Roman" pitchFamily="-109" charset="0"/>
                <a:ea typeface="+mn-ea"/>
                <a:cs typeface="+mn-cs"/>
              </a:rPr>
              <a:t>each of the latter, in turn, hierarchical in structure until we reach some lowest level</a:t>
            </a:r>
          </a:p>
          <a:p>
            <a:r>
              <a:rPr kumimoji="1" lang="en-US" sz="1200" kern="1200" baseline="0" dirty="0">
                <a:solidFill>
                  <a:schemeClr val="tx1"/>
                </a:solidFill>
                <a:latin typeface="Times New Roman" pitchFamily="-109" charset="0"/>
                <a:ea typeface="+mn-ea"/>
                <a:cs typeface="+mn-cs"/>
              </a:rPr>
              <a:t>of elementary subsystem.</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The hierarchical nature of complex systems is essential to both their design</a:t>
            </a:r>
          </a:p>
          <a:p>
            <a:r>
              <a:rPr kumimoji="1" lang="en-US" sz="1200" kern="1200" baseline="0" dirty="0">
                <a:solidFill>
                  <a:schemeClr val="tx1"/>
                </a:solidFill>
                <a:latin typeface="Times New Roman" pitchFamily="-109" charset="0"/>
                <a:ea typeface="+mn-ea"/>
                <a:cs typeface="+mn-cs"/>
              </a:rPr>
              <a:t>and their description. The designer need only deal with a particular level of the</a:t>
            </a:r>
          </a:p>
          <a:p>
            <a:r>
              <a:rPr kumimoji="1" lang="en-US" sz="1200" kern="1200" baseline="0" dirty="0">
                <a:solidFill>
                  <a:schemeClr val="tx1"/>
                </a:solidFill>
                <a:latin typeface="Times New Roman" pitchFamily="-109" charset="0"/>
                <a:ea typeface="+mn-ea"/>
                <a:cs typeface="+mn-cs"/>
              </a:rPr>
              <a:t>system at a time. At each level, the system consists of a set of components and</a:t>
            </a:r>
          </a:p>
          <a:p>
            <a:r>
              <a:rPr kumimoji="1" lang="en-US" sz="1200" kern="1200" baseline="0" dirty="0">
                <a:solidFill>
                  <a:schemeClr val="tx1"/>
                </a:solidFill>
                <a:latin typeface="Times New Roman" pitchFamily="-109" charset="0"/>
                <a:ea typeface="+mn-ea"/>
                <a:cs typeface="+mn-cs"/>
              </a:rPr>
              <a:t>their interrelationships. The behavior at each level depends only on a simplified,</a:t>
            </a:r>
          </a:p>
          <a:p>
            <a:r>
              <a:rPr kumimoji="1" lang="en-US" sz="1200" kern="1200" baseline="0" dirty="0">
                <a:solidFill>
                  <a:schemeClr val="tx1"/>
                </a:solidFill>
                <a:latin typeface="Times New Roman" pitchFamily="-109" charset="0"/>
                <a:ea typeface="+mn-ea"/>
                <a:cs typeface="+mn-cs"/>
              </a:rPr>
              <a:t>abstracted characterization of the system at the next lower level. At each level, the</a:t>
            </a:r>
          </a:p>
          <a:p>
            <a:r>
              <a:rPr kumimoji="1" lang="en-US" sz="1200" kern="1200" baseline="0" dirty="0">
                <a:solidFill>
                  <a:schemeClr val="tx1"/>
                </a:solidFill>
                <a:latin typeface="Times New Roman" pitchFamily="-109" charset="0"/>
                <a:ea typeface="+mn-ea"/>
                <a:cs typeface="+mn-cs"/>
              </a:rPr>
              <a:t>designer is concerned with structure and function:</a:t>
            </a:r>
          </a:p>
          <a:p>
            <a:endParaRPr lang="en-US" sz="4400" b="0" kern="1200" dirty="0">
              <a:solidFill>
                <a:schemeClr val="accent1"/>
              </a:solidFill>
              <a:latin typeface="+mj-lt"/>
              <a:ea typeface="+mj-ea"/>
              <a:cs typeface="+mj-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Structure: </a:t>
            </a:r>
            <a:r>
              <a:rPr kumimoji="1" lang="en-US" sz="1200" b="0" kern="1200" baseline="0" dirty="0">
                <a:solidFill>
                  <a:schemeClr val="tx1"/>
                </a:solidFill>
                <a:latin typeface="Times New Roman" pitchFamily="-109" charset="0"/>
                <a:ea typeface="+mn-ea"/>
                <a:cs typeface="+mn-cs"/>
              </a:rPr>
              <a:t>The way in which the components are interrelated.</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Function: </a:t>
            </a:r>
            <a:r>
              <a:rPr kumimoji="1" lang="en-US" sz="1200" b="0" kern="1200" baseline="0" dirty="0">
                <a:solidFill>
                  <a:schemeClr val="tx1"/>
                </a:solidFill>
                <a:latin typeface="Times New Roman" pitchFamily="-109" charset="0"/>
                <a:ea typeface="+mn-ea"/>
                <a:cs typeface="+mn-cs"/>
              </a:rPr>
              <a:t>The operation of each individual component as part of the structure.</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In terms of description, we have two choices: starting at the bottom and building</a:t>
            </a:r>
          </a:p>
          <a:p>
            <a:r>
              <a:rPr kumimoji="1" lang="en-US" sz="1200" kern="1200" baseline="0" dirty="0">
                <a:solidFill>
                  <a:schemeClr val="tx1"/>
                </a:solidFill>
                <a:latin typeface="Times New Roman" pitchFamily="-109" charset="0"/>
                <a:ea typeface="+mn-ea"/>
                <a:cs typeface="+mn-cs"/>
              </a:rPr>
              <a:t>up to a complete description, or beginning with a top view and decomposing the</a:t>
            </a:r>
          </a:p>
          <a:p>
            <a:r>
              <a:rPr kumimoji="1" lang="en-US" sz="1200" kern="1200" baseline="0" dirty="0">
                <a:solidFill>
                  <a:schemeClr val="tx1"/>
                </a:solidFill>
                <a:latin typeface="Times New Roman" pitchFamily="-109" charset="0"/>
                <a:ea typeface="+mn-ea"/>
                <a:cs typeface="+mn-cs"/>
              </a:rPr>
              <a:t>system into its subparts. Evidence from a number of fields suggests that the top-down</a:t>
            </a:r>
          </a:p>
          <a:p>
            <a:r>
              <a:rPr kumimoji="1" lang="en-US" sz="1200" kern="1200" baseline="0" dirty="0">
                <a:solidFill>
                  <a:schemeClr val="tx1"/>
                </a:solidFill>
                <a:latin typeface="Times New Roman" pitchFamily="-109" charset="0"/>
                <a:ea typeface="+mn-ea"/>
                <a:cs typeface="+mn-cs"/>
              </a:rPr>
              <a:t>approach is the clearest and most effective [WEIN75].</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The approach taken in this book follows from this viewpoint. The computer</a:t>
            </a:r>
          </a:p>
          <a:p>
            <a:r>
              <a:rPr kumimoji="1" lang="en-US" sz="1200" kern="1200" baseline="0" dirty="0">
                <a:solidFill>
                  <a:schemeClr val="tx1"/>
                </a:solidFill>
                <a:latin typeface="Times New Roman" pitchFamily="-109" charset="0"/>
                <a:ea typeface="+mn-ea"/>
                <a:cs typeface="+mn-cs"/>
              </a:rPr>
              <a:t>system will be described from the top down. We begin with the major components</a:t>
            </a:r>
          </a:p>
          <a:p>
            <a:r>
              <a:rPr kumimoji="1" lang="en-US" sz="1200" kern="1200" baseline="0" dirty="0">
                <a:solidFill>
                  <a:schemeClr val="tx1"/>
                </a:solidFill>
                <a:latin typeface="Times New Roman" pitchFamily="-109" charset="0"/>
                <a:ea typeface="+mn-ea"/>
                <a:cs typeface="+mn-cs"/>
              </a:rPr>
              <a:t>of a computer, describing their structure and function, and proceed to successively</a:t>
            </a:r>
          </a:p>
          <a:p>
            <a:r>
              <a:rPr kumimoji="1" lang="en-US" sz="1200" kern="1200" baseline="0" dirty="0">
                <a:solidFill>
                  <a:schemeClr val="tx1"/>
                </a:solidFill>
                <a:latin typeface="Times New Roman" pitchFamily="-109" charset="0"/>
                <a:ea typeface="+mn-ea"/>
                <a:cs typeface="+mn-cs"/>
              </a:rPr>
              <a:t>lower layers of the hierarchy. The remainder of this section provides a very brief</a:t>
            </a:r>
          </a:p>
          <a:p>
            <a:r>
              <a:rPr kumimoji="1" lang="en-US" sz="1200" kern="1200" baseline="0" dirty="0">
                <a:solidFill>
                  <a:schemeClr val="tx1"/>
                </a:solidFill>
                <a:latin typeface="Times New Roman" pitchFamily="-109" charset="0"/>
                <a:ea typeface="+mn-ea"/>
                <a:cs typeface="+mn-cs"/>
              </a:rPr>
              <a:t>overview of this plan of attack.</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a:t>Table</a:t>
            </a:r>
            <a:r>
              <a:rPr lang="en-US" baseline="0" dirty="0"/>
              <a:t> 1.3 (continued)</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FDEEBCE0-4A34-3647-9307-E59F6D6CD745}" type="slidenum">
              <a:rPr lang="en-US" smtClean="0"/>
              <a:pPr/>
              <a:t>31</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a:t>Table</a:t>
            </a:r>
            <a:r>
              <a:rPr lang="en-US" baseline="0" dirty="0"/>
              <a:t> 1.3 (continued)</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a:p>
          <a:p>
            <a:r>
              <a:rPr kumimoji="1" lang="en-US" sz="1200" kern="1200" dirty="0">
                <a:solidFill>
                  <a:schemeClr val="tx1"/>
                </a:solidFill>
                <a:effectLst/>
                <a:latin typeface="Times New Roman" pitchFamily="-109" charset="0"/>
                <a:ea typeface="+mn-ea"/>
                <a:cs typeface="+mn-cs"/>
              </a:rPr>
              <a:t> Almost 40 years after its introduction in 1978, the x86 architecture continues to</a:t>
            </a:r>
          </a:p>
          <a:p>
            <a:r>
              <a:rPr kumimoji="1" lang="en-US" sz="1200" kern="1200" dirty="0">
                <a:solidFill>
                  <a:schemeClr val="tx1"/>
                </a:solidFill>
                <a:effectLst/>
                <a:latin typeface="Times New Roman" pitchFamily="-109" charset="0"/>
                <a:ea typeface="+mn-ea"/>
                <a:cs typeface="+mn-cs"/>
              </a:rPr>
              <a:t>dominate the processor market outside of embedded systems. Although the organization</a:t>
            </a:r>
          </a:p>
          <a:p>
            <a:r>
              <a:rPr kumimoji="1" lang="en-US" sz="1200" kern="1200" dirty="0">
                <a:solidFill>
                  <a:schemeClr val="tx1"/>
                </a:solidFill>
                <a:effectLst/>
                <a:latin typeface="Times New Roman" pitchFamily="-109" charset="0"/>
                <a:ea typeface="+mn-ea"/>
                <a:cs typeface="+mn-cs"/>
              </a:rPr>
              <a:t>and technology of the x86 machines have changed dramatically over the decades,</a:t>
            </a:r>
          </a:p>
          <a:p>
            <a:r>
              <a:rPr kumimoji="1" lang="en-US" sz="1200" kern="1200" dirty="0">
                <a:solidFill>
                  <a:schemeClr val="tx1"/>
                </a:solidFill>
                <a:effectLst/>
                <a:latin typeface="Times New Roman" pitchFamily="-109" charset="0"/>
                <a:ea typeface="+mn-ea"/>
                <a:cs typeface="+mn-cs"/>
              </a:rPr>
              <a:t>the instruction set architecture has evolved to remain backward compatible with earlier</a:t>
            </a:r>
          </a:p>
          <a:p>
            <a:r>
              <a:rPr kumimoji="1" lang="en-US" sz="1200" kern="1200" dirty="0">
                <a:solidFill>
                  <a:schemeClr val="tx1"/>
                </a:solidFill>
                <a:effectLst/>
                <a:latin typeface="Times New Roman" pitchFamily="-109" charset="0"/>
                <a:ea typeface="+mn-ea"/>
                <a:cs typeface="+mn-cs"/>
              </a:rPr>
              <a:t>versions. Thus, any program written on an older version of the x86 architecture</a:t>
            </a:r>
          </a:p>
          <a:p>
            <a:r>
              <a:rPr kumimoji="1" lang="en-US" sz="1200" kern="1200" dirty="0">
                <a:solidFill>
                  <a:schemeClr val="tx1"/>
                </a:solidFill>
                <a:effectLst/>
                <a:latin typeface="Times New Roman" pitchFamily="-109" charset="0"/>
                <a:ea typeface="+mn-ea"/>
                <a:cs typeface="+mn-cs"/>
              </a:rPr>
              <a:t>can execute on newer versions. All changes to the instruction set architecture have</a:t>
            </a:r>
          </a:p>
          <a:p>
            <a:r>
              <a:rPr kumimoji="1" lang="en-US" sz="1200" kern="1200" dirty="0">
                <a:solidFill>
                  <a:schemeClr val="tx1"/>
                </a:solidFill>
                <a:effectLst/>
                <a:latin typeface="Times New Roman" pitchFamily="-109" charset="0"/>
                <a:ea typeface="+mn-ea"/>
                <a:cs typeface="+mn-cs"/>
              </a:rPr>
              <a:t>involved additions to the instruction set, with no subtractions. The rate of change has</a:t>
            </a:r>
          </a:p>
          <a:p>
            <a:r>
              <a:rPr kumimoji="1" lang="en-US" sz="1200" kern="1200" dirty="0">
                <a:solidFill>
                  <a:schemeClr val="tx1"/>
                </a:solidFill>
                <a:effectLst/>
                <a:latin typeface="Times New Roman" pitchFamily="-109" charset="0"/>
                <a:ea typeface="+mn-ea"/>
                <a:cs typeface="+mn-cs"/>
              </a:rPr>
              <a:t>been the addition of roughly one instruction per month added to the architecture</a:t>
            </a:r>
          </a:p>
          <a:p>
            <a:r>
              <a:rPr kumimoji="1" lang="en-US" sz="1200" kern="1200" dirty="0">
                <a:solidFill>
                  <a:schemeClr val="tx1"/>
                </a:solidFill>
                <a:effectLst/>
                <a:latin typeface="Times New Roman" pitchFamily="-109" charset="0"/>
                <a:ea typeface="+mn-ea"/>
                <a:cs typeface="+mn-cs"/>
              </a:rPr>
              <a:t>[ANTH08], so that there are now thousands of instructions in the instruction set.</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The x86 provides an excellent illustration of the advances in computer hardware</a:t>
            </a:r>
          </a:p>
          <a:p>
            <a:r>
              <a:rPr kumimoji="1" lang="en-US" sz="1200" kern="1200" dirty="0">
                <a:solidFill>
                  <a:schemeClr val="tx1"/>
                </a:solidFill>
                <a:effectLst/>
                <a:latin typeface="Times New Roman" pitchFamily="-109" charset="0"/>
                <a:ea typeface="+mn-ea"/>
                <a:cs typeface="+mn-cs"/>
              </a:rPr>
              <a:t>over the past 35 years. The 1978 8086 was introduced with a clock speed of</a:t>
            </a:r>
          </a:p>
          <a:p>
            <a:r>
              <a:rPr kumimoji="1" lang="en-US" sz="1200" kern="1200" dirty="0">
                <a:solidFill>
                  <a:schemeClr val="tx1"/>
                </a:solidFill>
                <a:effectLst/>
                <a:latin typeface="Times New Roman" pitchFamily="-109" charset="0"/>
                <a:ea typeface="+mn-ea"/>
                <a:cs typeface="+mn-cs"/>
              </a:rPr>
              <a:t>5 MHz and had 29,000 transistors. A six-core</a:t>
            </a:r>
          </a:p>
          <a:p>
            <a:r>
              <a:rPr kumimoji="1" lang="en-US" sz="1200" kern="1200" dirty="0">
                <a:solidFill>
                  <a:schemeClr val="tx1"/>
                </a:solidFill>
                <a:effectLst/>
                <a:latin typeface="Times New Roman" pitchFamily="-109" charset="0"/>
                <a:ea typeface="+mn-ea"/>
                <a:cs typeface="+mn-cs"/>
              </a:rPr>
              <a:t>Core i7 EE 4960X introduced in 2013</a:t>
            </a:r>
          </a:p>
          <a:p>
            <a:r>
              <a:rPr kumimoji="1" lang="en-US" sz="1200" kern="1200" dirty="0">
                <a:solidFill>
                  <a:schemeClr val="tx1"/>
                </a:solidFill>
                <a:effectLst/>
                <a:latin typeface="Times New Roman" pitchFamily="-109" charset="0"/>
                <a:ea typeface="+mn-ea"/>
                <a:cs typeface="+mn-cs"/>
              </a:rPr>
              <a:t>operates at 4 GHz, a speedup of a factor of 800, and has 1.86 billion transistors,</a:t>
            </a:r>
          </a:p>
          <a:p>
            <a:r>
              <a:rPr kumimoji="1" lang="en-US" sz="1200" kern="1200" dirty="0">
                <a:solidFill>
                  <a:schemeClr val="tx1"/>
                </a:solidFill>
                <a:effectLst/>
                <a:latin typeface="Times New Roman" pitchFamily="-109" charset="0"/>
                <a:ea typeface="+mn-ea"/>
                <a:cs typeface="+mn-cs"/>
              </a:rPr>
              <a:t>about 64,000 times as many as the 8086. Yet the Core i7 EE 4960X is in only a</a:t>
            </a:r>
          </a:p>
          <a:p>
            <a:r>
              <a:rPr kumimoji="1" lang="en-US" sz="1200" kern="1200" dirty="0">
                <a:solidFill>
                  <a:schemeClr val="tx1"/>
                </a:solidFill>
                <a:effectLst/>
                <a:latin typeface="Times New Roman" pitchFamily="-109" charset="0"/>
                <a:ea typeface="+mn-ea"/>
                <a:cs typeface="+mn-cs"/>
              </a:rPr>
              <a:t>slightly larger package than the 8086 and has a comparable cost.</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a:p>
          <a:p>
            <a:endParaRPr lang="en-US" dirty="0"/>
          </a:p>
        </p:txBody>
      </p:sp>
      <p:sp>
        <p:nvSpPr>
          <p:cNvPr id="4" name="Slide Number Placeholder 3"/>
          <p:cNvSpPr>
            <a:spLocks noGrp="1"/>
          </p:cNvSpPr>
          <p:nvPr>
            <p:ph type="sldNum" sz="quarter" idx="10"/>
          </p:nvPr>
        </p:nvSpPr>
        <p:spPr/>
        <p:txBody>
          <a:bodyPr/>
          <a:lstStyle/>
          <a:p>
            <a:fld id="{FDEEBCE0-4A34-3647-9307-E59F6D6CD745}" type="slidenum">
              <a:rPr lang="en-US" smtClean="0"/>
              <a:pPr/>
              <a:t>32</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Times New Roman" pitchFamily="-109" charset="0"/>
                <a:ea typeface="+mn-ea"/>
                <a:cs typeface="+mn-cs"/>
              </a:rPr>
              <a:t> It is worthwhile to list some of the highlights of the evolution of the Intel product</a:t>
            </a:r>
          </a:p>
          <a:p>
            <a:r>
              <a:rPr kumimoji="1" lang="en-US" sz="1200" kern="1200" dirty="0">
                <a:solidFill>
                  <a:schemeClr val="tx1"/>
                </a:solidFill>
                <a:effectLst/>
                <a:latin typeface="Times New Roman" pitchFamily="-109" charset="0"/>
                <a:ea typeface="+mn-ea"/>
                <a:cs typeface="+mn-cs"/>
              </a:rPr>
              <a:t>line:</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8080:</a:t>
            </a:r>
            <a:r>
              <a:rPr kumimoji="1" lang="en-US" sz="1200" kern="1200" dirty="0">
                <a:solidFill>
                  <a:schemeClr val="tx1"/>
                </a:solidFill>
                <a:effectLst/>
                <a:latin typeface="Times New Roman" pitchFamily="-109" charset="0"/>
                <a:ea typeface="+mn-ea"/>
                <a:cs typeface="+mn-cs"/>
              </a:rPr>
              <a:t>  The world’s first general-</a:t>
            </a:r>
          </a:p>
          <a:p>
            <a:r>
              <a:rPr kumimoji="1" lang="en-US" sz="1200" kern="1200" dirty="0">
                <a:solidFill>
                  <a:schemeClr val="tx1"/>
                </a:solidFill>
                <a:effectLst/>
                <a:latin typeface="Times New Roman" pitchFamily="-109" charset="0"/>
                <a:ea typeface="+mn-ea"/>
                <a:cs typeface="+mn-cs"/>
              </a:rPr>
              <a:t>purpose</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microprocessor. This was an 8-bit</a:t>
            </a:r>
          </a:p>
          <a:p>
            <a:r>
              <a:rPr kumimoji="1" lang="en-US" sz="1200" kern="1200" dirty="0">
                <a:solidFill>
                  <a:schemeClr val="tx1"/>
                </a:solidFill>
                <a:effectLst/>
                <a:latin typeface="Times New Roman" pitchFamily="-109" charset="0"/>
                <a:ea typeface="+mn-ea"/>
                <a:cs typeface="+mn-cs"/>
              </a:rPr>
              <a:t>machine, with an 8-bit data path to memory. The 8080 was used in the first</a:t>
            </a:r>
          </a:p>
          <a:p>
            <a:r>
              <a:rPr kumimoji="1" lang="en-US" sz="1200" kern="1200" dirty="0">
                <a:solidFill>
                  <a:schemeClr val="tx1"/>
                </a:solidFill>
                <a:effectLst/>
                <a:latin typeface="Times New Roman" pitchFamily="-109" charset="0"/>
                <a:ea typeface="+mn-ea"/>
                <a:cs typeface="+mn-cs"/>
              </a:rPr>
              <a:t>personal computer, the Altair.</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8086: </a:t>
            </a: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A far more powerful, 16-bit machine. In addition to a wider data path</a:t>
            </a:r>
          </a:p>
          <a:p>
            <a:r>
              <a:rPr kumimoji="1" lang="en-US" sz="1200" kern="1200" dirty="0">
                <a:solidFill>
                  <a:schemeClr val="tx1"/>
                </a:solidFill>
                <a:effectLst/>
                <a:latin typeface="Times New Roman" pitchFamily="-109" charset="0"/>
                <a:ea typeface="+mn-ea"/>
                <a:cs typeface="+mn-cs"/>
              </a:rPr>
              <a:t>and larger registers, the 8086 sported an instruction cache, or queue, that</a:t>
            </a:r>
          </a:p>
          <a:p>
            <a:r>
              <a:rPr kumimoji="1" lang="en-US" sz="1200" kern="1200" dirty="0" err="1">
                <a:solidFill>
                  <a:schemeClr val="tx1"/>
                </a:solidFill>
                <a:effectLst/>
                <a:latin typeface="Times New Roman" pitchFamily="-109" charset="0"/>
                <a:ea typeface="+mn-ea"/>
                <a:cs typeface="+mn-cs"/>
              </a:rPr>
              <a:t>prefetches</a:t>
            </a:r>
            <a:r>
              <a:rPr kumimoji="1" lang="en-US" sz="1200" kern="1200" dirty="0">
                <a:solidFill>
                  <a:schemeClr val="tx1"/>
                </a:solidFill>
                <a:effectLst/>
                <a:latin typeface="Times New Roman" pitchFamily="-109" charset="0"/>
                <a:ea typeface="+mn-ea"/>
                <a:cs typeface="+mn-cs"/>
              </a:rPr>
              <a:t> a few instructions before they are executed. A variant of this processor,</a:t>
            </a:r>
          </a:p>
          <a:p>
            <a:r>
              <a:rPr kumimoji="1" lang="en-US" sz="1200" kern="1200" dirty="0">
                <a:solidFill>
                  <a:schemeClr val="tx1"/>
                </a:solidFill>
                <a:effectLst/>
                <a:latin typeface="Times New Roman" pitchFamily="-109" charset="0"/>
                <a:ea typeface="+mn-ea"/>
                <a:cs typeface="+mn-cs"/>
              </a:rPr>
              <a:t>the 8088, was used in IBM’s first personal computer, securing the success</a:t>
            </a:r>
          </a:p>
          <a:p>
            <a:r>
              <a:rPr kumimoji="1" lang="en-US" sz="1200" kern="1200" dirty="0">
                <a:solidFill>
                  <a:schemeClr val="tx1"/>
                </a:solidFill>
                <a:effectLst/>
                <a:latin typeface="Times New Roman" pitchFamily="-109" charset="0"/>
                <a:ea typeface="+mn-ea"/>
                <a:cs typeface="+mn-cs"/>
              </a:rPr>
              <a:t>of Intel. The 8086 is the first appearance of the x86 architecture.</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80286</a:t>
            </a:r>
            <a:r>
              <a:rPr kumimoji="1" lang="en-US" sz="1200" b="0" kern="1200" dirty="0">
                <a:solidFill>
                  <a:schemeClr val="tx1"/>
                </a:solidFill>
                <a:effectLst/>
                <a:latin typeface="Times New Roman" pitchFamily="-109" charset="0"/>
                <a:ea typeface="+mn-ea"/>
                <a:cs typeface="+mn-cs"/>
              </a:rPr>
              <a:t>:</a:t>
            </a:r>
            <a:r>
              <a:rPr kumimoji="1" lang="en-US" sz="1200" kern="1200" dirty="0">
                <a:solidFill>
                  <a:schemeClr val="tx1"/>
                </a:solidFill>
                <a:effectLst/>
                <a:latin typeface="Times New Roman" pitchFamily="-109" charset="0"/>
                <a:ea typeface="+mn-ea"/>
                <a:cs typeface="+mn-cs"/>
              </a:rPr>
              <a:t>  This extension of the 8086 enabled addressing a 16-MB memory instead</a:t>
            </a:r>
          </a:p>
          <a:p>
            <a:r>
              <a:rPr kumimoji="1" lang="en-US" sz="1200" kern="1200" dirty="0">
                <a:solidFill>
                  <a:schemeClr val="tx1"/>
                </a:solidFill>
                <a:effectLst/>
                <a:latin typeface="Times New Roman" pitchFamily="-109" charset="0"/>
                <a:ea typeface="+mn-ea"/>
                <a:cs typeface="+mn-cs"/>
              </a:rPr>
              <a:t>of just 1 MB.</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80386:</a:t>
            </a:r>
            <a:r>
              <a:rPr kumimoji="1" lang="en-US" sz="1200" b="0"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 Intel’s first 32-bit machine, and a major overhaul of the product. With a</a:t>
            </a:r>
          </a:p>
          <a:p>
            <a:r>
              <a:rPr kumimoji="1" lang="en-US" sz="1200" kern="1200" dirty="0">
                <a:solidFill>
                  <a:schemeClr val="tx1"/>
                </a:solidFill>
                <a:effectLst/>
                <a:latin typeface="Times New Roman" pitchFamily="-109" charset="0"/>
                <a:ea typeface="+mn-ea"/>
                <a:cs typeface="+mn-cs"/>
              </a:rPr>
              <a:t>32-bit architecture, the 80386 rivaled the complexity and power of minicomputers</a:t>
            </a:r>
          </a:p>
          <a:p>
            <a:r>
              <a:rPr kumimoji="1" lang="en-US" sz="1200" kern="1200" dirty="0">
                <a:solidFill>
                  <a:schemeClr val="tx1"/>
                </a:solidFill>
                <a:effectLst/>
                <a:latin typeface="Times New Roman" pitchFamily="-109" charset="0"/>
                <a:ea typeface="+mn-ea"/>
                <a:cs typeface="+mn-cs"/>
              </a:rPr>
              <a:t>and mainframes introduced just a few years earlier. This was the first Intel processor</a:t>
            </a:r>
          </a:p>
          <a:p>
            <a:r>
              <a:rPr kumimoji="1" lang="en-US" sz="1200" kern="1200" dirty="0">
                <a:solidFill>
                  <a:schemeClr val="tx1"/>
                </a:solidFill>
                <a:effectLst/>
                <a:latin typeface="Times New Roman" pitchFamily="-109" charset="0"/>
                <a:ea typeface="+mn-ea"/>
                <a:cs typeface="+mn-cs"/>
              </a:rPr>
              <a:t>to support multitasking, meaning it could run multiple programs at the same time.</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80486:</a:t>
            </a:r>
            <a:r>
              <a:rPr kumimoji="1" lang="en-US" sz="1200" kern="1200" dirty="0">
                <a:solidFill>
                  <a:schemeClr val="tx1"/>
                </a:solidFill>
                <a:effectLst/>
                <a:latin typeface="Times New Roman" pitchFamily="-109" charset="0"/>
                <a:ea typeface="+mn-ea"/>
                <a:cs typeface="+mn-cs"/>
              </a:rPr>
              <a:t>  The 80486 introduced the use of much more sophisticated and powerful</a:t>
            </a:r>
          </a:p>
          <a:p>
            <a:r>
              <a:rPr kumimoji="1" lang="en-US" sz="1200" kern="1200" dirty="0">
                <a:solidFill>
                  <a:schemeClr val="tx1"/>
                </a:solidFill>
                <a:effectLst/>
                <a:latin typeface="Times New Roman" pitchFamily="-109" charset="0"/>
                <a:ea typeface="+mn-ea"/>
                <a:cs typeface="+mn-cs"/>
              </a:rPr>
              <a:t>cache technology and sophisticated instruction pipelining. The 80486 also</a:t>
            </a:r>
          </a:p>
          <a:p>
            <a:r>
              <a:rPr kumimoji="1" lang="en-US" sz="1200" kern="1200" dirty="0">
                <a:solidFill>
                  <a:schemeClr val="tx1"/>
                </a:solidFill>
                <a:effectLst/>
                <a:latin typeface="Times New Roman" pitchFamily="-109" charset="0"/>
                <a:ea typeface="+mn-ea"/>
                <a:cs typeface="+mn-cs"/>
              </a:rPr>
              <a:t> offered a built-in</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math coprocessor, offloading complex math operations from</a:t>
            </a:r>
          </a:p>
          <a:p>
            <a:r>
              <a:rPr kumimoji="1" lang="en-US" sz="1200" kern="1200" dirty="0">
                <a:solidFill>
                  <a:schemeClr val="tx1"/>
                </a:solidFill>
                <a:effectLst/>
                <a:latin typeface="Times New Roman" pitchFamily="-109" charset="0"/>
                <a:ea typeface="+mn-ea"/>
                <a:cs typeface="+mn-cs"/>
              </a:rPr>
              <a:t>the main CPU.</a:t>
            </a:r>
          </a:p>
          <a:p>
            <a:endParaRPr kumimoji="1" lang="en-US" sz="1200" b="1" kern="1200" dirty="0">
              <a:solidFill>
                <a:schemeClr val="tx1"/>
              </a:solidFill>
              <a:effectLst/>
              <a:latin typeface="Times New Roman" pitchFamily="-109"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a:p>
          <a:p>
            <a:endParaRPr lang="en-US" dirty="0"/>
          </a:p>
          <a:p>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33</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8518380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Pentium: With the Pentium, Intel introduced the use of superscalar techniques,</a:t>
            </a:r>
          </a:p>
          <a:p>
            <a:r>
              <a:rPr kumimoji="1" lang="en-US" sz="1200" kern="1200" dirty="0">
                <a:solidFill>
                  <a:schemeClr val="tx1"/>
                </a:solidFill>
                <a:effectLst/>
                <a:latin typeface="Times New Roman" pitchFamily="-109" charset="0"/>
                <a:ea typeface="+mn-ea"/>
                <a:cs typeface="+mn-cs"/>
              </a:rPr>
              <a:t>which allow multiple instructions to execute in parallel.</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Pentium Pro: The Pentium Pro continued the move into superscalar organization</a:t>
            </a:r>
          </a:p>
          <a:p>
            <a:r>
              <a:rPr kumimoji="1" lang="en-US" sz="1200" kern="1200" dirty="0">
                <a:solidFill>
                  <a:schemeClr val="tx1"/>
                </a:solidFill>
                <a:effectLst/>
                <a:latin typeface="Times New Roman" pitchFamily="-109" charset="0"/>
                <a:ea typeface="+mn-ea"/>
                <a:cs typeface="+mn-cs"/>
              </a:rPr>
              <a:t>begun with the Pentium, with aggressive use of register renaming, branch</a:t>
            </a:r>
          </a:p>
          <a:p>
            <a:r>
              <a:rPr kumimoji="1" lang="en-US" sz="1200" kern="1200" dirty="0">
                <a:solidFill>
                  <a:schemeClr val="tx1"/>
                </a:solidFill>
                <a:effectLst/>
                <a:latin typeface="Times New Roman" pitchFamily="-109" charset="0"/>
                <a:ea typeface="+mn-ea"/>
                <a:cs typeface="+mn-cs"/>
              </a:rPr>
              <a:t>prediction, data flow analysis, and speculative execution.</a:t>
            </a:r>
          </a:p>
          <a:p>
            <a:endParaRPr kumimoji="1" lang="en-US" sz="1200"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Pentium II: The Pentium II incorporated Intel MMX technology, which is</a:t>
            </a:r>
          </a:p>
          <a:p>
            <a:r>
              <a:rPr kumimoji="1" lang="en-US" sz="1200" kern="1200" dirty="0">
                <a:solidFill>
                  <a:schemeClr val="tx1"/>
                </a:solidFill>
                <a:effectLst/>
                <a:latin typeface="Times New Roman" pitchFamily="-109" charset="0"/>
                <a:ea typeface="+mn-ea"/>
                <a:cs typeface="+mn-cs"/>
              </a:rPr>
              <a:t>designed specifically to process video, audio, and graphics data efficiently.</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Pentium III: The Pentium III incorporates additional floating-</a:t>
            </a:r>
          </a:p>
          <a:p>
            <a:r>
              <a:rPr kumimoji="1" lang="en-US" sz="1200" kern="1200" dirty="0">
                <a:solidFill>
                  <a:schemeClr val="tx1"/>
                </a:solidFill>
                <a:effectLst/>
                <a:latin typeface="Times New Roman" pitchFamily="-109" charset="0"/>
                <a:ea typeface="+mn-ea"/>
                <a:cs typeface="+mn-cs"/>
              </a:rPr>
              <a:t>Point</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instructions:</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The Streaming SIMD Extensions (SSE) instruction set extension added</a:t>
            </a:r>
          </a:p>
          <a:p>
            <a:r>
              <a:rPr kumimoji="1" lang="en-US" sz="1200" kern="1200" dirty="0">
                <a:solidFill>
                  <a:schemeClr val="tx1"/>
                </a:solidFill>
                <a:effectLst/>
                <a:latin typeface="Times New Roman" pitchFamily="-109" charset="0"/>
                <a:ea typeface="+mn-ea"/>
                <a:cs typeface="+mn-cs"/>
              </a:rPr>
              <a:t>70 new instructions designed to increase performance when exactly the same</a:t>
            </a:r>
          </a:p>
          <a:p>
            <a:r>
              <a:rPr kumimoji="1" lang="en-US" sz="1200" kern="1200" dirty="0">
                <a:solidFill>
                  <a:schemeClr val="tx1"/>
                </a:solidFill>
                <a:effectLst/>
                <a:latin typeface="Times New Roman" pitchFamily="-109" charset="0"/>
                <a:ea typeface="+mn-ea"/>
                <a:cs typeface="+mn-cs"/>
              </a:rPr>
              <a:t>operations are to be performed on multiple data objects. Typical applications</a:t>
            </a:r>
          </a:p>
          <a:p>
            <a:r>
              <a:rPr kumimoji="1" lang="en-US" sz="1200" kern="1200" dirty="0">
                <a:solidFill>
                  <a:schemeClr val="tx1"/>
                </a:solidFill>
                <a:effectLst/>
                <a:latin typeface="Times New Roman" pitchFamily="-109" charset="0"/>
                <a:ea typeface="+mn-ea"/>
                <a:cs typeface="+mn-cs"/>
              </a:rPr>
              <a:t>are digital signal processing and graphics processing.</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Pentium 4: The Pentium 4 includes additional floating-</a:t>
            </a:r>
          </a:p>
          <a:p>
            <a:r>
              <a:rPr kumimoji="1" lang="en-US" sz="1200" kern="1200" dirty="0">
                <a:solidFill>
                  <a:schemeClr val="tx1"/>
                </a:solidFill>
                <a:effectLst/>
                <a:latin typeface="Times New Roman" pitchFamily="-109" charset="0"/>
                <a:ea typeface="+mn-ea"/>
                <a:cs typeface="+mn-cs"/>
              </a:rPr>
              <a:t>Point</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and other</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enhancements for multimedia.</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Core: This is the first Intel x86 microprocessor with a dual core, referring to</a:t>
            </a:r>
          </a:p>
          <a:p>
            <a:r>
              <a:rPr kumimoji="1" lang="en-US" sz="1200" kern="1200" dirty="0">
                <a:solidFill>
                  <a:schemeClr val="tx1"/>
                </a:solidFill>
                <a:effectLst/>
                <a:latin typeface="Times New Roman" pitchFamily="-109" charset="0"/>
                <a:ea typeface="+mn-ea"/>
                <a:cs typeface="+mn-cs"/>
              </a:rPr>
              <a:t>the implementation of two cores on a single chip.</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Core 2: The Core 2 extends the Core architecture to 64 bits. The Core 2 Quad</a:t>
            </a:r>
          </a:p>
          <a:p>
            <a:r>
              <a:rPr kumimoji="1" lang="en-US" sz="1200" kern="1200" dirty="0">
                <a:solidFill>
                  <a:schemeClr val="tx1"/>
                </a:solidFill>
                <a:effectLst/>
                <a:latin typeface="Times New Roman" pitchFamily="-109" charset="0"/>
                <a:ea typeface="+mn-ea"/>
                <a:cs typeface="+mn-cs"/>
              </a:rPr>
              <a:t>provides four cores on a single chip. More recent Core offerings have up to 10</a:t>
            </a:r>
          </a:p>
          <a:p>
            <a:r>
              <a:rPr kumimoji="1" lang="en-US" sz="1200" kern="1200" dirty="0">
                <a:solidFill>
                  <a:schemeClr val="tx1"/>
                </a:solidFill>
                <a:effectLst/>
                <a:latin typeface="Times New Roman" pitchFamily="-109" charset="0"/>
                <a:ea typeface="+mn-ea"/>
                <a:cs typeface="+mn-cs"/>
              </a:rPr>
              <a:t>cores per chip. An important addition to the architecture was the Advanced</a:t>
            </a:r>
          </a:p>
          <a:p>
            <a:r>
              <a:rPr kumimoji="1" lang="en-US" sz="1200" kern="1200" dirty="0">
                <a:solidFill>
                  <a:schemeClr val="tx1"/>
                </a:solidFill>
                <a:effectLst/>
                <a:latin typeface="Times New Roman" pitchFamily="-109" charset="0"/>
                <a:ea typeface="+mn-ea"/>
                <a:cs typeface="+mn-cs"/>
              </a:rPr>
              <a:t>Vector Extensions instruction set that provided a set of 256-bit, and then 512-</a:t>
            </a:r>
          </a:p>
          <a:p>
            <a:r>
              <a:rPr kumimoji="1" lang="en-US" sz="1200" kern="1200" dirty="0">
                <a:solidFill>
                  <a:schemeClr val="tx1"/>
                </a:solidFill>
                <a:effectLst/>
                <a:latin typeface="Times New Roman" pitchFamily="-109" charset="0"/>
                <a:ea typeface="+mn-ea"/>
                <a:cs typeface="+mn-cs"/>
              </a:rPr>
              <a:t>bit, instructions for efficient processing of vector data.</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a:p>
          <a:p>
            <a:endParaRPr lang="en-US" dirty="0"/>
          </a:p>
          <a:p>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34</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8518380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The term </a:t>
            </a:r>
            <a:r>
              <a:rPr kumimoji="1" lang="en-US" sz="1200" b="0" i="1" u="none" strike="noStrike" kern="1200" baseline="0" dirty="0">
                <a:solidFill>
                  <a:schemeClr val="tx1"/>
                </a:solidFill>
                <a:latin typeface="Times New Roman" pitchFamily="-109" charset="0"/>
                <a:ea typeface="+mn-ea"/>
                <a:cs typeface="+mn-cs"/>
              </a:rPr>
              <a:t>embedded system  </a:t>
            </a:r>
            <a:r>
              <a:rPr kumimoji="1" lang="en-US" sz="1200" b="0" i="0" u="none" strike="noStrike" kern="1200" baseline="0" dirty="0">
                <a:solidFill>
                  <a:schemeClr val="tx1"/>
                </a:solidFill>
                <a:latin typeface="Times New Roman" pitchFamily="-109" charset="0"/>
                <a:ea typeface="+mn-ea"/>
                <a:cs typeface="+mn-cs"/>
              </a:rPr>
              <a:t>refers to the use of electronics and software within a</a:t>
            </a:r>
          </a:p>
          <a:p>
            <a:r>
              <a:rPr kumimoji="1" lang="en-US" sz="1200" b="0" i="0" u="none" strike="noStrike" kern="1200" baseline="0" dirty="0">
                <a:solidFill>
                  <a:schemeClr val="tx1"/>
                </a:solidFill>
                <a:latin typeface="Times New Roman" pitchFamily="-109" charset="0"/>
                <a:ea typeface="+mn-ea"/>
                <a:cs typeface="+mn-cs"/>
              </a:rPr>
              <a:t>product, as opposed to a general-purpose computer, such as a laptop or desktop</a:t>
            </a:r>
          </a:p>
          <a:p>
            <a:r>
              <a:rPr kumimoji="1" lang="en-US" sz="1200" b="0" i="0" u="none" strike="noStrike" kern="1200" baseline="0" dirty="0">
                <a:solidFill>
                  <a:schemeClr val="tx1"/>
                </a:solidFill>
                <a:latin typeface="Times New Roman" pitchFamily="-109" charset="0"/>
                <a:ea typeface="+mn-ea"/>
                <a:cs typeface="+mn-cs"/>
              </a:rPr>
              <a:t>system. Millions of computers are sold every year, including laptops, personal</a:t>
            </a:r>
          </a:p>
          <a:p>
            <a:r>
              <a:rPr kumimoji="1" lang="en-US" sz="1200" b="0" i="0" u="none" strike="noStrike" kern="1200" baseline="0" dirty="0">
                <a:solidFill>
                  <a:schemeClr val="tx1"/>
                </a:solidFill>
                <a:latin typeface="Times New Roman" pitchFamily="-109" charset="0"/>
                <a:ea typeface="+mn-ea"/>
                <a:cs typeface="+mn-cs"/>
              </a:rPr>
              <a:t>computers, workstations, servers, mainframes, and supercomputers. In contrast, billions</a:t>
            </a:r>
          </a:p>
          <a:p>
            <a:r>
              <a:rPr kumimoji="1" lang="en-US" sz="1200" b="0" i="0" u="none" strike="noStrike" kern="1200" baseline="0" dirty="0">
                <a:solidFill>
                  <a:schemeClr val="tx1"/>
                </a:solidFill>
                <a:latin typeface="Times New Roman" pitchFamily="-109" charset="0"/>
                <a:ea typeface="+mn-ea"/>
                <a:cs typeface="+mn-cs"/>
              </a:rPr>
              <a:t>of computer systems are produced each year that are embedded within larger</a:t>
            </a:r>
          </a:p>
          <a:p>
            <a:r>
              <a:rPr kumimoji="1" lang="en-US" sz="1200" b="0" i="0" u="none" strike="noStrike" kern="1200" baseline="0" dirty="0">
                <a:solidFill>
                  <a:schemeClr val="tx1"/>
                </a:solidFill>
                <a:latin typeface="Times New Roman" pitchFamily="-109" charset="0"/>
                <a:ea typeface="+mn-ea"/>
                <a:cs typeface="+mn-cs"/>
              </a:rPr>
              <a:t>devices. Today, many, perhaps most, devices that use electric power have an embedded</a:t>
            </a:r>
          </a:p>
          <a:p>
            <a:r>
              <a:rPr kumimoji="1" lang="en-US" sz="1200" b="0" i="0" u="none" strike="noStrike" kern="1200" baseline="0" dirty="0">
                <a:solidFill>
                  <a:schemeClr val="tx1"/>
                </a:solidFill>
                <a:latin typeface="Times New Roman" pitchFamily="-109" charset="0"/>
                <a:ea typeface="+mn-ea"/>
                <a:cs typeface="+mn-cs"/>
              </a:rPr>
              <a:t>computing system. It is likely that in the near future virtually all such devices</a:t>
            </a:r>
          </a:p>
          <a:p>
            <a:r>
              <a:rPr kumimoji="1" lang="en-US" sz="1200" b="0" i="0" u="none" strike="noStrike" kern="1200" baseline="0" dirty="0">
                <a:solidFill>
                  <a:schemeClr val="tx1"/>
                </a:solidFill>
                <a:latin typeface="Times New Roman" pitchFamily="-109" charset="0"/>
                <a:ea typeface="+mn-ea"/>
                <a:cs typeface="+mn-cs"/>
              </a:rPr>
              <a:t>will have embedded computing systems.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Types of devices with embedded systems are almost too numerous to list.</a:t>
            </a:r>
          </a:p>
          <a:p>
            <a:r>
              <a:rPr kumimoji="1" lang="en-US" sz="1200" b="0" i="0" u="none" strike="noStrike" kern="1200" baseline="0" dirty="0">
                <a:solidFill>
                  <a:schemeClr val="tx1"/>
                </a:solidFill>
                <a:latin typeface="Times New Roman" pitchFamily="-109" charset="0"/>
                <a:ea typeface="+mn-ea"/>
                <a:cs typeface="+mn-cs"/>
              </a:rPr>
              <a:t>Examples include cell phones, digital cameras, video cameras, calculators, microwave</a:t>
            </a:r>
          </a:p>
          <a:p>
            <a:r>
              <a:rPr kumimoji="1" lang="en-US" sz="1200" b="0" i="0" u="none" strike="noStrike" kern="1200" baseline="0" dirty="0">
                <a:solidFill>
                  <a:schemeClr val="tx1"/>
                </a:solidFill>
                <a:latin typeface="Times New Roman" pitchFamily="-109" charset="0"/>
                <a:ea typeface="+mn-ea"/>
                <a:cs typeface="+mn-cs"/>
              </a:rPr>
              <a:t>ovens, home security systems, washing machines, lighting systems, thermostats,</a:t>
            </a:r>
          </a:p>
          <a:p>
            <a:r>
              <a:rPr kumimoji="1" lang="en-US" sz="1200" b="0" i="0" u="none" strike="noStrike" kern="1200" baseline="0" dirty="0">
                <a:solidFill>
                  <a:schemeClr val="tx1"/>
                </a:solidFill>
                <a:latin typeface="Times New Roman" pitchFamily="-109" charset="0"/>
                <a:ea typeface="+mn-ea"/>
                <a:cs typeface="+mn-cs"/>
              </a:rPr>
              <a:t>printers, various automotive systems (e.g., transmission control, cruise</a:t>
            </a:r>
          </a:p>
          <a:p>
            <a:r>
              <a:rPr kumimoji="1" lang="en-US" sz="1200" b="0" i="0" u="none" strike="noStrike" kern="1200" baseline="0" dirty="0">
                <a:solidFill>
                  <a:schemeClr val="tx1"/>
                </a:solidFill>
                <a:latin typeface="Times New Roman" pitchFamily="-109" charset="0"/>
                <a:ea typeface="+mn-ea"/>
                <a:cs typeface="+mn-cs"/>
              </a:rPr>
              <a:t>control, fuel injection, anti-lock brakes, and suspension systems), tennis rackets,</a:t>
            </a:r>
          </a:p>
          <a:p>
            <a:r>
              <a:rPr kumimoji="1" lang="en-US" sz="1200" b="0" i="0" u="none" strike="noStrike" kern="1200" baseline="0" dirty="0">
                <a:solidFill>
                  <a:schemeClr val="tx1"/>
                </a:solidFill>
                <a:latin typeface="Times New Roman" pitchFamily="-109" charset="0"/>
                <a:ea typeface="+mn-ea"/>
                <a:cs typeface="+mn-cs"/>
              </a:rPr>
              <a:t>toothbrushes, and numerous types of sensors and actuators in automated systems.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Often, embedded systems are tightly coupled to their environment. This can</a:t>
            </a:r>
          </a:p>
          <a:p>
            <a:r>
              <a:rPr kumimoji="1" lang="en-US" sz="1200" b="0" i="0" u="none" strike="noStrike" kern="1200" baseline="0" dirty="0">
                <a:solidFill>
                  <a:schemeClr val="tx1"/>
                </a:solidFill>
                <a:latin typeface="Times New Roman" pitchFamily="-109" charset="0"/>
                <a:ea typeface="+mn-ea"/>
                <a:cs typeface="+mn-cs"/>
              </a:rPr>
              <a:t>give rise to real-time constraints imposed by the need to interact with the environment.</a:t>
            </a:r>
          </a:p>
          <a:p>
            <a:r>
              <a:rPr kumimoji="1" lang="en-US" sz="1200" b="0" i="0" u="none" strike="noStrike" kern="1200" baseline="0" dirty="0">
                <a:solidFill>
                  <a:schemeClr val="tx1"/>
                </a:solidFill>
                <a:latin typeface="Times New Roman" pitchFamily="-109" charset="0"/>
                <a:ea typeface="+mn-ea"/>
                <a:cs typeface="+mn-cs"/>
              </a:rPr>
              <a:t>Constraints, such as required speeds of motion, required precision of measurement,</a:t>
            </a:r>
          </a:p>
          <a:p>
            <a:r>
              <a:rPr kumimoji="1" lang="en-US" sz="1200" b="0" i="0" u="none" strike="noStrike" kern="1200" baseline="0" dirty="0">
                <a:solidFill>
                  <a:schemeClr val="tx1"/>
                </a:solidFill>
                <a:latin typeface="Times New Roman" pitchFamily="-109" charset="0"/>
                <a:ea typeface="+mn-ea"/>
                <a:cs typeface="+mn-cs"/>
              </a:rPr>
              <a:t>and required time durations, dictate the timing of software operations. If</a:t>
            </a:r>
          </a:p>
          <a:p>
            <a:r>
              <a:rPr kumimoji="1" lang="en-US" sz="1200" b="0" i="0" u="none" strike="noStrike" kern="1200" baseline="0" dirty="0">
                <a:solidFill>
                  <a:schemeClr val="tx1"/>
                </a:solidFill>
                <a:latin typeface="Times New Roman" pitchFamily="-109" charset="0"/>
                <a:ea typeface="+mn-ea"/>
                <a:cs typeface="+mn-cs"/>
              </a:rPr>
              <a:t>multiple activities must be managed simultaneously, this imposes more complex</a:t>
            </a:r>
          </a:p>
          <a:p>
            <a:r>
              <a:rPr kumimoji="1" lang="en-US" sz="1200" b="0" i="0" u="none" strike="noStrike" kern="1200" baseline="0" dirty="0">
                <a:solidFill>
                  <a:schemeClr val="tx1"/>
                </a:solidFill>
                <a:latin typeface="Times New Roman" pitchFamily="-109" charset="0"/>
                <a:ea typeface="+mn-ea"/>
                <a:cs typeface="+mn-cs"/>
              </a:rPr>
              <a:t>real-time constraints.</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35</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8728744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 Figure 1.14 shows in general terms an embedded system organization. In addition</a:t>
            </a:r>
          </a:p>
          <a:p>
            <a:r>
              <a:rPr kumimoji="1" lang="en-US" sz="1200" b="0" i="0" u="none" strike="noStrike" kern="1200" baseline="0" dirty="0">
                <a:solidFill>
                  <a:schemeClr val="tx1"/>
                </a:solidFill>
                <a:latin typeface="Times New Roman" pitchFamily="-109" charset="0"/>
                <a:ea typeface="+mn-ea"/>
                <a:cs typeface="+mn-cs"/>
              </a:rPr>
              <a:t>to the processor and memory, there are a number of elements that differ from</a:t>
            </a:r>
          </a:p>
          <a:p>
            <a:r>
              <a:rPr kumimoji="1" lang="en-US" sz="1200" b="0" i="0" u="none" strike="noStrike" kern="1200" baseline="0" dirty="0">
                <a:solidFill>
                  <a:schemeClr val="tx1"/>
                </a:solidFill>
                <a:latin typeface="Times New Roman" pitchFamily="-109" charset="0"/>
                <a:ea typeface="+mn-ea"/>
                <a:cs typeface="+mn-cs"/>
              </a:rPr>
              <a:t>the typical desktop or laptop computer:</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 There may be a variety of interfaces that enable the system to measure, manipulate,</a:t>
            </a:r>
          </a:p>
          <a:p>
            <a:r>
              <a:rPr kumimoji="1" lang="en-US" sz="1200" b="0" i="0" u="none" strike="noStrike" kern="1200" baseline="0" dirty="0">
                <a:solidFill>
                  <a:schemeClr val="tx1"/>
                </a:solidFill>
                <a:latin typeface="Times New Roman" pitchFamily="-109" charset="0"/>
                <a:ea typeface="+mn-ea"/>
                <a:cs typeface="+mn-cs"/>
              </a:rPr>
              <a:t>and otherwise interact with the external environment. Embedded systems</a:t>
            </a:r>
          </a:p>
          <a:p>
            <a:r>
              <a:rPr kumimoji="1" lang="en-US" sz="1200" b="0" i="0" u="none" strike="noStrike" kern="1200" baseline="0" dirty="0">
                <a:solidFill>
                  <a:schemeClr val="tx1"/>
                </a:solidFill>
                <a:latin typeface="Times New Roman" pitchFamily="-109" charset="0"/>
                <a:ea typeface="+mn-ea"/>
                <a:cs typeface="+mn-cs"/>
              </a:rPr>
              <a:t>often interact (sense, manipulate, and communicate) with external world</a:t>
            </a:r>
          </a:p>
          <a:p>
            <a:r>
              <a:rPr kumimoji="1" lang="en-US" sz="1200" b="0" i="0" u="none" strike="noStrike" kern="1200" baseline="0" dirty="0">
                <a:solidFill>
                  <a:schemeClr val="tx1"/>
                </a:solidFill>
                <a:latin typeface="Times New Roman" pitchFamily="-109" charset="0"/>
                <a:ea typeface="+mn-ea"/>
                <a:cs typeface="+mn-cs"/>
              </a:rPr>
              <a:t>through sensors and actuators and hence are typically reactive systems; a reactive</a:t>
            </a:r>
          </a:p>
          <a:p>
            <a:r>
              <a:rPr kumimoji="1" lang="en-US" sz="1200" b="0" i="0" u="none" strike="noStrike" kern="1200" baseline="0" dirty="0">
                <a:solidFill>
                  <a:schemeClr val="tx1"/>
                </a:solidFill>
                <a:latin typeface="Times New Roman" pitchFamily="-109" charset="0"/>
                <a:ea typeface="+mn-ea"/>
                <a:cs typeface="+mn-cs"/>
              </a:rPr>
              <a:t>system is in continual interaction with the environment and executes at a</a:t>
            </a:r>
          </a:p>
          <a:p>
            <a:r>
              <a:rPr kumimoji="1" lang="en-US" sz="1200" b="0" i="0" u="none" strike="noStrike" kern="1200" baseline="0" dirty="0">
                <a:solidFill>
                  <a:schemeClr val="tx1"/>
                </a:solidFill>
                <a:latin typeface="Times New Roman" pitchFamily="-109" charset="0"/>
                <a:ea typeface="+mn-ea"/>
                <a:cs typeface="+mn-cs"/>
              </a:rPr>
              <a:t>pace determined by that environment.</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The human interface may be as simple as a flashing light or as complicated as</a:t>
            </a:r>
          </a:p>
          <a:p>
            <a:r>
              <a:rPr kumimoji="1" lang="en-US" sz="1200" b="0" i="0" u="none" strike="noStrike" kern="1200" baseline="0" dirty="0">
                <a:solidFill>
                  <a:schemeClr val="tx1"/>
                </a:solidFill>
                <a:latin typeface="Times New Roman" pitchFamily="-109" charset="0"/>
                <a:ea typeface="+mn-ea"/>
                <a:cs typeface="+mn-cs"/>
              </a:rPr>
              <a:t>real-time robotic vision. In many cases, there is no human interface.</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The diagnostic port may be used for diagnosing the system that is being</a:t>
            </a:r>
          </a:p>
          <a:p>
            <a:r>
              <a:rPr kumimoji="1" lang="en-US" sz="1200" b="0" i="0" u="none" strike="noStrike" kern="1200" baseline="0" dirty="0">
                <a:solidFill>
                  <a:schemeClr val="tx1"/>
                </a:solidFill>
                <a:latin typeface="Times New Roman" pitchFamily="-109" charset="0"/>
                <a:ea typeface="+mn-ea"/>
                <a:cs typeface="+mn-cs"/>
              </a:rPr>
              <a:t>controlled—not just for diagnosing the computer.</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Special-purpose field programmable (FPGA), application-specific</a:t>
            </a:r>
          </a:p>
          <a:p>
            <a:r>
              <a:rPr kumimoji="1" lang="en-US" sz="1200" b="0" i="0" u="none" strike="noStrike" kern="1200" baseline="0" dirty="0">
                <a:solidFill>
                  <a:schemeClr val="tx1"/>
                </a:solidFill>
                <a:latin typeface="Times New Roman" pitchFamily="-109" charset="0"/>
                <a:ea typeface="+mn-ea"/>
                <a:cs typeface="+mn-cs"/>
              </a:rPr>
              <a:t>(ASIC), or even </a:t>
            </a:r>
            <a:r>
              <a:rPr kumimoji="1" lang="en-US" sz="1200" b="0" i="0" u="none" strike="noStrike" kern="1200" baseline="0" dirty="0" err="1">
                <a:solidFill>
                  <a:schemeClr val="tx1"/>
                </a:solidFill>
                <a:latin typeface="Times New Roman" pitchFamily="-109" charset="0"/>
                <a:ea typeface="+mn-ea"/>
                <a:cs typeface="+mn-cs"/>
              </a:rPr>
              <a:t>nondigital</a:t>
            </a:r>
            <a:r>
              <a:rPr kumimoji="1" lang="en-US" sz="1200" b="0" i="0" u="none" strike="noStrike" kern="1200" baseline="0" dirty="0">
                <a:solidFill>
                  <a:schemeClr val="tx1"/>
                </a:solidFill>
                <a:latin typeface="Times New Roman" pitchFamily="-109" charset="0"/>
                <a:ea typeface="+mn-ea"/>
                <a:cs typeface="+mn-cs"/>
              </a:rPr>
              <a:t> hardware may be used to increase performance or reliability.</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Software often has a fixed function and is specific to the application.</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Efficiency is of paramount importance for embedded systems. They are optimized</a:t>
            </a:r>
          </a:p>
          <a:p>
            <a:r>
              <a:rPr kumimoji="1" lang="en-US" sz="1200" b="0" i="0" u="none" strike="noStrike" kern="1200" baseline="0" dirty="0">
                <a:solidFill>
                  <a:schemeClr val="tx1"/>
                </a:solidFill>
                <a:latin typeface="Times New Roman" pitchFamily="-109" charset="0"/>
                <a:ea typeface="+mn-ea"/>
                <a:cs typeface="+mn-cs"/>
              </a:rPr>
              <a:t>for energy, code size, execution time, weight and dimensions, and cost.</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There are several noteworthy areas of similarity to general-</a:t>
            </a:r>
          </a:p>
          <a:p>
            <a:r>
              <a:rPr kumimoji="1" lang="en-US" sz="1200" b="0" i="0" u="none" strike="noStrike" kern="1200" baseline="0" dirty="0">
                <a:solidFill>
                  <a:schemeClr val="tx1"/>
                </a:solidFill>
                <a:latin typeface="Times New Roman" pitchFamily="-109" charset="0"/>
                <a:ea typeface="+mn-ea"/>
                <a:cs typeface="+mn-cs"/>
              </a:rPr>
              <a:t>purpose computer systems as well:</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Even with nominally fixed function software, the ability to field upgrade to fix</a:t>
            </a:r>
          </a:p>
          <a:p>
            <a:r>
              <a:rPr kumimoji="1" lang="en-US" sz="1200" b="0" i="0" u="none" strike="noStrike" kern="1200" baseline="0" dirty="0">
                <a:solidFill>
                  <a:schemeClr val="tx1"/>
                </a:solidFill>
                <a:latin typeface="Times New Roman" pitchFamily="-109" charset="0"/>
                <a:ea typeface="+mn-ea"/>
                <a:cs typeface="+mn-cs"/>
              </a:rPr>
              <a:t>bugs, to improve security, and to add functionality, has become very important</a:t>
            </a:r>
          </a:p>
          <a:p>
            <a:r>
              <a:rPr kumimoji="1" lang="en-US" sz="1200" b="0" i="0" u="none" strike="noStrike" kern="1200" baseline="0" dirty="0">
                <a:solidFill>
                  <a:schemeClr val="tx1"/>
                </a:solidFill>
                <a:latin typeface="Times New Roman" pitchFamily="-109" charset="0"/>
                <a:ea typeface="+mn-ea"/>
                <a:cs typeface="+mn-cs"/>
              </a:rPr>
              <a:t>for embedded system, and not just in consumer devices.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One comparatively recent development has been of embedded system platforms</a:t>
            </a:r>
          </a:p>
          <a:p>
            <a:r>
              <a:rPr kumimoji="1" lang="en-US" sz="1200" b="0" i="0" u="none" strike="noStrike" kern="1200" baseline="0" dirty="0">
                <a:solidFill>
                  <a:schemeClr val="tx1"/>
                </a:solidFill>
                <a:latin typeface="Times New Roman" pitchFamily="-109" charset="0"/>
                <a:ea typeface="+mn-ea"/>
                <a:cs typeface="+mn-cs"/>
              </a:rPr>
              <a:t>that support a wide variety of apps. Good examples of this are smartphones</a:t>
            </a:r>
          </a:p>
          <a:p>
            <a:r>
              <a:rPr kumimoji="1" lang="en-US" sz="1200" b="0" i="0" u="none" strike="noStrike" kern="1200" baseline="0" dirty="0">
                <a:solidFill>
                  <a:schemeClr val="tx1"/>
                </a:solidFill>
                <a:latin typeface="Times New Roman" pitchFamily="-109" charset="0"/>
                <a:ea typeface="+mn-ea"/>
                <a:cs typeface="+mn-cs"/>
              </a:rPr>
              <a:t>and audio/visual devices, such as smart TVs.</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36</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28509807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It is worthwhile calling out separately one of the major drivers in the proliferation</a:t>
            </a:r>
          </a:p>
          <a:p>
            <a:r>
              <a:rPr kumimoji="1" lang="en-US" sz="1200" b="0" i="0" u="none" strike="noStrike" kern="1200" baseline="0" dirty="0">
                <a:solidFill>
                  <a:schemeClr val="tx1"/>
                </a:solidFill>
                <a:latin typeface="Times New Roman" pitchFamily="-109" charset="0"/>
                <a:ea typeface="+mn-ea"/>
                <a:cs typeface="+mn-cs"/>
              </a:rPr>
              <a:t>of embedded systems. The </a:t>
            </a:r>
            <a:r>
              <a:rPr kumimoji="1" lang="en-US" sz="1200" b="1" i="0" u="none" strike="noStrike" kern="1200" baseline="0" dirty="0">
                <a:solidFill>
                  <a:schemeClr val="tx1"/>
                </a:solidFill>
                <a:latin typeface="Times New Roman" pitchFamily="-109" charset="0"/>
                <a:ea typeface="+mn-ea"/>
                <a:cs typeface="+mn-cs"/>
              </a:rPr>
              <a:t>Internet of things (</a:t>
            </a:r>
            <a:r>
              <a:rPr kumimoji="1" lang="en-US" sz="1200" b="1" i="0" u="none" strike="noStrike" kern="1200" baseline="0" dirty="0" err="1">
                <a:solidFill>
                  <a:schemeClr val="tx1"/>
                </a:solidFill>
                <a:latin typeface="Times New Roman" pitchFamily="-109" charset="0"/>
                <a:ea typeface="+mn-ea"/>
                <a:cs typeface="+mn-cs"/>
              </a:rPr>
              <a:t>IoT</a:t>
            </a:r>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is a term that refers to the</a:t>
            </a:r>
          </a:p>
          <a:p>
            <a:r>
              <a:rPr kumimoji="1" lang="en-US" sz="1200" b="0" i="0" u="none" strike="noStrike" kern="1200" baseline="0" dirty="0">
                <a:solidFill>
                  <a:schemeClr val="tx1"/>
                </a:solidFill>
                <a:latin typeface="Times New Roman" pitchFamily="-109" charset="0"/>
                <a:ea typeface="+mn-ea"/>
                <a:cs typeface="+mn-cs"/>
              </a:rPr>
              <a:t>expanding interconnection of smart devices, ranging from appliances to tiny sensors.</a:t>
            </a:r>
          </a:p>
          <a:p>
            <a:r>
              <a:rPr kumimoji="1" lang="en-US" sz="1200" b="0" i="0" u="none" strike="noStrike" kern="1200" baseline="0" dirty="0">
                <a:solidFill>
                  <a:schemeClr val="tx1"/>
                </a:solidFill>
                <a:latin typeface="Times New Roman" pitchFamily="-109" charset="0"/>
                <a:ea typeface="+mn-ea"/>
                <a:cs typeface="+mn-cs"/>
              </a:rPr>
              <a:t>A dominant theme is the embedding of short- range mobile transceivers into a wide</a:t>
            </a:r>
          </a:p>
          <a:p>
            <a:r>
              <a:rPr kumimoji="1" lang="en-US" sz="1200" b="0" i="0" u="none" strike="noStrike" kern="1200" baseline="0" dirty="0">
                <a:solidFill>
                  <a:schemeClr val="tx1"/>
                </a:solidFill>
                <a:latin typeface="Times New Roman" pitchFamily="-109" charset="0"/>
                <a:ea typeface="+mn-ea"/>
                <a:cs typeface="+mn-cs"/>
              </a:rPr>
              <a:t>array of gadgets and everyday items, enabling new forms of communication between</a:t>
            </a:r>
          </a:p>
          <a:p>
            <a:r>
              <a:rPr kumimoji="1" lang="en-US" sz="1200" b="0" i="0" u="none" strike="noStrike" kern="1200" baseline="0" dirty="0">
                <a:solidFill>
                  <a:schemeClr val="tx1"/>
                </a:solidFill>
                <a:latin typeface="Times New Roman" pitchFamily="-109" charset="0"/>
                <a:ea typeface="+mn-ea"/>
                <a:cs typeface="+mn-cs"/>
              </a:rPr>
              <a:t>people and things, and between things themselves. The Internet now supports the</a:t>
            </a:r>
          </a:p>
          <a:p>
            <a:r>
              <a:rPr kumimoji="1" lang="en-US" sz="1200" b="0" i="0" u="none" strike="noStrike" kern="1200" baseline="0" dirty="0">
                <a:solidFill>
                  <a:schemeClr val="tx1"/>
                </a:solidFill>
                <a:latin typeface="Times New Roman" pitchFamily="-109" charset="0"/>
                <a:ea typeface="+mn-ea"/>
                <a:cs typeface="+mn-cs"/>
              </a:rPr>
              <a:t>interconnection of billions of industrial and personal objects, usually through cloud</a:t>
            </a:r>
          </a:p>
          <a:p>
            <a:r>
              <a:rPr kumimoji="1" lang="en-US" sz="1200" b="0" i="0" u="none" strike="noStrike" kern="1200" baseline="0" dirty="0">
                <a:solidFill>
                  <a:schemeClr val="tx1"/>
                </a:solidFill>
                <a:latin typeface="Times New Roman" pitchFamily="-109" charset="0"/>
                <a:ea typeface="+mn-ea"/>
                <a:cs typeface="+mn-cs"/>
              </a:rPr>
              <a:t>systems. The objects deliver sensor information, act on their environment, and, in</a:t>
            </a:r>
          </a:p>
          <a:p>
            <a:r>
              <a:rPr kumimoji="1" lang="en-US" sz="1200" b="0" i="0" u="none" strike="noStrike" kern="1200" baseline="0" dirty="0">
                <a:solidFill>
                  <a:schemeClr val="tx1"/>
                </a:solidFill>
                <a:latin typeface="Times New Roman" pitchFamily="-109" charset="0"/>
                <a:ea typeface="+mn-ea"/>
                <a:cs typeface="+mn-cs"/>
              </a:rPr>
              <a:t>some cases, modify themselves, to create overall management of a larger system, like</a:t>
            </a:r>
          </a:p>
          <a:p>
            <a:r>
              <a:rPr kumimoji="1" lang="en-US" sz="1200" b="0" i="0" u="none" strike="noStrike" kern="1200" baseline="0" dirty="0">
                <a:solidFill>
                  <a:schemeClr val="tx1"/>
                </a:solidFill>
                <a:latin typeface="Times New Roman" pitchFamily="-109" charset="0"/>
                <a:ea typeface="+mn-ea"/>
                <a:cs typeface="+mn-cs"/>
              </a:rPr>
              <a:t>a factory or city.</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a:t>
            </a:r>
            <a:r>
              <a:rPr kumimoji="1" lang="en-US" sz="1200" b="0" i="0" u="none" strike="noStrike" kern="1200" baseline="0" dirty="0" err="1">
                <a:solidFill>
                  <a:schemeClr val="tx1"/>
                </a:solidFill>
                <a:latin typeface="Times New Roman" pitchFamily="-109" charset="0"/>
                <a:ea typeface="+mn-ea"/>
                <a:cs typeface="+mn-cs"/>
              </a:rPr>
              <a:t>IoT</a:t>
            </a:r>
            <a:r>
              <a:rPr kumimoji="1" lang="en-US" sz="1200" b="0" i="0" u="none" strike="noStrike" kern="1200" baseline="0" dirty="0">
                <a:solidFill>
                  <a:schemeClr val="tx1"/>
                </a:solidFill>
                <a:latin typeface="Times New Roman" pitchFamily="-109" charset="0"/>
                <a:ea typeface="+mn-ea"/>
                <a:cs typeface="+mn-cs"/>
              </a:rPr>
              <a:t> is primarily driven by deeply embedded devices (defined below).</a:t>
            </a:r>
          </a:p>
          <a:p>
            <a:r>
              <a:rPr kumimoji="1" lang="en-US" sz="1200" b="0" i="0" u="none" strike="noStrike" kern="1200" baseline="0" dirty="0">
                <a:solidFill>
                  <a:schemeClr val="tx1"/>
                </a:solidFill>
                <a:latin typeface="Times New Roman" pitchFamily="-109" charset="0"/>
                <a:ea typeface="+mn-ea"/>
                <a:cs typeface="+mn-cs"/>
              </a:rPr>
              <a:t>These devices are low-bandwidth, low-repetition data-capture, and low-bandwidth</a:t>
            </a:r>
          </a:p>
          <a:p>
            <a:r>
              <a:rPr kumimoji="1" lang="en-US" sz="1200" b="0" i="0" u="none" strike="noStrike" kern="1200" baseline="0" dirty="0">
                <a:solidFill>
                  <a:schemeClr val="tx1"/>
                </a:solidFill>
                <a:latin typeface="Times New Roman" pitchFamily="-109" charset="0"/>
                <a:ea typeface="+mn-ea"/>
                <a:cs typeface="+mn-cs"/>
              </a:rPr>
              <a:t>data-usage appliances that communicate with each other and provide data via user</a:t>
            </a:r>
          </a:p>
          <a:p>
            <a:r>
              <a:rPr kumimoji="1" lang="en-US" sz="1200" b="0" i="0" u="none" strike="noStrike" kern="1200" baseline="0" dirty="0">
                <a:solidFill>
                  <a:schemeClr val="tx1"/>
                </a:solidFill>
                <a:latin typeface="Times New Roman" pitchFamily="-109" charset="0"/>
                <a:ea typeface="+mn-ea"/>
                <a:cs typeface="+mn-cs"/>
              </a:rPr>
              <a:t>interfaces. Embedded appliances, such as high-resolution</a:t>
            </a:r>
          </a:p>
          <a:p>
            <a:r>
              <a:rPr kumimoji="1" lang="en-US" sz="1200" b="0" i="0" u="none" strike="noStrike" kern="1200" baseline="0" dirty="0">
                <a:solidFill>
                  <a:schemeClr val="tx1"/>
                </a:solidFill>
                <a:latin typeface="Times New Roman" pitchFamily="-109" charset="0"/>
                <a:ea typeface="+mn-ea"/>
                <a:cs typeface="+mn-cs"/>
              </a:rPr>
              <a:t>video security cameras, video VoIP phones, and a handful of others, require high-bandwidth</a:t>
            </a:r>
          </a:p>
          <a:p>
            <a:r>
              <a:rPr kumimoji="1" lang="en-US" sz="1200" b="0" i="0" u="none" strike="noStrike" kern="1200" baseline="0" dirty="0">
                <a:solidFill>
                  <a:schemeClr val="tx1"/>
                </a:solidFill>
                <a:latin typeface="Times New Roman" pitchFamily="-109" charset="0"/>
                <a:ea typeface="+mn-ea"/>
                <a:cs typeface="+mn-cs"/>
              </a:rPr>
              <a:t>streaming capabilities. Yet countless products simply require packets of data to be intermittently</a:t>
            </a:r>
          </a:p>
          <a:p>
            <a:r>
              <a:rPr kumimoji="1" lang="en-US" sz="1200" b="0" i="0" u="none" strike="noStrike" kern="1200" baseline="0" dirty="0">
                <a:solidFill>
                  <a:schemeClr val="tx1"/>
                </a:solidFill>
                <a:latin typeface="Times New Roman" pitchFamily="-109" charset="0"/>
                <a:ea typeface="+mn-ea"/>
                <a:cs typeface="+mn-cs"/>
              </a:rPr>
              <a:t>delivered.  </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With reference to the end systems supported, the Internet has gone through</a:t>
            </a:r>
          </a:p>
          <a:p>
            <a:r>
              <a:rPr kumimoji="1" lang="en-US" sz="1200" b="0" i="0" u="none" strike="noStrike" kern="1200" baseline="0" dirty="0">
                <a:solidFill>
                  <a:schemeClr val="tx1"/>
                </a:solidFill>
                <a:latin typeface="Times New Roman" pitchFamily="-109" charset="0"/>
                <a:ea typeface="+mn-ea"/>
                <a:cs typeface="+mn-cs"/>
              </a:rPr>
              <a:t>roughly four generations of deployment culminating in the </a:t>
            </a:r>
            <a:r>
              <a:rPr kumimoji="1" lang="en-US" sz="1200" b="0" i="0" u="none" strike="noStrike" kern="1200" baseline="0" dirty="0" err="1">
                <a:solidFill>
                  <a:schemeClr val="tx1"/>
                </a:solidFill>
                <a:latin typeface="Times New Roman" pitchFamily="-109" charset="0"/>
                <a:ea typeface="+mn-ea"/>
                <a:cs typeface="+mn-cs"/>
              </a:rPr>
              <a:t>IoT</a:t>
            </a:r>
            <a:r>
              <a:rPr kumimoji="1" lang="en-US" sz="1200" b="0" i="0" u="none" strike="noStrike" kern="1200" baseline="0" dirty="0">
                <a:solidFill>
                  <a:schemeClr val="tx1"/>
                </a:solidFill>
                <a:latin typeface="Times New Roman" pitchFamily="-109" charset="0"/>
                <a:ea typeface="+mn-ea"/>
                <a:cs typeface="+mn-cs"/>
              </a:rPr>
              <a:t>:</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1. </a:t>
            </a:r>
            <a:r>
              <a:rPr kumimoji="1" lang="en-US" sz="1200" b="1" i="0" u="none" strike="noStrike" kern="1200" baseline="0" dirty="0">
                <a:solidFill>
                  <a:schemeClr val="tx1"/>
                </a:solidFill>
                <a:latin typeface="Times New Roman" pitchFamily="-109" charset="0"/>
                <a:ea typeface="+mn-ea"/>
                <a:cs typeface="+mn-cs"/>
              </a:rPr>
              <a:t>Information technology (IT) </a:t>
            </a:r>
            <a:r>
              <a:rPr kumimoji="1" lang="en-US" sz="1200" b="0" i="0" u="none" strike="noStrike" kern="1200" baseline="0" dirty="0">
                <a:solidFill>
                  <a:schemeClr val="tx1"/>
                </a:solidFill>
                <a:latin typeface="Times New Roman" pitchFamily="-109" charset="0"/>
                <a:ea typeface="+mn-ea"/>
                <a:cs typeface="+mn-cs"/>
              </a:rPr>
              <a:t>: PCs, servers, routers, firewalls, and so on, bought</a:t>
            </a:r>
          </a:p>
          <a:p>
            <a:r>
              <a:rPr kumimoji="1" lang="en-US" sz="1200" b="0" i="0" u="none" strike="noStrike" kern="1200" baseline="0" dirty="0">
                <a:solidFill>
                  <a:schemeClr val="tx1"/>
                </a:solidFill>
                <a:latin typeface="Times New Roman" pitchFamily="-109" charset="0"/>
                <a:ea typeface="+mn-ea"/>
                <a:cs typeface="+mn-cs"/>
              </a:rPr>
              <a:t>as IT devices by enterprise IT people and primarily using wired connectivity</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2. </a:t>
            </a:r>
            <a:r>
              <a:rPr kumimoji="1" lang="en-US" sz="1200" b="1" i="0" u="none" strike="noStrike" kern="1200" baseline="0" dirty="0">
                <a:solidFill>
                  <a:schemeClr val="tx1"/>
                </a:solidFill>
                <a:latin typeface="Times New Roman" pitchFamily="-109" charset="0"/>
                <a:ea typeface="+mn-ea"/>
                <a:cs typeface="+mn-cs"/>
              </a:rPr>
              <a:t>Operational technology (OT) : </a:t>
            </a:r>
            <a:r>
              <a:rPr kumimoji="1" lang="en-US" sz="1200" b="0" i="0" u="none" strike="noStrike" kern="1200" baseline="0" dirty="0">
                <a:solidFill>
                  <a:schemeClr val="tx1"/>
                </a:solidFill>
                <a:latin typeface="Times New Roman" pitchFamily="-109" charset="0"/>
                <a:ea typeface="+mn-ea"/>
                <a:cs typeface="+mn-cs"/>
              </a:rPr>
              <a:t>Machines/appliances with embedded IT built</a:t>
            </a:r>
          </a:p>
          <a:p>
            <a:r>
              <a:rPr kumimoji="1" lang="en-US" sz="1200" b="0" i="0" u="none" strike="noStrike" kern="1200" baseline="0" dirty="0">
                <a:solidFill>
                  <a:schemeClr val="tx1"/>
                </a:solidFill>
                <a:latin typeface="Times New Roman" pitchFamily="-109" charset="0"/>
                <a:ea typeface="+mn-ea"/>
                <a:cs typeface="+mn-cs"/>
              </a:rPr>
              <a:t>by non-IT companies, such as medical machinery, SCADA (supervisory control</a:t>
            </a:r>
          </a:p>
          <a:p>
            <a:r>
              <a:rPr kumimoji="1" lang="en-US" sz="1200" b="0" i="0" u="none" strike="noStrike" kern="1200" baseline="0" dirty="0">
                <a:solidFill>
                  <a:schemeClr val="tx1"/>
                </a:solidFill>
                <a:latin typeface="Times New Roman" pitchFamily="-109" charset="0"/>
                <a:ea typeface="+mn-ea"/>
                <a:cs typeface="+mn-cs"/>
              </a:rPr>
              <a:t>and data acquisition), process control, and kiosks, bought as appliances by</a:t>
            </a:r>
          </a:p>
          <a:p>
            <a:r>
              <a:rPr kumimoji="1" lang="en-US" sz="1200" b="0" i="0" u="none" strike="noStrike" kern="1200" baseline="0" dirty="0">
                <a:solidFill>
                  <a:schemeClr val="tx1"/>
                </a:solidFill>
                <a:latin typeface="Times New Roman" pitchFamily="-109" charset="0"/>
                <a:ea typeface="+mn-ea"/>
                <a:cs typeface="+mn-cs"/>
              </a:rPr>
              <a:t>enterprise OT people and primarily using wired connectivity</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3. </a:t>
            </a:r>
            <a:r>
              <a:rPr kumimoji="1" lang="en-US" sz="1200" b="1" i="0" u="none" strike="noStrike" kern="1200" baseline="0" dirty="0">
                <a:solidFill>
                  <a:schemeClr val="tx1"/>
                </a:solidFill>
                <a:latin typeface="Times New Roman" pitchFamily="-109" charset="0"/>
                <a:ea typeface="+mn-ea"/>
                <a:cs typeface="+mn-cs"/>
              </a:rPr>
              <a:t>Personal technology: </a:t>
            </a:r>
            <a:r>
              <a:rPr kumimoji="1" lang="en-US" sz="1200" b="0" i="0" u="none" strike="noStrike" kern="1200" baseline="0" dirty="0">
                <a:solidFill>
                  <a:schemeClr val="tx1"/>
                </a:solidFill>
                <a:latin typeface="Times New Roman" pitchFamily="-109" charset="0"/>
                <a:ea typeface="+mn-ea"/>
                <a:cs typeface="+mn-cs"/>
              </a:rPr>
              <a:t>Smartphones, tablets, and eBook readers bought as IT</a:t>
            </a:r>
          </a:p>
          <a:p>
            <a:r>
              <a:rPr kumimoji="1" lang="en-US" sz="1200" b="0" i="0" u="none" strike="noStrike" kern="1200" baseline="0" dirty="0">
                <a:solidFill>
                  <a:schemeClr val="tx1"/>
                </a:solidFill>
                <a:latin typeface="Times New Roman" pitchFamily="-109" charset="0"/>
                <a:ea typeface="+mn-ea"/>
                <a:cs typeface="+mn-cs"/>
              </a:rPr>
              <a:t>devices by consumers (employees) exclusively using wireless connectivity and</a:t>
            </a:r>
          </a:p>
          <a:p>
            <a:r>
              <a:rPr kumimoji="1" lang="en-US" sz="1200" b="0" i="0" u="none" strike="noStrike" kern="1200" baseline="0" dirty="0">
                <a:solidFill>
                  <a:schemeClr val="tx1"/>
                </a:solidFill>
                <a:latin typeface="Times New Roman" pitchFamily="-109" charset="0"/>
                <a:ea typeface="+mn-ea"/>
                <a:cs typeface="+mn-cs"/>
              </a:rPr>
              <a:t>often multiple forms of wireless connectivity</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 4. </a:t>
            </a:r>
            <a:r>
              <a:rPr kumimoji="1" lang="en-US" sz="1200" b="1" i="0" u="none" strike="noStrike" kern="1200" baseline="0" dirty="0">
                <a:solidFill>
                  <a:schemeClr val="tx1"/>
                </a:solidFill>
                <a:latin typeface="Times New Roman" pitchFamily="-109" charset="0"/>
                <a:ea typeface="+mn-ea"/>
                <a:cs typeface="+mn-cs"/>
              </a:rPr>
              <a:t>Sensor/actuator technology: </a:t>
            </a:r>
            <a:r>
              <a:rPr kumimoji="1" lang="en-US" sz="1200" b="0" i="0" u="none" strike="noStrike" kern="1200" baseline="0" dirty="0">
                <a:solidFill>
                  <a:schemeClr val="tx1"/>
                </a:solidFill>
                <a:latin typeface="Times New Roman" pitchFamily="-109" charset="0"/>
                <a:ea typeface="+mn-ea"/>
                <a:cs typeface="+mn-cs"/>
              </a:rPr>
              <a:t>Single-purpose devices bought by consumers, IT,</a:t>
            </a:r>
          </a:p>
          <a:p>
            <a:r>
              <a:rPr kumimoji="1" lang="en-US" sz="1200" b="0" i="0" u="none" strike="noStrike" kern="1200" baseline="0" dirty="0">
                <a:solidFill>
                  <a:schemeClr val="tx1"/>
                </a:solidFill>
                <a:latin typeface="Times New Roman" pitchFamily="-109" charset="0"/>
                <a:ea typeface="+mn-ea"/>
                <a:cs typeface="+mn-cs"/>
              </a:rPr>
              <a:t>and OT people exclusively using wireless connectivity, generally of a single</a:t>
            </a:r>
          </a:p>
          <a:p>
            <a:r>
              <a:rPr kumimoji="1" lang="en-US" sz="1200" b="0" i="0" u="none" strike="noStrike" kern="1200" baseline="0" dirty="0">
                <a:solidFill>
                  <a:schemeClr val="tx1"/>
                </a:solidFill>
                <a:latin typeface="Times New Roman" pitchFamily="-109" charset="0"/>
                <a:ea typeface="+mn-ea"/>
                <a:cs typeface="+mn-cs"/>
              </a:rPr>
              <a:t>form, as part of larger systems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It is the fourth generation that is usually thought of as the </a:t>
            </a:r>
            <a:r>
              <a:rPr kumimoji="1" lang="en-US" sz="1200" b="0" i="0" u="none" strike="noStrike" kern="1200" baseline="0" dirty="0" err="1">
                <a:solidFill>
                  <a:schemeClr val="tx1"/>
                </a:solidFill>
                <a:latin typeface="Times New Roman" pitchFamily="-109" charset="0"/>
                <a:ea typeface="+mn-ea"/>
                <a:cs typeface="+mn-cs"/>
              </a:rPr>
              <a:t>IoT</a:t>
            </a:r>
            <a:r>
              <a:rPr kumimoji="1" lang="en-US" sz="1200" b="0" i="0" u="none" strike="noStrike" kern="1200" baseline="0" dirty="0">
                <a:solidFill>
                  <a:schemeClr val="tx1"/>
                </a:solidFill>
                <a:latin typeface="Times New Roman" pitchFamily="-109" charset="0"/>
                <a:ea typeface="+mn-ea"/>
                <a:cs typeface="+mn-cs"/>
              </a:rPr>
              <a:t>, and it is marked</a:t>
            </a:r>
          </a:p>
          <a:p>
            <a:r>
              <a:rPr kumimoji="1" lang="en-US" sz="1200" b="0" i="0" u="none" strike="noStrike" kern="1200" baseline="0" dirty="0">
                <a:solidFill>
                  <a:schemeClr val="tx1"/>
                </a:solidFill>
                <a:latin typeface="Times New Roman" pitchFamily="-109" charset="0"/>
                <a:ea typeface="+mn-ea"/>
                <a:cs typeface="+mn-cs"/>
              </a:rPr>
              <a:t>by the use of billions of embedded devices.</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37</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20651491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 There are two general approaches to developing an embedded operating system</a:t>
            </a:r>
          </a:p>
          <a:p>
            <a:r>
              <a:rPr kumimoji="1" lang="en-US" sz="1200" b="0" i="0" u="none" strike="noStrike" kern="1200" baseline="0" dirty="0">
                <a:solidFill>
                  <a:schemeClr val="tx1"/>
                </a:solidFill>
                <a:latin typeface="Times New Roman" pitchFamily="-109" charset="0"/>
                <a:ea typeface="+mn-ea"/>
                <a:cs typeface="+mn-cs"/>
              </a:rPr>
              <a:t>(OS). The first approach is to take an existing OS and adapt it for the embedded</a:t>
            </a:r>
          </a:p>
          <a:p>
            <a:r>
              <a:rPr kumimoji="1" lang="en-US" sz="1200" b="0" i="0" u="none" strike="noStrike" kern="1200" baseline="0" dirty="0">
                <a:solidFill>
                  <a:schemeClr val="tx1"/>
                </a:solidFill>
                <a:latin typeface="Times New Roman" pitchFamily="-109" charset="0"/>
                <a:ea typeface="+mn-ea"/>
                <a:cs typeface="+mn-cs"/>
              </a:rPr>
              <a:t>application. For example, there are embedded versions of Linux, Windows, and</a:t>
            </a:r>
          </a:p>
          <a:p>
            <a:r>
              <a:rPr kumimoji="1" lang="en-US" sz="1200" b="0" i="0" u="none" strike="noStrike" kern="1200" baseline="0" dirty="0">
                <a:solidFill>
                  <a:schemeClr val="tx1"/>
                </a:solidFill>
                <a:latin typeface="Times New Roman" pitchFamily="-109" charset="0"/>
                <a:ea typeface="+mn-ea"/>
                <a:cs typeface="+mn-cs"/>
              </a:rPr>
              <a:t>Mac, as well as other commercial and proprietary operating systems specialized for</a:t>
            </a:r>
          </a:p>
          <a:p>
            <a:r>
              <a:rPr kumimoji="1" lang="en-US" sz="1200" b="0" i="0" u="none" strike="noStrike" kern="1200" baseline="0" dirty="0">
                <a:solidFill>
                  <a:schemeClr val="tx1"/>
                </a:solidFill>
                <a:latin typeface="Times New Roman" pitchFamily="-109" charset="0"/>
                <a:ea typeface="+mn-ea"/>
                <a:cs typeface="+mn-cs"/>
              </a:rPr>
              <a:t>embedded systems. The other approach is to design and implement an OS intended</a:t>
            </a:r>
          </a:p>
          <a:p>
            <a:r>
              <a:rPr kumimoji="1" lang="en-US" sz="1200" b="0" i="0" u="none" strike="noStrike" kern="1200" baseline="0" dirty="0">
                <a:solidFill>
                  <a:schemeClr val="tx1"/>
                </a:solidFill>
                <a:latin typeface="Times New Roman" pitchFamily="-109" charset="0"/>
                <a:ea typeface="+mn-ea"/>
                <a:cs typeface="+mn-cs"/>
              </a:rPr>
              <a:t>solely for embedded use. An example of the latter is </a:t>
            </a:r>
            <a:r>
              <a:rPr kumimoji="1" lang="en-US" sz="1200" b="0" i="0" u="none" strike="noStrike" kern="1200" baseline="0" dirty="0" err="1">
                <a:solidFill>
                  <a:schemeClr val="tx1"/>
                </a:solidFill>
                <a:latin typeface="Times New Roman" pitchFamily="-109" charset="0"/>
                <a:ea typeface="+mn-ea"/>
                <a:cs typeface="+mn-cs"/>
              </a:rPr>
              <a:t>TinyOS</a:t>
            </a:r>
            <a:r>
              <a:rPr kumimoji="1" lang="en-US" sz="1200" b="0" i="0" u="none" strike="noStrike" kern="1200" baseline="0" dirty="0">
                <a:solidFill>
                  <a:schemeClr val="tx1"/>
                </a:solidFill>
                <a:latin typeface="Times New Roman" pitchFamily="-109" charset="0"/>
                <a:ea typeface="+mn-ea"/>
                <a:cs typeface="+mn-cs"/>
              </a:rPr>
              <a:t>, widely used in wireless</a:t>
            </a:r>
          </a:p>
          <a:p>
            <a:r>
              <a:rPr kumimoji="1" lang="en-US" sz="1200" b="0" i="0" u="none" strike="noStrike" kern="1200" baseline="0" dirty="0">
                <a:solidFill>
                  <a:schemeClr val="tx1"/>
                </a:solidFill>
                <a:latin typeface="Times New Roman" pitchFamily="-109" charset="0"/>
                <a:ea typeface="+mn-ea"/>
                <a:cs typeface="+mn-cs"/>
              </a:rPr>
              <a:t>sensor networks. This topic is explored in depth in [STAL18].</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In this subsection, and the next two, we briefly introduce some terms commonly</a:t>
            </a:r>
          </a:p>
          <a:p>
            <a:r>
              <a:rPr kumimoji="1" lang="en-US" sz="1200" b="0" i="0" u="none" strike="noStrike" kern="1200" baseline="0" dirty="0">
                <a:solidFill>
                  <a:schemeClr val="tx1"/>
                </a:solidFill>
                <a:latin typeface="Times New Roman" pitchFamily="-109" charset="0"/>
                <a:ea typeface="+mn-ea"/>
                <a:cs typeface="+mn-cs"/>
              </a:rPr>
              <a:t>found in the literature on embedded systems. </a:t>
            </a:r>
            <a:r>
              <a:rPr kumimoji="1" lang="en-US" sz="1200" b="1" i="0" u="none" strike="noStrike" kern="1200" baseline="0" dirty="0">
                <a:solidFill>
                  <a:schemeClr val="tx1"/>
                </a:solidFill>
                <a:latin typeface="Times New Roman" pitchFamily="-109" charset="0"/>
                <a:ea typeface="+mn-ea"/>
                <a:cs typeface="+mn-cs"/>
              </a:rPr>
              <a:t>Application processors  </a:t>
            </a:r>
            <a:r>
              <a:rPr kumimoji="1" lang="en-US" sz="1200" b="0" i="0" u="none" strike="noStrike" kern="1200" baseline="0" dirty="0">
                <a:solidFill>
                  <a:schemeClr val="tx1"/>
                </a:solidFill>
                <a:latin typeface="Times New Roman" pitchFamily="-109" charset="0"/>
                <a:ea typeface="+mn-ea"/>
                <a:cs typeface="+mn-cs"/>
              </a:rPr>
              <a:t>are defined</a:t>
            </a:r>
          </a:p>
          <a:p>
            <a:r>
              <a:rPr kumimoji="1" lang="en-US" sz="1200" b="0" i="0" u="none" strike="noStrike" kern="1200" baseline="0" dirty="0">
                <a:solidFill>
                  <a:schemeClr val="tx1"/>
                </a:solidFill>
                <a:latin typeface="Times New Roman" pitchFamily="-109" charset="0"/>
                <a:ea typeface="+mn-ea"/>
                <a:cs typeface="+mn-cs"/>
              </a:rPr>
              <a:t>by the processor’s ability to execute complex operating systems, such as Linux,</a:t>
            </a:r>
          </a:p>
          <a:p>
            <a:r>
              <a:rPr kumimoji="1" lang="en-US" sz="1200" b="0" i="0" u="none" strike="noStrike" kern="1200" baseline="0" dirty="0">
                <a:solidFill>
                  <a:schemeClr val="tx1"/>
                </a:solidFill>
                <a:latin typeface="Times New Roman" pitchFamily="-109" charset="0"/>
                <a:ea typeface="+mn-ea"/>
                <a:cs typeface="+mn-cs"/>
              </a:rPr>
              <a:t>Android, and Chrome. Thus, the application processor is general-purpose in nature.</a:t>
            </a:r>
          </a:p>
          <a:p>
            <a:r>
              <a:rPr kumimoji="1" lang="en-US" sz="1200" b="0" i="0" u="none" strike="noStrike" kern="1200" baseline="0" dirty="0">
                <a:solidFill>
                  <a:schemeClr val="tx1"/>
                </a:solidFill>
                <a:latin typeface="Times New Roman" pitchFamily="-109" charset="0"/>
                <a:ea typeface="+mn-ea"/>
                <a:cs typeface="+mn-cs"/>
              </a:rPr>
              <a:t>A good example of the use of an embedded application processor is the smartphone.</a:t>
            </a:r>
          </a:p>
          <a:p>
            <a:r>
              <a:rPr kumimoji="1" lang="en-US" sz="1200" b="0" i="0" u="none" strike="noStrike" kern="1200" baseline="0" dirty="0">
                <a:solidFill>
                  <a:schemeClr val="tx1"/>
                </a:solidFill>
                <a:latin typeface="Times New Roman" pitchFamily="-109" charset="0"/>
                <a:ea typeface="+mn-ea"/>
                <a:cs typeface="+mn-cs"/>
              </a:rPr>
              <a:t>The embedded system is designed to support numerous apps and perform a wide</a:t>
            </a:r>
          </a:p>
          <a:p>
            <a:r>
              <a:rPr kumimoji="1" lang="en-US" sz="1200" b="0" i="0" u="none" strike="noStrike" kern="1200" baseline="0" dirty="0">
                <a:solidFill>
                  <a:schemeClr val="tx1"/>
                </a:solidFill>
                <a:latin typeface="Times New Roman" pitchFamily="-109" charset="0"/>
                <a:ea typeface="+mn-ea"/>
                <a:cs typeface="+mn-cs"/>
              </a:rPr>
              <a:t>variety of functions.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Most embedded systems employ a </a:t>
            </a:r>
            <a:r>
              <a:rPr kumimoji="1" lang="en-US" sz="1200" b="1" i="0" u="none" strike="noStrike" kern="1200" baseline="0" dirty="0">
                <a:solidFill>
                  <a:schemeClr val="tx1"/>
                </a:solidFill>
                <a:latin typeface="Times New Roman" pitchFamily="-109" charset="0"/>
                <a:ea typeface="+mn-ea"/>
                <a:cs typeface="+mn-cs"/>
              </a:rPr>
              <a:t>dedicated processor</a:t>
            </a:r>
            <a:r>
              <a:rPr kumimoji="1" lang="en-US" sz="1200" b="0" i="0" u="none" strike="noStrike" kern="1200" baseline="0" dirty="0">
                <a:solidFill>
                  <a:schemeClr val="tx1"/>
                </a:solidFill>
                <a:latin typeface="Times New Roman" pitchFamily="-109" charset="0"/>
                <a:ea typeface="+mn-ea"/>
                <a:cs typeface="+mn-cs"/>
              </a:rPr>
              <a:t> , which, as the name</a:t>
            </a:r>
          </a:p>
          <a:p>
            <a:r>
              <a:rPr kumimoji="1" lang="en-US" sz="1200" b="0" i="0" u="none" strike="noStrike" kern="1200" baseline="0" dirty="0">
                <a:solidFill>
                  <a:schemeClr val="tx1"/>
                </a:solidFill>
                <a:latin typeface="Times New Roman" pitchFamily="-109" charset="0"/>
                <a:ea typeface="+mn-ea"/>
                <a:cs typeface="+mn-cs"/>
              </a:rPr>
              <a:t>implies, is dedicated to one or a small number of specific tasks required by the host</a:t>
            </a:r>
          </a:p>
          <a:p>
            <a:r>
              <a:rPr kumimoji="1" lang="en-US" sz="1200" b="0" i="0" u="none" strike="noStrike" kern="1200" baseline="0" dirty="0">
                <a:solidFill>
                  <a:schemeClr val="tx1"/>
                </a:solidFill>
                <a:latin typeface="Times New Roman" pitchFamily="-109" charset="0"/>
                <a:ea typeface="+mn-ea"/>
                <a:cs typeface="+mn-cs"/>
              </a:rPr>
              <a:t>device. Because such an embedded system is dedicated to a specific task or tasks,</a:t>
            </a:r>
          </a:p>
          <a:p>
            <a:r>
              <a:rPr kumimoji="1" lang="en-US" sz="1200" b="0" i="0" u="none" strike="noStrike" kern="1200" baseline="0" dirty="0">
                <a:solidFill>
                  <a:schemeClr val="tx1"/>
                </a:solidFill>
                <a:latin typeface="Times New Roman" pitchFamily="-109" charset="0"/>
                <a:ea typeface="+mn-ea"/>
                <a:cs typeface="+mn-cs"/>
              </a:rPr>
              <a:t>the processor and associated components can be engineered to reduce size and cost.</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38</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27165998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As we have seen, early </a:t>
            </a:r>
            <a:r>
              <a:rPr kumimoji="1" lang="en-US" sz="1200" b="1" i="0" u="none" strike="noStrike" kern="1200" baseline="0" dirty="0">
                <a:solidFill>
                  <a:schemeClr val="tx1"/>
                </a:solidFill>
                <a:latin typeface="Times New Roman" pitchFamily="-109" charset="0"/>
                <a:ea typeface="+mn-ea"/>
                <a:cs typeface="+mn-cs"/>
              </a:rPr>
              <a:t>microprocessor</a:t>
            </a:r>
            <a:r>
              <a:rPr kumimoji="1" lang="en-US" sz="1200" b="0" i="0" u="none" strike="noStrike" kern="1200" baseline="0" dirty="0">
                <a:solidFill>
                  <a:schemeClr val="tx1"/>
                </a:solidFill>
                <a:latin typeface="Times New Roman" pitchFamily="-109" charset="0"/>
                <a:ea typeface="+mn-ea"/>
                <a:cs typeface="+mn-cs"/>
              </a:rPr>
              <a:t>  chips included registers, an ALU, and some</a:t>
            </a:r>
          </a:p>
          <a:p>
            <a:r>
              <a:rPr kumimoji="1" lang="en-US" sz="1200" b="0" i="0" u="none" strike="noStrike" kern="1200" baseline="0" dirty="0">
                <a:solidFill>
                  <a:schemeClr val="tx1"/>
                </a:solidFill>
                <a:latin typeface="Times New Roman" pitchFamily="-109" charset="0"/>
                <a:ea typeface="+mn-ea"/>
                <a:cs typeface="+mn-cs"/>
              </a:rPr>
              <a:t>sort of control unit or instruction processing logic. As transistor density increased, it</a:t>
            </a:r>
          </a:p>
          <a:p>
            <a:r>
              <a:rPr kumimoji="1" lang="en-US" sz="1200" b="0" i="0" u="none" strike="noStrike" kern="1200" baseline="0" dirty="0">
                <a:solidFill>
                  <a:schemeClr val="tx1"/>
                </a:solidFill>
                <a:latin typeface="Times New Roman" pitchFamily="-109" charset="0"/>
                <a:ea typeface="+mn-ea"/>
                <a:cs typeface="+mn-cs"/>
              </a:rPr>
              <a:t>became possible to increase the complexity of the instruction set architecture, and</a:t>
            </a:r>
          </a:p>
          <a:p>
            <a:r>
              <a:rPr kumimoji="1" lang="en-US" sz="1200" b="0" i="0" u="none" strike="noStrike" kern="1200" baseline="0" dirty="0">
                <a:solidFill>
                  <a:schemeClr val="tx1"/>
                </a:solidFill>
                <a:latin typeface="Times New Roman" pitchFamily="-109" charset="0"/>
                <a:ea typeface="+mn-ea"/>
                <a:cs typeface="+mn-cs"/>
              </a:rPr>
              <a:t>ultimately to add memory and more than one processor. Contemporary microprocessor</a:t>
            </a:r>
          </a:p>
          <a:p>
            <a:r>
              <a:rPr kumimoji="1" lang="en-US" sz="1200" b="0" i="0" u="none" strike="noStrike" kern="1200" baseline="0" dirty="0">
                <a:solidFill>
                  <a:schemeClr val="tx1"/>
                </a:solidFill>
                <a:latin typeface="Times New Roman" pitchFamily="-109" charset="0"/>
                <a:ea typeface="+mn-ea"/>
                <a:cs typeface="+mn-cs"/>
              </a:rPr>
              <a:t>chips, as shown in Figure 1.2, include multiple cores and a substantial amount</a:t>
            </a:r>
          </a:p>
          <a:p>
            <a:r>
              <a:rPr kumimoji="1" lang="en-US" sz="1200" b="0" i="0" u="none" strike="noStrike" kern="1200" baseline="0" dirty="0">
                <a:solidFill>
                  <a:schemeClr val="tx1"/>
                </a:solidFill>
                <a:latin typeface="Times New Roman" pitchFamily="-109" charset="0"/>
                <a:ea typeface="+mn-ea"/>
                <a:cs typeface="+mn-cs"/>
              </a:rPr>
              <a:t>of cache memory.</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A </a:t>
            </a:r>
            <a:r>
              <a:rPr kumimoji="1" lang="en-US" sz="1200" b="1" i="0" u="none" strike="noStrike" kern="1200" baseline="0" dirty="0">
                <a:solidFill>
                  <a:schemeClr val="tx1"/>
                </a:solidFill>
                <a:latin typeface="Times New Roman" pitchFamily="-109" charset="0"/>
                <a:ea typeface="+mn-ea"/>
                <a:cs typeface="+mn-cs"/>
              </a:rPr>
              <a:t>microcontroller</a:t>
            </a:r>
            <a:r>
              <a:rPr kumimoji="1" lang="en-US" sz="1200" b="0" i="0" u="none" strike="noStrike" kern="1200" baseline="0" dirty="0">
                <a:solidFill>
                  <a:schemeClr val="tx1"/>
                </a:solidFill>
                <a:latin typeface="Times New Roman" pitchFamily="-109" charset="0"/>
                <a:ea typeface="+mn-ea"/>
                <a:cs typeface="+mn-cs"/>
              </a:rPr>
              <a:t>  chip makes a substantially different use of the logic space</a:t>
            </a:r>
          </a:p>
          <a:p>
            <a:r>
              <a:rPr kumimoji="1" lang="en-US" sz="1200" b="0" i="0" u="none" strike="noStrike" kern="1200" baseline="0" dirty="0">
                <a:solidFill>
                  <a:schemeClr val="tx1"/>
                </a:solidFill>
                <a:latin typeface="Times New Roman" pitchFamily="-109" charset="0"/>
                <a:ea typeface="+mn-ea"/>
                <a:cs typeface="+mn-cs"/>
              </a:rPr>
              <a:t>available. Figure 1.15 shows in general terms the elements typically found on a microcontroller</a:t>
            </a:r>
          </a:p>
          <a:p>
            <a:r>
              <a:rPr kumimoji="1" lang="en-US" sz="1200" b="0" i="0" u="none" strike="noStrike" kern="1200" baseline="0" dirty="0">
                <a:solidFill>
                  <a:schemeClr val="tx1"/>
                </a:solidFill>
                <a:latin typeface="Times New Roman" pitchFamily="-109" charset="0"/>
                <a:ea typeface="+mn-ea"/>
                <a:cs typeface="+mn-cs"/>
              </a:rPr>
              <a:t>chip. As shown, a microcontroller is a single chip that contains the processor,</a:t>
            </a:r>
          </a:p>
          <a:p>
            <a:r>
              <a:rPr kumimoji="1" lang="en-US" sz="1200" b="0" i="0" u="none" strike="noStrike" kern="1200" baseline="0" dirty="0">
                <a:solidFill>
                  <a:schemeClr val="tx1"/>
                </a:solidFill>
                <a:latin typeface="Times New Roman" pitchFamily="-109" charset="0"/>
                <a:ea typeface="+mn-ea"/>
                <a:cs typeface="+mn-cs"/>
              </a:rPr>
              <a:t>non-volatile memory for the program (ROM), volatile memory for input and output</a:t>
            </a:r>
          </a:p>
          <a:p>
            <a:r>
              <a:rPr kumimoji="1" lang="en-US" sz="1200" b="0" i="0" u="none" strike="noStrike" kern="1200" baseline="0" dirty="0">
                <a:solidFill>
                  <a:schemeClr val="tx1"/>
                </a:solidFill>
                <a:latin typeface="Times New Roman" pitchFamily="-109" charset="0"/>
                <a:ea typeface="+mn-ea"/>
                <a:cs typeface="+mn-cs"/>
              </a:rPr>
              <a:t>(RAM), a clock, and an I/O control unit. The processor portion of the microcontroller</a:t>
            </a:r>
          </a:p>
          <a:p>
            <a:r>
              <a:rPr kumimoji="1" lang="en-US" sz="1200" b="0" i="0" u="none" strike="noStrike" kern="1200" baseline="0" dirty="0">
                <a:solidFill>
                  <a:schemeClr val="tx1"/>
                </a:solidFill>
                <a:latin typeface="Times New Roman" pitchFamily="-109" charset="0"/>
                <a:ea typeface="+mn-ea"/>
                <a:cs typeface="+mn-cs"/>
              </a:rPr>
              <a:t>has a much lower silicon area than other microprocessors and much higher energy efficiency.</a:t>
            </a:r>
          </a:p>
          <a:p>
            <a:r>
              <a:rPr kumimoji="1" lang="en-US" sz="1200" b="0" i="0" u="none" strike="noStrike" kern="1200" baseline="0" dirty="0">
                <a:solidFill>
                  <a:schemeClr val="tx1"/>
                </a:solidFill>
                <a:latin typeface="Times New Roman" pitchFamily="-109" charset="0"/>
                <a:ea typeface="+mn-ea"/>
                <a:cs typeface="+mn-cs"/>
              </a:rPr>
              <a:t>We examine microcontroller organization in more detail in Section 1.7.</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Also called a “computer on a chip,” billions of microcontroller units are</a:t>
            </a:r>
          </a:p>
          <a:p>
            <a:r>
              <a:rPr kumimoji="1" lang="en-US" sz="1200" b="0" i="0" u="none" strike="noStrike" kern="1200" baseline="0" dirty="0">
                <a:solidFill>
                  <a:schemeClr val="tx1"/>
                </a:solidFill>
                <a:latin typeface="Times New Roman" pitchFamily="-109" charset="0"/>
                <a:ea typeface="+mn-ea"/>
                <a:cs typeface="+mn-cs"/>
              </a:rPr>
              <a:t>embedded each year in myriad products from toys to appliances to automobiles. For</a:t>
            </a:r>
          </a:p>
          <a:p>
            <a:r>
              <a:rPr kumimoji="1" lang="en-US" sz="1200" b="0" i="0" u="none" strike="noStrike" kern="1200" baseline="0" dirty="0">
                <a:solidFill>
                  <a:schemeClr val="tx1"/>
                </a:solidFill>
                <a:latin typeface="Times New Roman" pitchFamily="-109" charset="0"/>
                <a:ea typeface="+mn-ea"/>
                <a:cs typeface="+mn-cs"/>
              </a:rPr>
              <a:t>example, a single vehicle can use 70 or more microcontrollers. Typically, especially</a:t>
            </a:r>
          </a:p>
          <a:p>
            <a:r>
              <a:rPr kumimoji="1" lang="en-US" sz="1200" b="0" i="0" u="none" strike="noStrike" kern="1200" baseline="0" dirty="0">
                <a:solidFill>
                  <a:schemeClr val="tx1"/>
                </a:solidFill>
                <a:latin typeface="Times New Roman" pitchFamily="-109" charset="0"/>
                <a:ea typeface="+mn-ea"/>
                <a:cs typeface="+mn-cs"/>
              </a:rPr>
              <a:t>for the smaller, less expensive microcontrollers, they are used as dedicated processors</a:t>
            </a:r>
          </a:p>
          <a:p>
            <a:r>
              <a:rPr kumimoji="1" lang="en-US" sz="1200" b="0" i="0" u="none" strike="noStrike" kern="1200" baseline="0" dirty="0">
                <a:solidFill>
                  <a:schemeClr val="tx1"/>
                </a:solidFill>
                <a:latin typeface="Times New Roman" pitchFamily="-109" charset="0"/>
                <a:ea typeface="+mn-ea"/>
                <a:cs typeface="+mn-cs"/>
              </a:rPr>
              <a:t>for specific tasks. For example, microcontrollers are heavily utilized in automation</a:t>
            </a:r>
          </a:p>
          <a:p>
            <a:r>
              <a:rPr kumimoji="1" lang="en-US" sz="1200" b="0" i="0" u="none" strike="noStrike" kern="1200" baseline="0" dirty="0">
                <a:solidFill>
                  <a:schemeClr val="tx1"/>
                </a:solidFill>
                <a:latin typeface="Times New Roman" pitchFamily="-109" charset="0"/>
                <a:ea typeface="+mn-ea"/>
                <a:cs typeface="+mn-cs"/>
              </a:rPr>
              <a:t>processes. By providing simple reactions to input, they can control machinery,</a:t>
            </a:r>
          </a:p>
          <a:p>
            <a:r>
              <a:rPr kumimoji="1" lang="en-US" sz="1200" b="0" i="0" u="none" strike="noStrike" kern="1200" baseline="0" dirty="0">
                <a:solidFill>
                  <a:schemeClr val="tx1"/>
                </a:solidFill>
                <a:latin typeface="Times New Roman" pitchFamily="-109" charset="0"/>
                <a:ea typeface="+mn-ea"/>
                <a:cs typeface="+mn-cs"/>
              </a:rPr>
              <a:t>turn fans on and off, open and close valves, and so forth. They are integral parts of</a:t>
            </a:r>
          </a:p>
          <a:p>
            <a:r>
              <a:rPr kumimoji="1" lang="en-US" sz="1200" b="0" i="0" u="none" strike="noStrike" kern="1200" baseline="0" dirty="0">
                <a:solidFill>
                  <a:schemeClr val="tx1"/>
                </a:solidFill>
                <a:latin typeface="Times New Roman" pitchFamily="-109" charset="0"/>
                <a:ea typeface="+mn-ea"/>
                <a:cs typeface="+mn-cs"/>
              </a:rPr>
              <a:t>modern industrial technology and are among the most inexpensive ways to produce</a:t>
            </a:r>
          </a:p>
          <a:p>
            <a:r>
              <a:rPr kumimoji="1" lang="en-US" sz="1200" b="0" i="0" u="none" strike="noStrike" kern="1200" baseline="0" dirty="0">
                <a:solidFill>
                  <a:schemeClr val="tx1"/>
                </a:solidFill>
                <a:latin typeface="Times New Roman" pitchFamily="-109" charset="0"/>
                <a:ea typeface="+mn-ea"/>
                <a:cs typeface="+mn-cs"/>
              </a:rPr>
              <a:t>machinery that can handle extremely complex functionalities.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Microcontrollers come in a range of physical sizes and processing power. Processors</a:t>
            </a:r>
          </a:p>
          <a:p>
            <a:r>
              <a:rPr kumimoji="1" lang="en-US" sz="1200" b="0" i="0" u="none" strike="noStrike" kern="1200" baseline="0" dirty="0">
                <a:solidFill>
                  <a:schemeClr val="tx1"/>
                </a:solidFill>
                <a:latin typeface="Times New Roman" pitchFamily="-109" charset="0"/>
                <a:ea typeface="+mn-ea"/>
                <a:cs typeface="+mn-cs"/>
              </a:rPr>
              <a:t>range from 4-bit to 32-bit architectures. Microcontrollers tend to be much</a:t>
            </a:r>
          </a:p>
          <a:p>
            <a:r>
              <a:rPr kumimoji="1" lang="en-US" sz="1200" b="0" i="0" u="none" strike="noStrike" kern="1200" baseline="0" dirty="0">
                <a:solidFill>
                  <a:schemeClr val="tx1"/>
                </a:solidFill>
                <a:latin typeface="Times New Roman" pitchFamily="-109" charset="0"/>
                <a:ea typeface="+mn-ea"/>
                <a:cs typeface="+mn-cs"/>
              </a:rPr>
              <a:t>slower than microprocessors, typically operating in the MHz range rather than the</a:t>
            </a:r>
          </a:p>
          <a:p>
            <a:r>
              <a:rPr kumimoji="1" lang="en-US" sz="1200" b="0" i="0" u="none" strike="noStrike" kern="1200" baseline="0" dirty="0">
                <a:solidFill>
                  <a:schemeClr val="tx1"/>
                </a:solidFill>
                <a:latin typeface="Times New Roman" pitchFamily="-109" charset="0"/>
                <a:ea typeface="+mn-ea"/>
                <a:cs typeface="+mn-cs"/>
              </a:rPr>
              <a:t>GHz speeds of microprocessors. Another typical feature of a microcontroller is that</a:t>
            </a:r>
          </a:p>
          <a:p>
            <a:r>
              <a:rPr kumimoji="1" lang="en-US" sz="1200" b="0" i="0" u="none" strike="noStrike" kern="1200" baseline="0" dirty="0">
                <a:solidFill>
                  <a:schemeClr val="tx1"/>
                </a:solidFill>
                <a:latin typeface="Times New Roman" pitchFamily="-109" charset="0"/>
                <a:ea typeface="+mn-ea"/>
                <a:cs typeface="+mn-cs"/>
              </a:rPr>
              <a:t>it does not provide for human interaction. The microcontroller is programmed for a</a:t>
            </a:r>
          </a:p>
          <a:p>
            <a:r>
              <a:rPr kumimoji="1" lang="en-US" sz="1200" b="0" i="0" u="none" strike="noStrike" kern="1200" baseline="0" dirty="0">
                <a:solidFill>
                  <a:schemeClr val="tx1"/>
                </a:solidFill>
                <a:latin typeface="Times New Roman" pitchFamily="-109" charset="0"/>
                <a:ea typeface="+mn-ea"/>
                <a:cs typeface="+mn-cs"/>
              </a:rPr>
              <a:t>specific task, embedded in its device, and executes as and when required.</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39</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39605526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 We have, in this section, defined the concept of an embedded system. A subset of</a:t>
            </a:r>
          </a:p>
          <a:p>
            <a:r>
              <a:rPr kumimoji="1" lang="en-US" sz="1200" b="0" i="0" u="none" strike="noStrike" kern="1200" baseline="0" dirty="0">
                <a:solidFill>
                  <a:schemeClr val="tx1"/>
                </a:solidFill>
                <a:latin typeface="Times New Roman" pitchFamily="-109" charset="0"/>
                <a:ea typeface="+mn-ea"/>
                <a:cs typeface="+mn-cs"/>
              </a:rPr>
              <a:t>embedded systems, and a quite numerous subset, is referred to as </a:t>
            </a:r>
            <a:r>
              <a:rPr kumimoji="1" lang="en-US" sz="1200" b="1" i="0" u="none" strike="noStrike" kern="1200" baseline="0" dirty="0">
                <a:solidFill>
                  <a:schemeClr val="tx1"/>
                </a:solidFill>
                <a:latin typeface="Times New Roman" pitchFamily="-109" charset="0"/>
                <a:ea typeface="+mn-ea"/>
                <a:cs typeface="+mn-cs"/>
              </a:rPr>
              <a:t>deeply embedded</a:t>
            </a:r>
          </a:p>
          <a:p>
            <a:r>
              <a:rPr kumimoji="1" lang="en-US" sz="1200" b="1" i="0" u="none" strike="noStrike" kern="1200" baseline="0" dirty="0">
                <a:solidFill>
                  <a:schemeClr val="tx1"/>
                </a:solidFill>
                <a:latin typeface="Times New Roman" pitchFamily="-109" charset="0"/>
                <a:ea typeface="+mn-ea"/>
                <a:cs typeface="+mn-cs"/>
              </a:rPr>
              <a:t>systems</a:t>
            </a:r>
            <a:r>
              <a:rPr kumimoji="1" lang="en-US" sz="1200" b="0" i="0" u="none" strike="noStrike" kern="1200" baseline="0" dirty="0">
                <a:solidFill>
                  <a:schemeClr val="tx1"/>
                </a:solidFill>
                <a:latin typeface="Times New Roman" pitchFamily="-109" charset="0"/>
                <a:ea typeface="+mn-ea"/>
                <a:cs typeface="+mn-cs"/>
              </a:rPr>
              <a:t> . Although this term is widely used in the technical and commercial</a:t>
            </a:r>
          </a:p>
          <a:p>
            <a:r>
              <a:rPr kumimoji="1" lang="en-US" sz="1200" b="0" i="0" u="none" strike="noStrike" kern="1200" baseline="0" dirty="0">
                <a:solidFill>
                  <a:schemeClr val="tx1"/>
                </a:solidFill>
                <a:latin typeface="Times New Roman" pitchFamily="-109" charset="0"/>
                <a:ea typeface="+mn-ea"/>
                <a:cs typeface="+mn-cs"/>
              </a:rPr>
              <a:t>literature, you will search the Internet in vain (or at least I did) for a straightforward</a:t>
            </a:r>
          </a:p>
          <a:p>
            <a:r>
              <a:rPr kumimoji="1" lang="en-US" sz="1200" b="0" i="0" u="none" strike="noStrike" kern="1200" baseline="0" dirty="0">
                <a:solidFill>
                  <a:schemeClr val="tx1"/>
                </a:solidFill>
                <a:latin typeface="Times New Roman" pitchFamily="-109" charset="0"/>
                <a:ea typeface="+mn-ea"/>
                <a:cs typeface="+mn-cs"/>
              </a:rPr>
              <a:t>definition. Generally, we can say that a deeply embedded system has a processor</a:t>
            </a:r>
          </a:p>
          <a:p>
            <a:r>
              <a:rPr kumimoji="1" lang="en-US" sz="1200" b="0" i="0" u="none" strike="noStrike" kern="1200" baseline="0" dirty="0">
                <a:solidFill>
                  <a:schemeClr val="tx1"/>
                </a:solidFill>
                <a:latin typeface="Times New Roman" pitchFamily="-109" charset="0"/>
                <a:ea typeface="+mn-ea"/>
                <a:cs typeface="+mn-cs"/>
              </a:rPr>
              <a:t>whose behavior is difficult to observe both by the programmer and the user.</a:t>
            </a:r>
          </a:p>
          <a:p>
            <a:r>
              <a:rPr kumimoji="1" lang="en-US" sz="1200" b="0" i="0" u="none" strike="noStrike" kern="1200" baseline="0" dirty="0">
                <a:solidFill>
                  <a:schemeClr val="tx1"/>
                </a:solidFill>
                <a:latin typeface="Times New Roman" pitchFamily="-109" charset="0"/>
                <a:ea typeface="+mn-ea"/>
                <a:cs typeface="+mn-cs"/>
              </a:rPr>
              <a:t>A deeply embedded system uses a microcontroller rather than a microprocessor, is</a:t>
            </a:r>
          </a:p>
          <a:p>
            <a:r>
              <a:rPr kumimoji="1" lang="en-US" sz="1200" b="0" i="0" u="none" strike="noStrike" kern="1200" baseline="0" dirty="0">
                <a:solidFill>
                  <a:schemeClr val="tx1"/>
                </a:solidFill>
                <a:latin typeface="Times New Roman" pitchFamily="-109" charset="0"/>
                <a:ea typeface="+mn-ea"/>
                <a:cs typeface="+mn-cs"/>
              </a:rPr>
              <a:t>not programmable once the program logic for the device has been burned into ROM</a:t>
            </a:r>
          </a:p>
          <a:p>
            <a:r>
              <a:rPr kumimoji="1" lang="en-US" sz="1200" b="0" i="0" u="none" strike="noStrike" kern="1200" baseline="0" dirty="0">
                <a:solidFill>
                  <a:schemeClr val="tx1"/>
                </a:solidFill>
                <a:latin typeface="Times New Roman" pitchFamily="-109" charset="0"/>
                <a:ea typeface="+mn-ea"/>
                <a:cs typeface="+mn-cs"/>
              </a:rPr>
              <a:t>(read-only memory), and has no interaction with a user.</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Deeply embedded systems are dedicated, single-purpose devices that detect something in the environment, </a:t>
            </a:r>
          </a:p>
          <a:p>
            <a:r>
              <a:rPr kumimoji="1" lang="en-US" sz="1200" b="0" i="0" u="none" strike="noStrike" kern="1200" baseline="0" dirty="0">
                <a:solidFill>
                  <a:schemeClr val="tx1"/>
                </a:solidFill>
                <a:latin typeface="Times New Roman" pitchFamily="-109" charset="0"/>
                <a:ea typeface="+mn-ea"/>
                <a:cs typeface="+mn-cs"/>
              </a:rPr>
              <a:t>perform a basic level of processing, and then do</a:t>
            </a:r>
          </a:p>
          <a:p>
            <a:r>
              <a:rPr kumimoji="1" lang="en-US" sz="1200" b="0" i="0" u="none" strike="noStrike" kern="1200" baseline="0" dirty="0">
                <a:solidFill>
                  <a:schemeClr val="tx1"/>
                </a:solidFill>
                <a:latin typeface="Times New Roman" pitchFamily="-109" charset="0"/>
                <a:ea typeface="+mn-ea"/>
                <a:cs typeface="+mn-cs"/>
              </a:rPr>
              <a:t>something with the results. Deeply embedded systems often have wireless capability</a:t>
            </a:r>
          </a:p>
          <a:p>
            <a:r>
              <a:rPr kumimoji="1" lang="en-US" sz="1200" b="0" i="0" u="none" strike="noStrike" kern="1200" baseline="0" dirty="0">
                <a:solidFill>
                  <a:schemeClr val="tx1"/>
                </a:solidFill>
                <a:latin typeface="Times New Roman" pitchFamily="-109" charset="0"/>
                <a:ea typeface="+mn-ea"/>
                <a:cs typeface="+mn-cs"/>
              </a:rPr>
              <a:t>and appear in networked configurations, such as networks of sensors deployed</a:t>
            </a:r>
          </a:p>
          <a:p>
            <a:r>
              <a:rPr kumimoji="1" lang="en-US" sz="1200" b="0" i="0" u="none" strike="noStrike" kern="1200" baseline="0" dirty="0">
                <a:solidFill>
                  <a:schemeClr val="tx1"/>
                </a:solidFill>
                <a:latin typeface="Times New Roman" pitchFamily="-109" charset="0"/>
                <a:ea typeface="+mn-ea"/>
                <a:cs typeface="+mn-cs"/>
              </a:rPr>
              <a:t>over a large area (e.g., factory, agricultural field). The Internet of things depends</a:t>
            </a:r>
          </a:p>
          <a:p>
            <a:r>
              <a:rPr kumimoji="1" lang="en-US" sz="1200" b="0" i="0" u="none" strike="noStrike" kern="1200" baseline="0" dirty="0">
                <a:solidFill>
                  <a:schemeClr val="tx1"/>
                </a:solidFill>
                <a:latin typeface="Times New Roman" pitchFamily="-109" charset="0"/>
                <a:ea typeface="+mn-ea"/>
                <a:cs typeface="+mn-cs"/>
              </a:rPr>
              <a:t>heavily on deeply embedded systems. Typically, deeply embedded systems have</a:t>
            </a:r>
          </a:p>
          <a:p>
            <a:r>
              <a:rPr kumimoji="1" lang="en-US" sz="1200" b="0" i="0" u="none" strike="noStrike" kern="1200" baseline="0" dirty="0">
                <a:solidFill>
                  <a:schemeClr val="tx1"/>
                </a:solidFill>
                <a:latin typeface="Times New Roman" pitchFamily="-109" charset="0"/>
                <a:ea typeface="+mn-ea"/>
                <a:cs typeface="+mn-cs"/>
              </a:rPr>
              <a:t>extreme resource constraints in terms of memory, processor size, time, and power</a:t>
            </a:r>
          </a:p>
          <a:p>
            <a:r>
              <a:rPr kumimoji="1" lang="en-US" sz="1200" b="0" i="0" u="none" strike="noStrike" kern="1200" baseline="0" dirty="0">
                <a:solidFill>
                  <a:schemeClr val="tx1"/>
                </a:solidFill>
                <a:latin typeface="Times New Roman" pitchFamily="-109" charset="0"/>
                <a:ea typeface="+mn-ea"/>
                <a:cs typeface="+mn-cs"/>
              </a:rPr>
              <a:t>consumption.</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40</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42060362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C19CD7E-4F7A-9B44-863C-1B45C56F48EF}" type="slidenum">
              <a:rPr lang="en-US"/>
              <a:pPr/>
              <a:t>5</a:t>
            </a:fld>
            <a:endParaRPr lang="en-US" dirty="0"/>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109" charset="0"/>
                <a:ea typeface="+mn-ea"/>
                <a:cs typeface="+mn-cs"/>
              </a:rPr>
              <a:t>Both the structure and functioning of a computer are, in essence, simple. In general terms, there are</a:t>
            </a:r>
          </a:p>
          <a:p>
            <a:pPr marL="0" marR="0" indent="0" algn="l" defTabSz="914400" rtl="0" eaLnBrk="0" fontAlgn="base" latinLnBrk="0" hangingPunct="0">
              <a:lnSpc>
                <a:spcPct val="100000"/>
              </a:lnSpc>
              <a:spcBef>
                <a:spcPct val="30000"/>
              </a:spcBef>
              <a:spcAft>
                <a:spcPct val="0"/>
              </a:spcAft>
              <a:buClrTx/>
              <a:buSzTx/>
              <a:buFontTx/>
              <a:buNone/>
              <a:tabLst/>
              <a:defRPr/>
            </a:pPr>
            <a:r>
              <a:rPr kumimoji="1" lang="en-US" sz="1200" kern="1200" baseline="0" dirty="0">
                <a:solidFill>
                  <a:schemeClr val="tx1"/>
                </a:solidFill>
                <a:latin typeface="Times New Roman" pitchFamily="-109" charset="0"/>
                <a:ea typeface="+mn-ea"/>
                <a:cs typeface="+mn-cs"/>
              </a:rPr>
              <a:t>only four</a:t>
            </a:r>
            <a:r>
              <a:rPr kumimoji="1" lang="en-US" sz="1200" kern="1200" dirty="0">
                <a:solidFill>
                  <a:schemeClr val="tx1"/>
                </a:solidFill>
                <a:effectLst/>
                <a:latin typeface="Times New Roman" pitchFamily="-109" charset="0"/>
                <a:ea typeface="+mn-ea"/>
                <a:cs typeface="+mn-cs"/>
              </a:rPr>
              <a:t> basic functions that a computer can perform</a:t>
            </a:r>
            <a:r>
              <a:rPr kumimoji="1" lang="en-US" sz="1200" kern="1200" baseline="0" dirty="0">
                <a:solidFill>
                  <a:schemeClr val="tx1"/>
                </a:solidFill>
                <a:latin typeface="Times New Roman" pitchFamily="-109" charset="0"/>
                <a:ea typeface="+mn-ea"/>
                <a:cs typeface="+mn-cs"/>
              </a:rPr>
              <a:t>:</a:t>
            </a:r>
          </a:p>
          <a:p>
            <a:endParaRPr kumimoji="1" lang="en-US" sz="1200" kern="1200" baseline="0" dirty="0">
              <a:solidFill>
                <a:schemeClr val="tx1"/>
              </a:solidFill>
              <a:latin typeface="Times New Roman" pitchFamily="-109" charset="0"/>
              <a:ea typeface="+mn-ea"/>
              <a:cs typeface="+mn-cs"/>
            </a:endParaRPr>
          </a:p>
          <a:p>
            <a:r>
              <a:rPr kumimoji="1" lang="en-US" sz="1200" b="1" kern="1200" baseline="0" dirty="0">
                <a:solidFill>
                  <a:schemeClr val="tx1"/>
                </a:solidFill>
                <a:latin typeface="Times New Roman" pitchFamily="-109" charset="0"/>
                <a:ea typeface="+mn-ea"/>
                <a:cs typeface="+mn-cs"/>
              </a:rPr>
              <a:t>Data Processing. </a:t>
            </a:r>
            <a:r>
              <a:rPr kumimoji="1" lang="en-US" sz="1200" b="0" kern="1200" baseline="0" dirty="0">
                <a:solidFill>
                  <a:schemeClr val="tx1"/>
                </a:solidFill>
                <a:latin typeface="Times New Roman" pitchFamily="-109" charset="0"/>
                <a:ea typeface="+mn-ea"/>
                <a:cs typeface="+mn-cs"/>
              </a:rPr>
              <a:t>The data may take a wide</a:t>
            </a:r>
          </a:p>
          <a:p>
            <a:r>
              <a:rPr kumimoji="1" lang="en-US" sz="1200" kern="1200" baseline="0" dirty="0">
                <a:solidFill>
                  <a:schemeClr val="tx1"/>
                </a:solidFill>
                <a:latin typeface="Times New Roman" pitchFamily="-109" charset="0"/>
                <a:ea typeface="+mn-ea"/>
                <a:cs typeface="+mn-cs"/>
              </a:rPr>
              <a:t>variety of forms, and the range of processing requirements is broad. However, we</a:t>
            </a:r>
          </a:p>
          <a:p>
            <a:r>
              <a:rPr kumimoji="1" lang="en-US" sz="1200" kern="1200" baseline="0" dirty="0">
                <a:solidFill>
                  <a:schemeClr val="tx1"/>
                </a:solidFill>
                <a:latin typeface="Times New Roman" pitchFamily="-109" charset="0"/>
                <a:ea typeface="+mn-ea"/>
                <a:cs typeface="+mn-cs"/>
              </a:rPr>
              <a:t>shall see that there are only a few fundamental methods or types of data processing.</a:t>
            </a:r>
          </a:p>
          <a:p>
            <a:endParaRPr kumimoji="1" lang="en-US" sz="1200" kern="1200" baseline="0" dirty="0">
              <a:solidFill>
                <a:schemeClr val="tx1"/>
              </a:solidFill>
              <a:latin typeface="Times New Roman" pitchFamily="-109" charset="0"/>
              <a:ea typeface="+mn-ea"/>
              <a:cs typeface="+mn-cs"/>
            </a:endParaRPr>
          </a:p>
          <a:p>
            <a:r>
              <a:rPr kumimoji="1" lang="en-US" sz="1200" b="1" kern="1200" baseline="0" dirty="0">
                <a:solidFill>
                  <a:schemeClr val="tx1"/>
                </a:solidFill>
                <a:latin typeface="Times New Roman" pitchFamily="-109" charset="0"/>
                <a:ea typeface="+mn-ea"/>
                <a:cs typeface="+mn-cs"/>
              </a:rPr>
              <a:t>Data Storage. </a:t>
            </a:r>
            <a:r>
              <a:rPr kumimoji="1" lang="en-US" sz="1200" b="0" kern="1200" baseline="0" dirty="0">
                <a:solidFill>
                  <a:schemeClr val="tx1"/>
                </a:solidFill>
                <a:latin typeface="Times New Roman" pitchFamily="-109" charset="0"/>
                <a:ea typeface="+mn-ea"/>
                <a:cs typeface="+mn-cs"/>
              </a:rPr>
              <a:t>Even if the computer is processing</a:t>
            </a:r>
          </a:p>
          <a:p>
            <a:r>
              <a:rPr kumimoji="1" lang="en-US" sz="1200" kern="1200" baseline="0" dirty="0">
                <a:solidFill>
                  <a:schemeClr val="tx1"/>
                </a:solidFill>
                <a:latin typeface="Times New Roman" pitchFamily="-109" charset="0"/>
                <a:ea typeface="+mn-ea"/>
                <a:cs typeface="+mn-cs"/>
              </a:rPr>
              <a:t>data on the fly (i.e., data come in and get processed, and the results go out</a:t>
            </a:r>
          </a:p>
          <a:p>
            <a:r>
              <a:rPr kumimoji="1" lang="en-US" sz="1200" kern="1200" baseline="0" dirty="0">
                <a:solidFill>
                  <a:schemeClr val="tx1"/>
                </a:solidFill>
                <a:latin typeface="Times New Roman" pitchFamily="-109" charset="0"/>
                <a:ea typeface="+mn-ea"/>
                <a:cs typeface="+mn-cs"/>
              </a:rPr>
              <a:t>immediately), the computer must temporarily store at least those pieces of data</a:t>
            </a:r>
          </a:p>
          <a:p>
            <a:r>
              <a:rPr kumimoji="1" lang="en-US" sz="1200" kern="1200" baseline="0" dirty="0">
                <a:solidFill>
                  <a:schemeClr val="tx1"/>
                </a:solidFill>
                <a:latin typeface="Times New Roman" pitchFamily="-109" charset="0"/>
                <a:ea typeface="+mn-ea"/>
                <a:cs typeface="+mn-cs"/>
              </a:rPr>
              <a:t>that are being worked on at any given moment. Thus, there is at least a short-term</a:t>
            </a:r>
          </a:p>
          <a:p>
            <a:r>
              <a:rPr kumimoji="1" lang="en-US" sz="1200" kern="1200" baseline="0" dirty="0">
                <a:solidFill>
                  <a:schemeClr val="tx1"/>
                </a:solidFill>
                <a:latin typeface="Times New Roman" pitchFamily="-109" charset="0"/>
                <a:ea typeface="+mn-ea"/>
                <a:cs typeface="+mn-cs"/>
              </a:rPr>
              <a:t>data storage function. Equally important, the computer performs a long-term data</a:t>
            </a:r>
          </a:p>
          <a:p>
            <a:r>
              <a:rPr kumimoji="1" lang="en-US" sz="1200" kern="1200" baseline="0" dirty="0">
                <a:solidFill>
                  <a:schemeClr val="tx1"/>
                </a:solidFill>
                <a:latin typeface="Times New Roman" pitchFamily="-109" charset="0"/>
                <a:ea typeface="+mn-ea"/>
                <a:cs typeface="+mn-cs"/>
              </a:rPr>
              <a:t>storage function. Files of data are stored on the computer for subsequent retrieval</a:t>
            </a:r>
          </a:p>
          <a:p>
            <a:r>
              <a:rPr kumimoji="1" lang="en-US" sz="1200" kern="1200" baseline="0" dirty="0">
                <a:solidFill>
                  <a:schemeClr val="tx1"/>
                </a:solidFill>
                <a:latin typeface="Times New Roman" pitchFamily="-109" charset="0"/>
                <a:ea typeface="+mn-ea"/>
                <a:cs typeface="+mn-cs"/>
              </a:rPr>
              <a:t>and update.</a:t>
            </a:r>
          </a:p>
          <a:p>
            <a:endParaRPr kumimoji="1" lang="en-US" sz="1200" kern="1200" baseline="0" dirty="0">
              <a:solidFill>
                <a:schemeClr val="tx1"/>
              </a:solidFill>
              <a:latin typeface="Times New Roman" pitchFamily="-109" charset="0"/>
              <a:ea typeface="+mn-ea"/>
              <a:cs typeface="+mn-cs"/>
            </a:endParaRPr>
          </a:p>
          <a:p>
            <a:r>
              <a:rPr kumimoji="1" lang="en-US" sz="1200" b="1" kern="1200" baseline="0" dirty="0">
                <a:solidFill>
                  <a:schemeClr val="tx1"/>
                </a:solidFill>
                <a:latin typeface="Times New Roman" pitchFamily="-109" charset="0"/>
                <a:ea typeface="+mn-ea"/>
                <a:cs typeface="+mn-cs"/>
              </a:rPr>
              <a:t>Data Movement. </a:t>
            </a:r>
            <a:r>
              <a:rPr kumimoji="1" lang="en-US" sz="1200" kern="1200" baseline="0" dirty="0">
                <a:solidFill>
                  <a:schemeClr val="tx1"/>
                </a:solidFill>
                <a:latin typeface="Times New Roman" pitchFamily="-109" charset="0"/>
                <a:ea typeface="+mn-ea"/>
                <a:cs typeface="+mn-cs"/>
              </a:rPr>
              <a:t>The computer’s operating environment consists of devices that serve as</a:t>
            </a:r>
          </a:p>
          <a:p>
            <a:r>
              <a:rPr kumimoji="1" lang="en-US" sz="1200" kern="1200" baseline="0" dirty="0">
                <a:solidFill>
                  <a:schemeClr val="tx1"/>
                </a:solidFill>
                <a:latin typeface="Times New Roman" pitchFamily="-109" charset="0"/>
                <a:ea typeface="+mn-ea"/>
                <a:cs typeface="+mn-cs"/>
              </a:rPr>
              <a:t>either sources or destinations of data. When data are received from or delivered to</a:t>
            </a:r>
          </a:p>
          <a:p>
            <a:r>
              <a:rPr kumimoji="1" lang="en-US" sz="1200" kern="1200" baseline="0" dirty="0">
                <a:solidFill>
                  <a:schemeClr val="tx1"/>
                </a:solidFill>
                <a:latin typeface="Times New Roman" pitchFamily="-109" charset="0"/>
                <a:ea typeface="+mn-ea"/>
                <a:cs typeface="+mn-cs"/>
              </a:rPr>
              <a:t>a device that is directly connected to the computer, the process is known as </a:t>
            </a:r>
            <a:r>
              <a:rPr kumimoji="1" lang="en-US" sz="1200" i="1" kern="1200" baseline="0" dirty="0">
                <a:solidFill>
                  <a:schemeClr val="tx1"/>
                </a:solidFill>
                <a:latin typeface="Times New Roman" pitchFamily="-109" charset="0"/>
                <a:ea typeface="+mn-ea"/>
                <a:cs typeface="+mn-cs"/>
              </a:rPr>
              <a:t>input–</a:t>
            </a:r>
          </a:p>
          <a:p>
            <a:r>
              <a:rPr kumimoji="1" lang="en-US" sz="1200" i="1" kern="1200" baseline="0" dirty="0">
                <a:solidFill>
                  <a:schemeClr val="tx1"/>
                </a:solidFill>
                <a:latin typeface="Times New Roman" pitchFamily="-109" charset="0"/>
                <a:ea typeface="+mn-ea"/>
                <a:cs typeface="+mn-cs"/>
              </a:rPr>
              <a:t>output (I/O), and </a:t>
            </a:r>
            <a:r>
              <a:rPr kumimoji="1" lang="en-US" sz="1200" i="0" kern="1200" baseline="0" dirty="0">
                <a:solidFill>
                  <a:schemeClr val="tx1"/>
                </a:solidFill>
                <a:latin typeface="Times New Roman" pitchFamily="-109" charset="0"/>
                <a:ea typeface="+mn-ea"/>
                <a:cs typeface="+mn-cs"/>
              </a:rPr>
              <a:t>the device is referred to as a </a:t>
            </a:r>
            <a:r>
              <a:rPr kumimoji="1" lang="en-US" sz="1200" i="1" kern="1200" baseline="0" dirty="0">
                <a:solidFill>
                  <a:schemeClr val="tx1"/>
                </a:solidFill>
                <a:latin typeface="Times New Roman" pitchFamily="-109" charset="0"/>
                <a:ea typeface="+mn-ea"/>
                <a:cs typeface="+mn-cs"/>
              </a:rPr>
              <a:t>peripheral. </a:t>
            </a:r>
            <a:r>
              <a:rPr kumimoji="1" lang="en-US" sz="1200" i="0" kern="1200" baseline="0" dirty="0">
                <a:solidFill>
                  <a:schemeClr val="tx1"/>
                </a:solidFill>
                <a:latin typeface="Times New Roman" pitchFamily="-109" charset="0"/>
                <a:ea typeface="+mn-ea"/>
                <a:cs typeface="+mn-cs"/>
              </a:rPr>
              <a:t>When</a:t>
            </a:r>
            <a:r>
              <a:rPr kumimoji="1" lang="en-US" sz="1200" i="1" kern="1200" baseline="0" dirty="0">
                <a:solidFill>
                  <a:schemeClr val="tx1"/>
                </a:solidFill>
                <a:latin typeface="Times New Roman" pitchFamily="-109" charset="0"/>
                <a:ea typeface="+mn-ea"/>
                <a:cs typeface="+mn-cs"/>
              </a:rPr>
              <a:t> </a:t>
            </a:r>
            <a:r>
              <a:rPr kumimoji="1" lang="en-US" sz="1200" i="0" kern="1200" baseline="0" dirty="0">
                <a:solidFill>
                  <a:schemeClr val="tx1"/>
                </a:solidFill>
                <a:latin typeface="Times New Roman" pitchFamily="-109" charset="0"/>
                <a:ea typeface="+mn-ea"/>
                <a:cs typeface="+mn-cs"/>
              </a:rPr>
              <a:t>data are moved</a:t>
            </a:r>
          </a:p>
          <a:p>
            <a:r>
              <a:rPr kumimoji="1" lang="en-US" sz="1200" kern="1200" baseline="0" dirty="0">
                <a:solidFill>
                  <a:schemeClr val="tx1"/>
                </a:solidFill>
                <a:latin typeface="Times New Roman" pitchFamily="-109" charset="0"/>
                <a:ea typeface="+mn-ea"/>
                <a:cs typeface="+mn-cs"/>
              </a:rPr>
              <a:t>over longer distances, to or from a remote device, the process is known as </a:t>
            </a:r>
            <a:r>
              <a:rPr kumimoji="1" lang="en-US" sz="1200" i="1" kern="1200" baseline="0" dirty="0">
                <a:solidFill>
                  <a:schemeClr val="tx1"/>
                </a:solidFill>
                <a:latin typeface="Times New Roman" pitchFamily="-109" charset="0"/>
                <a:ea typeface="+mn-ea"/>
                <a:cs typeface="+mn-cs"/>
              </a:rPr>
              <a:t>data</a:t>
            </a:r>
          </a:p>
          <a:p>
            <a:r>
              <a:rPr kumimoji="1" lang="en-US" sz="1200" i="1" kern="1200" baseline="0" dirty="0">
                <a:solidFill>
                  <a:schemeClr val="tx1"/>
                </a:solidFill>
                <a:latin typeface="Times New Roman" pitchFamily="-109" charset="0"/>
                <a:ea typeface="+mn-ea"/>
                <a:cs typeface="+mn-cs"/>
              </a:rPr>
              <a:t>communications.</a:t>
            </a:r>
          </a:p>
          <a:p>
            <a:endParaRPr kumimoji="1" lang="en-US" sz="1200" kern="1200" baseline="0" dirty="0">
              <a:solidFill>
                <a:schemeClr val="tx1"/>
              </a:solidFill>
              <a:latin typeface="Times New Roman" pitchFamily="-109" charset="0"/>
              <a:ea typeface="+mn-ea"/>
              <a:cs typeface="+mn-cs"/>
            </a:endParaRPr>
          </a:p>
          <a:p>
            <a:r>
              <a:rPr kumimoji="1" lang="en-US" sz="1200" b="1" kern="1200" baseline="0" dirty="0">
                <a:solidFill>
                  <a:schemeClr val="tx1"/>
                </a:solidFill>
                <a:latin typeface="Times New Roman" pitchFamily="-109" charset="0"/>
                <a:ea typeface="+mn-ea"/>
                <a:cs typeface="+mn-cs"/>
              </a:rPr>
              <a:t>Control. </a:t>
            </a:r>
            <a:r>
              <a:rPr kumimoji="1" lang="en-US" sz="1200" kern="1200" baseline="0" dirty="0">
                <a:solidFill>
                  <a:schemeClr val="tx1"/>
                </a:solidFill>
                <a:latin typeface="Times New Roman" pitchFamily="-109" charset="0"/>
                <a:ea typeface="+mn-ea"/>
                <a:cs typeface="+mn-cs"/>
              </a:rPr>
              <a:t>Within the computer, a control unit manages the computer’s resources and orchestrates the</a:t>
            </a:r>
          </a:p>
          <a:p>
            <a:r>
              <a:rPr kumimoji="1" lang="en-US" sz="1200" kern="1200" baseline="0" dirty="0">
                <a:solidFill>
                  <a:schemeClr val="tx1"/>
                </a:solidFill>
                <a:latin typeface="Times New Roman" pitchFamily="-109" charset="0"/>
                <a:ea typeface="+mn-ea"/>
                <a:cs typeface="+mn-cs"/>
              </a:rPr>
              <a:t>performance of its functional parts in response to those instructions.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The ARM architecture refers to a processor architecture that has evolved from</a:t>
            </a:r>
          </a:p>
          <a:p>
            <a:r>
              <a:rPr kumimoji="1" lang="en-US" sz="1200" b="0" i="0" u="none" strike="noStrike" kern="1200" baseline="0" dirty="0">
                <a:solidFill>
                  <a:schemeClr val="tx1"/>
                </a:solidFill>
                <a:latin typeface="Times New Roman" pitchFamily="-109" charset="0"/>
                <a:ea typeface="+mn-ea"/>
                <a:cs typeface="+mn-cs"/>
              </a:rPr>
              <a:t>RISC design principles and is used in embedded systems. Chapter 7 examines</a:t>
            </a:r>
          </a:p>
          <a:p>
            <a:r>
              <a:rPr kumimoji="1" lang="en-US" sz="1200" b="0" i="0" u="none" strike="noStrike" kern="1200" baseline="0" dirty="0">
                <a:solidFill>
                  <a:schemeClr val="tx1"/>
                </a:solidFill>
                <a:latin typeface="Times New Roman" pitchFamily="-109" charset="0"/>
                <a:ea typeface="+mn-ea"/>
                <a:cs typeface="+mn-cs"/>
              </a:rPr>
              <a:t>RISC design principles in detail. In this section, we give a brief overview of the</a:t>
            </a:r>
          </a:p>
          <a:p>
            <a:r>
              <a:rPr kumimoji="1" lang="en-US" sz="1200" b="0" i="0" u="none" strike="noStrike" kern="1200" baseline="0" dirty="0">
                <a:solidFill>
                  <a:schemeClr val="tx1"/>
                </a:solidFill>
                <a:latin typeface="Times New Roman" pitchFamily="-109" charset="0"/>
                <a:ea typeface="+mn-ea"/>
                <a:cs typeface="+mn-cs"/>
              </a:rPr>
              <a:t>ARM architecture.</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ARM is a family of RISC-based</a:t>
            </a:r>
          </a:p>
          <a:p>
            <a:r>
              <a:rPr kumimoji="1" lang="en-US" sz="1200" b="0" i="0" u="none" strike="noStrike" kern="1200" baseline="0" dirty="0">
                <a:solidFill>
                  <a:schemeClr val="tx1"/>
                </a:solidFill>
                <a:latin typeface="Times New Roman" pitchFamily="-109" charset="0"/>
                <a:ea typeface="+mn-ea"/>
                <a:cs typeface="+mn-cs"/>
              </a:rPr>
              <a:t>microprocessors and microcontrollers designed</a:t>
            </a:r>
          </a:p>
          <a:p>
            <a:r>
              <a:rPr kumimoji="1" lang="en-US" sz="1200" b="0" i="0" u="none" strike="noStrike" kern="1200" baseline="0" dirty="0">
                <a:solidFill>
                  <a:schemeClr val="tx1"/>
                </a:solidFill>
                <a:latin typeface="Times New Roman" pitchFamily="-109" charset="0"/>
                <a:ea typeface="+mn-ea"/>
                <a:cs typeface="+mn-cs"/>
              </a:rPr>
              <a:t>by ARM Holdings, Cambridge, England. The company doesn’t make processors</a:t>
            </a:r>
          </a:p>
          <a:p>
            <a:r>
              <a:rPr kumimoji="1" lang="en-US" sz="1200" b="0" i="0" u="none" strike="noStrike" kern="1200" baseline="0" dirty="0">
                <a:solidFill>
                  <a:schemeClr val="tx1"/>
                </a:solidFill>
                <a:latin typeface="Times New Roman" pitchFamily="-109" charset="0"/>
                <a:ea typeface="+mn-ea"/>
                <a:cs typeface="+mn-cs"/>
              </a:rPr>
              <a:t>but instead designs microprocessor and multicore architectures and licenses them</a:t>
            </a:r>
          </a:p>
          <a:p>
            <a:r>
              <a:rPr kumimoji="1" lang="en-US" sz="1200" b="0" i="0" u="none" strike="noStrike" kern="1200" baseline="0" dirty="0">
                <a:solidFill>
                  <a:schemeClr val="tx1"/>
                </a:solidFill>
                <a:latin typeface="Times New Roman" pitchFamily="-109" charset="0"/>
                <a:ea typeface="+mn-ea"/>
                <a:cs typeface="+mn-cs"/>
              </a:rPr>
              <a:t>to manufacturers. ARM Holdings has two types of licensable products:</a:t>
            </a:r>
          </a:p>
          <a:p>
            <a:r>
              <a:rPr kumimoji="1" lang="en-US" sz="1200" b="0" i="0" u="none" strike="noStrike" kern="1200" baseline="0" dirty="0">
                <a:solidFill>
                  <a:schemeClr val="tx1"/>
                </a:solidFill>
                <a:latin typeface="Times New Roman" pitchFamily="-109" charset="0"/>
                <a:ea typeface="+mn-ea"/>
                <a:cs typeface="+mn-cs"/>
              </a:rPr>
              <a:t>processors and processor architectures. </a:t>
            </a:r>
            <a:r>
              <a:rPr kumimoji="1" lang="en-US" sz="1200" kern="1200" dirty="0">
                <a:solidFill>
                  <a:schemeClr val="tx1"/>
                </a:solidFill>
                <a:effectLst/>
                <a:latin typeface="Times New Roman" pitchFamily="-109" charset="0"/>
                <a:ea typeface="+mn-ea"/>
                <a:cs typeface="+mn-cs"/>
              </a:rPr>
              <a:t> For a processor architecture, the customer buys</a:t>
            </a:r>
          </a:p>
          <a:p>
            <a:r>
              <a:rPr kumimoji="1" lang="en-US" sz="1200" kern="1200" dirty="0">
                <a:solidFill>
                  <a:schemeClr val="tx1"/>
                </a:solidFill>
                <a:effectLst/>
                <a:latin typeface="Times New Roman" pitchFamily="-109" charset="0"/>
                <a:ea typeface="+mn-ea"/>
                <a:cs typeface="+mn-cs"/>
              </a:rPr>
              <a:t>the rights to design their own processor compliant with ARM’s architecture.</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ARM chips are high-speed</a:t>
            </a:r>
          </a:p>
          <a:p>
            <a:r>
              <a:rPr kumimoji="1" lang="en-US" sz="1200" b="0" i="0" u="none" strike="noStrike" kern="1200" baseline="0" dirty="0">
                <a:solidFill>
                  <a:schemeClr val="tx1"/>
                </a:solidFill>
                <a:latin typeface="Times New Roman" pitchFamily="-109" charset="0"/>
                <a:ea typeface="+mn-ea"/>
                <a:cs typeface="+mn-cs"/>
              </a:rPr>
              <a:t>processors that are known for their small die size</a:t>
            </a:r>
          </a:p>
          <a:p>
            <a:r>
              <a:rPr kumimoji="1" lang="en-US" sz="1200" b="0" i="0" u="none" strike="noStrike" kern="1200" baseline="0" dirty="0">
                <a:solidFill>
                  <a:schemeClr val="tx1"/>
                </a:solidFill>
                <a:latin typeface="Times New Roman" pitchFamily="-109" charset="0"/>
                <a:ea typeface="+mn-ea"/>
                <a:cs typeface="+mn-cs"/>
              </a:rPr>
              <a:t>and low power requirements. They are widely used in smartphones and other handheld</a:t>
            </a:r>
          </a:p>
          <a:p>
            <a:r>
              <a:rPr kumimoji="1" lang="en-US" sz="1200" b="0" i="0" u="none" strike="noStrike" kern="1200" baseline="0" dirty="0">
                <a:solidFill>
                  <a:schemeClr val="tx1"/>
                </a:solidFill>
                <a:latin typeface="Times New Roman" pitchFamily="-109" charset="0"/>
                <a:ea typeface="+mn-ea"/>
                <a:cs typeface="+mn-cs"/>
              </a:rPr>
              <a:t>devices, including game systems, as well as a large variety of consumer products.</a:t>
            </a:r>
          </a:p>
          <a:p>
            <a:r>
              <a:rPr kumimoji="1" lang="en-US" sz="1200" b="0" i="0" u="none" strike="noStrike" kern="1200" baseline="0" dirty="0">
                <a:solidFill>
                  <a:schemeClr val="tx1"/>
                </a:solidFill>
                <a:latin typeface="Times New Roman" pitchFamily="-109" charset="0"/>
                <a:ea typeface="+mn-ea"/>
                <a:cs typeface="+mn-cs"/>
              </a:rPr>
              <a:t>ARM chips are the processors in Apple’s popular iPod and iPhone devices,</a:t>
            </a:r>
          </a:p>
          <a:p>
            <a:r>
              <a:rPr kumimoji="1" lang="en-US" sz="1200" b="0" i="0" u="none" strike="noStrike" kern="1200" baseline="0" dirty="0">
                <a:solidFill>
                  <a:schemeClr val="tx1"/>
                </a:solidFill>
                <a:latin typeface="Times New Roman" pitchFamily="-109" charset="0"/>
                <a:ea typeface="+mn-ea"/>
                <a:cs typeface="+mn-cs"/>
              </a:rPr>
              <a:t>and are used in virtually all Android smartphones as well. </a:t>
            </a:r>
            <a:r>
              <a:rPr kumimoji="1" lang="en-US" sz="1200" kern="1200" dirty="0">
                <a:solidFill>
                  <a:schemeClr val="tx1"/>
                </a:solidFill>
                <a:effectLst/>
                <a:latin typeface="Times New Roman" pitchFamily="-109" charset="0"/>
                <a:ea typeface="+mn-ea"/>
                <a:cs typeface="+mn-cs"/>
              </a:rPr>
              <a:t> ARM’s partners shipped</a:t>
            </a:r>
          </a:p>
          <a:p>
            <a:r>
              <a:rPr kumimoji="1" lang="en-US" sz="1200" kern="1200" dirty="0">
                <a:solidFill>
                  <a:schemeClr val="tx1"/>
                </a:solidFill>
                <a:effectLst/>
                <a:latin typeface="Times New Roman" pitchFamily="-109" charset="0"/>
                <a:ea typeface="+mn-ea"/>
                <a:cs typeface="+mn-cs"/>
              </a:rPr>
              <a:t>16.7 billion ARM-based chips in 2016. ARM is probably the most widely used</a:t>
            </a:r>
          </a:p>
          <a:p>
            <a:r>
              <a:rPr kumimoji="1" lang="en-US" sz="1200" kern="1200" dirty="0">
                <a:solidFill>
                  <a:schemeClr val="tx1"/>
                </a:solidFill>
                <a:effectLst/>
                <a:latin typeface="Times New Roman" pitchFamily="-109" charset="0"/>
                <a:ea typeface="+mn-ea"/>
                <a:cs typeface="+mn-cs"/>
              </a:rPr>
              <a:t>embedded processor architecture and indeed the most widely used processor architecture</a:t>
            </a:r>
          </a:p>
          <a:p>
            <a:r>
              <a:rPr kumimoji="1" lang="en-US" sz="1200" kern="1200" dirty="0">
                <a:solidFill>
                  <a:schemeClr val="tx1"/>
                </a:solidFill>
                <a:effectLst/>
                <a:latin typeface="Times New Roman" pitchFamily="-109" charset="0"/>
                <a:ea typeface="+mn-ea"/>
                <a:cs typeface="+mn-cs"/>
              </a:rPr>
              <a:t>of any kind in the world [VANC14].</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origins of ARM technology can be traced back to the British-based</a:t>
            </a:r>
          </a:p>
          <a:p>
            <a:r>
              <a:rPr kumimoji="1" lang="en-US" sz="1200" b="0" i="0" u="none" strike="noStrike" kern="1200" baseline="0" dirty="0">
                <a:solidFill>
                  <a:schemeClr val="tx1"/>
                </a:solidFill>
                <a:latin typeface="Times New Roman" pitchFamily="-109" charset="0"/>
                <a:ea typeface="+mn-ea"/>
                <a:cs typeface="+mn-cs"/>
              </a:rPr>
              <a:t>Acorn Computers company. In the early 1980s, Acorn was awarded a contract by the British</a:t>
            </a:r>
          </a:p>
          <a:p>
            <a:r>
              <a:rPr kumimoji="1" lang="en-US" sz="1200" b="0" i="0" u="none" strike="noStrike" kern="1200" baseline="0" dirty="0">
                <a:solidFill>
                  <a:schemeClr val="tx1"/>
                </a:solidFill>
                <a:latin typeface="Times New Roman" pitchFamily="-109" charset="0"/>
                <a:ea typeface="+mn-ea"/>
                <a:cs typeface="+mn-cs"/>
              </a:rPr>
              <a:t>Broadcasting Corporation (BBC) to develop a new microcomputer architecture</a:t>
            </a:r>
          </a:p>
          <a:p>
            <a:r>
              <a:rPr kumimoji="1" lang="en-US" sz="1200" b="0" i="0" u="none" strike="noStrike" kern="1200" baseline="0" dirty="0">
                <a:solidFill>
                  <a:schemeClr val="tx1"/>
                </a:solidFill>
                <a:latin typeface="Times New Roman" pitchFamily="-109" charset="0"/>
                <a:ea typeface="+mn-ea"/>
                <a:cs typeface="+mn-cs"/>
              </a:rPr>
              <a:t>for the BBC Computer Literacy Project. The success of this contract enabled Acorn</a:t>
            </a:r>
          </a:p>
          <a:p>
            <a:r>
              <a:rPr kumimoji="1" lang="en-US" sz="1200" b="0" i="0" u="none" strike="noStrike" kern="1200" baseline="0" dirty="0">
                <a:solidFill>
                  <a:schemeClr val="tx1"/>
                </a:solidFill>
                <a:latin typeface="Times New Roman" pitchFamily="-109" charset="0"/>
                <a:ea typeface="+mn-ea"/>
                <a:cs typeface="+mn-cs"/>
              </a:rPr>
              <a:t>to go on to develop the first commercial RISC processor, the Acorn RISC Machine</a:t>
            </a:r>
          </a:p>
          <a:p>
            <a:r>
              <a:rPr kumimoji="1" lang="en-US" sz="1200" b="0" i="0" u="none" strike="noStrike" kern="1200" baseline="0" dirty="0">
                <a:solidFill>
                  <a:schemeClr val="tx1"/>
                </a:solidFill>
                <a:latin typeface="Times New Roman" pitchFamily="-109" charset="0"/>
                <a:ea typeface="+mn-ea"/>
                <a:cs typeface="+mn-cs"/>
              </a:rPr>
              <a:t>(ARM). The first version, ARM1, became operational in 1985 and was used for</a:t>
            </a:r>
          </a:p>
          <a:p>
            <a:r>
              <a:rPr kumimoji="1" lang="en-US" sz="1200" b="0" i="0" u="none" strike="noStrike" kern="1200" baseline="0" dirty="0">
                <a:solidFill>
                  <a:schemeClr val="tx1"/>
                </a:solidFill>
                <a:latin typeface="Times New Roman" pitchFamily="-109" charset="0"/>
                <a:ea typeface="+mn-ea"/>
                <a:cs typeface="+mn-cs"/>
              </a:rPr>
              <a:t>internal research and development as well as being used as a coprocessor in the</a:t>
            </a:r>
          </a:p>
          <a:p>
            <a:r>
              <a:rPr kumimoji="1" lang="en-US" sz="1200" b="0" i="0" u="none" strike="noStrike" kern="1200" baseline="0" dirty="0">
                <a:solidFill>
                  <a:schemeClr val="tx1"/>
                </a:solidFill>
                <a:latin typeface="Times New Roman" pitchFamily="-109" charset="0"/>
                <a:ea typeface="+mn-ea"/>
                <a:cs typeface="+mn-cs"/>
              </a:rPr>
              <a:t>BBC machine.</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In this early stage, Acorn used the company VLSI Technology to do the actual</a:t>
            </a:r>
          </a:p>
          <a:p>
            <a:r>
              <a:rPr kumimoji="1" lang="en-US" sz="1200" b="0" i="0" u="none" strike="noStrike" kern="1200" baseline="0" dirty="0">
                <a:solidFill>
                  <a:schemeClr val="tx1"/>
                </a:solidFill>
                <a:latin typeface="Times New Roman" pitchFamily="-109" charset="0"/>
                <a:ea typeface="+mn-ea"/>
                <a:cs typeface="+mn-cs"/>
              </a:rPr>
              <a:t>fabrication of the processor chips. VLSI was licensed to market the chip on its own</a:t>
            </a:r>
          </a:p>
          <a:p>
            <a:r>
              <a:rPr kumimoji="1" lang="en-US" sz="1200" b="0" i="0" u="none" strike="noStrike" kern="1200" baseline="0" dirty="0">
                <a:solidFill>
                  <a:schemeClr val="tx1"/>
                </a:solidFill>
                <a:latin typeface="Times New Roman" pitchFamily="-109" charset="0"/>
                <a:ea typeface="+mn-ea"/>
                <a:cs typeface="+mn-cs"/>
              </a:rPr>
              <a:t> and had some success in getting other companies to use the ARM in their products,</a:t>
            </a:r>
          </a:p>
          <a:p>
            <a:r>
              <a:rPr kumimoji="1" lang="en-US" sz="1200" b="0" i="0" u="none" strike="noStrike" kern="1200" baseline="0" dirty="0">
                <a:solidFill>
                  <a:schemeClr val="tx1"/>
                </a:solidFill>
                <a:latin typeface="Times New Roman" pitchFamily="-109" charset="0"/>
                <a:ea typeface="+mn-ea"/>
                <a:cs typeface="+mn-cs"/>
              </a:rPr>
              <a:t>particularly as an embedded processor.</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ARM design matched a growing commercial need for a high-performance,</a:t>
            </a:r>
          </a:p>
          <a:p>
            <a:r>
              <a:rPr kumimoji="1" lang="en-US" sz="1200" b="0" i="0" u="none" strike="noStrike" kern="1200" baseline="0" dirty="0">
                <a:solidFill>
                  <a:schemeClr val="tx1"/>
                </a:solidFill>
                <a:latin typeface="Times New Roman" pitchFamily="-109" charset="0"/>
                <a:ea typeface="+mn-ea"/>
                <a:cs typeface="+mn-cs"/>
              </a:rPr>
              <a:t>Low-power-consumption, small-size, and low-cost</a:t>
            </a:r>
          </a:p>
          <a:p>
            <a:r>
              <a:rPr kumimoji="1" lang="en-US" sz="1200" b="0" i="0" u="none" strike="noStrike" kern="1200" baseline="0" dirty="0">
                <a:solidFill>
                  <a:schemeClr val="tx1"/>
                </a:solidFill>
                <a:latin typeface="Times New Roman" pitchFamily="-109" charset="0"/>
                <a:ea typeface="+mn-ea"/>
                <a:cs typeface="+mn-cs"/>
              </a:rPr>
              <a:t>processor for embedded applications.</a:t>
            </a:r>
          </a:p>
          <a:p>
            <a:r>
              <a:rPr kumimoji="1" lang="en-US" sz="1200" b="0" i="0" u="none" strike="noStrike" kern="1200" baseline="0" dirty="0">
                <a:solidFill>
                  <a:schemeClr val="tx1"/>
                </a:solidFill>
                <a:latin typeface="Times New Roman" pitchFamily="-109" charset="0"/>
                <a:ea typeface="+mn-ea"/>
                <a:cs typeface="+mn-cs"/>
              </a:rPr>
              <a:t>But further development was beyond the scope of Acorn’s capabilities.</a:t>
            </a:r>
          </a:p>
          <a:p>
            <a:r>
              <a:rPr kumimoji="1" lang="en-US" sz="1200" b="0" i="0" u="none" strike="noStrike" kern="1200" baseline="0" dirty="0">
                <a:solidFill>
                  <a:schemeClr val="tx1"/>
                </a:solidFill>
                <a:latin typeface="Times New Roman" pitchFamily="-109" charset="0"/>
                <a:ea typeface="+mn-ea"/>
                <a:cs typeface="+mn-cs"/>
              </a:rPr>
              <a:t>Accordingly, a new company was organized, with Acorn, VLSI, and Apple Computer</a:t>
            </a:r>
          </a:p>
          <a:p>
            <a:r>
              <a:rPr kumimoji="1" lang="en-US" sz="1200" b="0" i="0" u="none" strike="noStrike" kern="1200" baseline="0" dirty="0">
                <a:solidFill>
                  <a:schemeClr val="tx1"/>
                </a:solidFill>
                <a:latin typeface="Times New Roman" pitchFamily="-109" charset="0"/>
                <a:ea typeface="+mn-ea"/>
                <a:cs typeface="+mn-cs"/>
              </a:rPr>
              <a:t>as founding partners, known as ARM Ltd. The Acorn RISC Machine became</a:t>
            </a:r>
          </a:p>
          <a:p>
            <a:r>
              <a:rPr kumimoji="1" lang="en-US" sz="1200" b="0" i="0" u="none" strike="noStrike" kern="1200" baseline="0" dirty="0">
                <a:solidFill>
                  <a:schemeClr val="tx1"/>
                </a:solidFill>
                <a:latin typeface="Times New Roman" pitchFamily="-109" charset="0"/>
                <a:ea typeface="+mn-ea"/>
                <a:cs typeface="+mn-cs"/>
              </a:rPr>
              <a:t>Advanced RISC Machines. </a:t>
            </a:r>
            <a:r>
              <a:rPr kumimoji="1" lang="en-US" sz="1200" kern="1200" dirty="0">
                <a:solidFill>
                  <a:schemeClr val="tx1"/>
                </a:solidFill>
                <a:effectLst/>
                <a:latin typeface="Times New Roman" pitchFamily="-109" charset="0"/>
                <a:ea typeface="+mn-ea"/>
                <a:cs typeface="+mn-cs"/>
              </a:rPr>
              <a:t> ARM was acquired by Japanese telecommunications</a:t>
            </a:r>
          </a:p>
          <a:p>
            <a:r>
              <a:rPr kumimoji="1" lang="en-US" sz="1200" kern="1200" dirty="0">
                <a:solidFill>
                  <a:schemeClr val="tx1"/>
                </a:solidFill>
                <a:effectLst/>
                <a:latin typeface="Times New Roman" pitchFamily="-109" charset="0"/>
                <a:ea typeface="+mn-ea"/>
                <a:cs typeface="+mn-cs"/>
              </a:rPr>
              <a:t>company </a:t>
            </a:r>
            <a:r>
              <a:rPr kumimoji="1" lang="en-US" sz="1200" kern="1200" dirty="0" err="1">
                <a:solidFill>
                  <a:schemeClr val="tx1"/>
                </a:solidFill>
                <a:effectLst/>
                <a:latin typeface="Times New Roman" pitchFamily="-109" charset="0"/>
                <a:ea typeface="+mn-ea"/>
                <a:cs typeface="+mn-cs"/>
              </a:rPr>
              <a:t>SoftBank</a:t>
            </a:r>
            <a:r>
              <a:rPr kumimoji="1" lang="en-US" sz="1200" kern="1200" dirty="0">
                <a:solidFill>
                  <a:schemeClr val="tx1"/>
                </a:solidFill>
                <a:effectLst/>
                <a:latin typeface="Times New Roman" pitchFamily="-109" charset="0"/>
                <a:ea typeface="+mn-ea"/>
                <a:cs typeface="+mn-cs"/>
              </a:rPr>
              <a:t> Group in 2016.</a:t>
            </a:r>
          </a:p>
          <a:p>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41</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19983116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ARM Holdings licenses a number of specialized microprocessors and related technologies,</a:t>
            </a:r>
          </a:p>
          <a:p>
            <a:r>
              <a:rPr kumimoji="1" lang="en-US" sz="1200" b="0" i="0" u="none" strike="noStrike" kern="1200" baseline="0" dirty="0">
                <a:solidFill>
                  <a:schemeClr val="tx1"/>
                </a:solidFill>
                <a:latin typeface="Times New Roman" pitchFamily="-109" charset="0"/>
                <a:ea typeface="+mn-ea"/>
                <a:cs typeface="+mn-cs"/>
              </a:rPr>
              <a:t>but the bulk of their product line is the Cortex family of microprocessor</a:t>
            </a:r>
          </a:p>
          <a:p>
            <a:r>
              <a:rPr kumimoji="1" lang="en-US" sz="1200" b="0" i="0" u="none" strike="noStrike" kern="1200" baseline="0" dirty="0">
                <a:solidFill>
                  <a:schemeClr val="tx1"/>
                </a:solidFill>
                <a:latin typeface="Times New Roman" pitchFamily="-109" charset="0"/>
                <a:ea typeface="+mn-ea"/>
                <a:cs typeface="+mn-cs"/>
              </a:rPr>
              <a:t>architectures. There are three Cortex architectures, conveniently labeled with the</a:t>
            </a:r>
          </a:p>
          <a:p>
            <a:r>
              <a:rPr kumimoji="1" lang="en-US" sz="1200" b="0" i="0" u="none" strike="noStrike" kern="1200" baseline="0" dirty="0">
                <a:solidFill>
                  <a:schemeClr val="tx1"/>
                </a:solidFill>
                <a:latin typeface="Times New Roman" pitchFamily="-109" charset="0"/>
                <a:ea typeface="+mn-ea"/>
                <a:cs typeface="+mn-cs"/>
              </a:rPr>
              <a:t>initials A, R, and M.</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 The Cortex-A series of processors are application processors, intended</a:t>
            </a:r>
          </a:p>
          <a:p>
            <a:r>
              <a:rPr kumimoji="1" lang="en-US" sz="1200" kern="1200" dirty="0">
                <a:solidFill>
                  <a:schemeClr val="tx1"/>
                </a:solidFill>
                <a:effectLst/>
                <a:latin typeface="Times New Roman" pitchFamily="-109" charset="0"/>
                <a:ea typeface="+mn-ea"/>
                <a:cs typeface="+mn-cs"/>
              </a:rPr>
              <a:t>for mobile devices such as smartphones and eBook readers, as well as consumer</a:t>
            </a:r>
          </a:p>
          <a:p>
            <a:r>
              <a:rPr kumimoji="1" lang="en-US" sz="1200" kern="1200" dirty="0">
                <a:solidFill>
                  <a:schemeClr val="tx1"/>
                </a:solidFill>
                <a:effectLst/>
                <a:latin typeface="Times New Roman" pitchFamily="-109" charset="0"/>
                <a:ea typeface="+mn-ea"/>
                <a:cs typeface="+mn-cs"/>
              </a:rPr>
              <a:t>devices such as digital TV and home gateways (e.g., DSL and cable Internet</a:t>
            </a:r>
          </a:p>
          <a:p>
            <a:r>
              <a:rPr kumimoji="1" lang="en-US" sz="1200" kern="1200" dirty="0">
                <a:solidFill>
                  <a:schemeClr val="tx1"/>
                </a:solidFill>
                <a:effectLst/>
                <a:latin typeface="Times New Roman" pitchFamily="-109" charset="0"/>
                <a:ea typeface="+mn-ea"/>
                <a:cs typeface="+mn-cs"/>
              </a:rPr>
              <a:t>modems). These processors run at higher clock frequency (over 1 GHz), and</a:t>
            </a:r>
          </a:p>
          <a:p>
            <a:r>
              <a:rPr kumimoji="1" lang="en-US" sz="1200" kern="1200" dirty="0">
                <a:solidFill>
                  <a:schemeClr val="tx1"/>
                </a:solidFill>
                <a:effectLst/>
                <a:latin typeface="Times New Roman" pitchFamily="-109" charset="0"/>
                <a:ea typeface="+mn-ea"/>
                <a:cs typeface="+mn-cs"/>
              </a:rPr>
              <a:t>support a memory management unit (MMU), which is required for full feature OSs</a:t>
            </a:r>
          </a:p>
          <a:p>
            <a:r>
              <a:rPr kumimoji="1" lang="en-US" sz="1200" kern="1200" dirty="0">
                <a:solidFill>
                  <a:schemeClr val="tx1"/>
                </a:solidFill>
                <a:effectLst/>
                <a:latin typeface="Times New Roman" pitchFamily="-109" charset="0"/>
                <a:ea typeface="+mn-ea"/>
                <a:cs typeface="+mn-cs"/>
              </a:rPr>
              <a:t>such as Linux, Android, MS Windows, and mobile OSs. An MMU is a hardware</a:t>
            </a:r>
          </a:p>
          <a:p>
            <a:r>
              <a:rPr kumimoji="1" lang="en-US" sz="1200" kern="1200" dirty="0">
                <a:solidFill>
                  <a:schemeClr val="tx1"/>
                </a:solidFill>
                <a:effectLst/>
                <a:latin typeface="Times New Roman" pitchFamily="-109" charset="0"/>
                <a:ea typeface="+mn-ea"/>
                <a:cs typeface="+mn-cs"/>
              </a:rPr>
              <a:t>module that supports virtual memory and paging by translating virtual addresses</a:t>
            </a:r>
          </a:p>
          <a:p>
            <a:r>
              <a:rPr kumimoji="1" lang="en-US" sz="1200" kern="1200" dirty="0">
                <a:solidFill>
                  <a:schemeClr val="tx1"/>
                </a:solidFill>
                <a:effectLst/>
                <a:latin typeface="Times New Roman" pitchFamily="-109" charset="0"/>
                <a:ea typeface="+mn-ea"/>
                <a:cs typeface="+mn-cs"/>
              </a:rPr>
              <a:t>into physical addresses; this topic is explored in Chapter 8.</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The two architectures use both the ARM and Thumb-2</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instruction. Some of</a:t>
            </a:r>
          </a:p>
          <a:p>
            <a:r>
              <a:rPr kumimoji="1" lang="en-US" sz="1200" kern="1200" dirty="0">
                <a:solidFill>
                  <a:schemeClr val="tx1"/>
                </a:solidFill>
                <a:effectLst/>
                <a:latin typeface="Times New Roman" pitchFamily="-109" charset="0"/>
                <a:ea typeface="+mn-ea"/>
                <a:cs typeface="+mn-cs"/>
              </a:rPr>
              <a:t>the processors in this series are 32-bit machines and others are 64-bit machines.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two architectures use both the ARM and Thumb-2</a:t>
            </a:r>
          </a:p>
          <a:p>
            <a:r>
              <a:rPr kumimoji="1" lang="en-US" sz="1200" b="0" i="0" u="none" strike="noStrike" kern="1200" baseline="0" dirty="0">
                <a:solidFill>
                  <a:schemeClr val="tx1"/>
                </a:solidFill>
                <a:latin typeface="Times New Roman" pitchFamily="-109" charset="0"/>
                <a:ea typeface="+mn-ea"/>
                <a:cs typeface="+mn-cs"/>
              </a:rPr>
              <a:t>instruction sets; the principal difference is that the Cortex-A</a:t>
            </a:r>
          </a:p>
          <a:p>
            <a:r>
              <a:rPr kumimoji="1" lang="en-US" sz="1200" b="0" i="0" u="none" strike="noStrike" kern="1200" baseline="0" dirty="0">
                <a:solidFill>
                  <a:schemeClr val="tx1"/>
                </a:solidFill>
                <a:latin typeface="Times New Roman" pitchFamily="-109" charset="0"/>
                <a:ea typeface="+mn-ea"/>
                <a:cs typeface="+mn-cs"/>
              </a:rPr>
              <a:t>is a 32-bit machine, and the Cortex-A50 is a 64-bit machine.</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Cortex-R is designed</a:t>
            </a:r>
            <a:r>
              <a:rPr kumimoji="1" lang="en-US" sz="1200" kern="1200" dirty="0">
                <a:solidFill>
                  <a:schemeClr val="tx1"/>
                </a:solidFill>
                <a:effectLst/>
                <a:latin typeface="Times New Roman" pitchFamily="-109" charset="0"/>
                <a:ea typeface="+mn-ea"/>
                <a:cs typeface="+mn-cs"/>
              </a:rPr>
              <a:t> to support real-time</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applications, in which the</a:t>
            </a:r>
          </a:p>
          <a:p>
            <a:r>
              <a:rPr kumimoji="1" lang="en-US" sz="1200" kern="1200" dirty="0">
                <a:solidFill>
                  <a:schemeClr val="tx1"/>
                </a:solidFill>
                <a:effectLst/>
                <a:latin typeface="Times New Roman" pitchFamily="-109" charset="0"/>
                <a:ea typeface="+mn-ea"/>
                <a:cs typeface="+mn-cs"/>
              </a:rPr>
              <a:t>timing of events needs to be controlled with rapid response to events. They can run</a:t>
            </a:r>
          </a:p>
          <a:p>
            <a:r>
              <a:rPr kumimoji="1" lang="en-US" sz="1200" kern="1200" dirty="0">
                <a:solidFill>
                  <a:schemeClr val="tx1"/>
                </a:solidFill>
                <a:effectLst/>
                <a:latin typeface="Times New Roman" pitchFamily="-109" charset="0"/>
                <a:ea typeface="+mn-ea"/>
                <a:cs typeface="+mn-cs"/>
              </a:rPr>
              <a:t>at a fairly high clock frequency (e.g., 2 MHz to 4 MHz) and have very low response</a:t>
            </a:r>
          </a:p>
          <a:p>
            <a:r>
              <a:rPr kumimoji="1" lang="en-US" sz="1200" kern="1200" dirty="0">
                <a:solidFill>
                  <a:schemeClr val="tx1"/>
                </a:solidFill>
                <a:effectLst/>
                <a:latin typeface="Times New Roman" pitchFamily="-109" charset="0"/>
                <a:ea typeface="+mn-ea"/>
                <a:cs typeface="+mn-cs"/>
              </a:rPr>
              <a:t>latency. The Cortex-R</a:t>
            </a:r>
            <a:r>
              <a:rPr kumimoji="1" lang="en-US" sz="1200" kern="1200" baseline="0" dirty="0">
                <a:solidFill>
                  <a:schemeClr val="tx1"/>
                </a:solidFill>
                <a:effectLst/>
                <a:latin typeface="Times New Roman" pitchFamily="-109" charset="0"/>
                <a:ea typeface="+mn-ea"/>
                <a:cs typeface="+mn-cs"/>
              </a:rPr>
              <a:t> i</a:t>
            </a:r>
            <a:r>
              <a:rPr kumimoji="1" lang="en-US" sz="1200" kern="1200" dirty="0">
                <a:solidFill>
                  <a:schemeClr val="tx1"/>
                </a:solidFill>
                <a:effectLst/>
                <a:latin typeface="Times New Roman" pitchFamily="-109" charset="0"/>
                <a:ea typeface="+mn-ea"/>
                <a:cs typeface="+mn-cs"/>
              </a:rPr>
              <a:t>ncludes enhancements both to the instruction set and to the</a:t>
            </a:r>
          </a:p>
          <a:p>
            <a:r>
              <a:rPr kumimoji="1" lang="en-US" sz="1200" kern="1200" dirty="0">
                <a:solidFill>
                  <a:schemeClr val="tx1"/>
                </a:solidFill>
                <a:effectLst/>
                <a:latin typeface="Times New Roman" pitchFamily="-109" charset="0"/>
                <a:ea typeface="+mn-ea"/>
                <a:cs typeface="+mn-cs"/>
              </a:rPr>
              <a:t>processor organization to support deeply embedded real-time</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devices. Most of these</a:t>
            </a:r>
          </a:p>
          <a:p>
            <a:r>
              <a:rPr kumimoji="1" lang="en-US" sz="1200" kern="1200" dirty="0">
                <a:solidFill>
                  <a:schemeClr val="tx1"/>
                </a:solidFill>
                <a:effectLst/>
                <a:latin typeface="Times New Roman" pitchFamily="-109" charset="0"/>
                <a:ea typeface="+mn-ea"/>
                <a:cs typeface="+mn-cs"/>
              </a:rPr>
              <a:t>processors do not have MMU; the limited data requirements and the limited number</a:t>
            </a:r>
          </a:p>
          <a:p>
            <a:r>
              <a:rPr kumimoji="1" lang="en-US" sz="1200" kern="1200" dirty="0">
                <a:solidFill>
                  <a:schemeClr val="tx1"/>
                </a:solidFill>
                <a:effectLst/>
                <a:latin typeface="Times New Roman" pitchFamily="-109" charset="0"/>
                <a:ea typeface="+mn-ea"/>
                <a:cs typeface="+mn-cs"/>
              </a:rPr>
              <a:t> of simultaneous processes eliminates the need for elaborate hardware and software</a:t>
            </a:r>
          </a:p>
          <a:p>
            <a:r>
              <a:rPr kumimoji="1" lang="en-US" sz="1200" kern="1200" dirty="0">
                <a:solidFill>
                  <a:schemeClr val="tx1"/>
                </a:solidFill>
                <a:effectLst/>
                <a:latin typeface="Times New Roman" pitchFamily="-109" charset="0"/>
                <a:ea typeface="+mn-ea"/>
                <a:cs typeface="+mn-cs"/>
              </a:rPr>
              <a:t>support for virtual memory. The Cortex-R</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does have a Memory Protection Unit</a:t>
            </a:r>
          </a:p>
          <a:p>
            <a:r>
              <a:rPr kumimoji="1" lang="en-US" sz="1200" kern="1200" dirty="0">
                <a:solidFill>
                  <a:schemeClr val="tx1"/>
                </a:solidFill>
                <a:effectLst/>
                <a:latin typeface="Times New Roman" pitchFamily="-109" charset="0"/>
                <a:ea typeface="+mn-ea"/>
                <a:cs typeface="+mn-cs"/>
              </a:rPr>
              <a:t>(MPU), cache, and other memory features designed for industrial applications. An</a:t>
            </a:r>
          </a:p>
          <a:p>
            <a:r>
              <a:rPr kumimoji="1" lang="en-US" sz="1200" kern="1200" dirty="0">
                <a:solidFill>
                  <a:schemeClr val="tx1"/>
                </a:solidFill>
                <a:effectLst/>
                <a:latin typeface="Times New Roman" pitchFamily="-109" charset="0"/>
                <a:ea typeface="+mn-ea"/>
                <a:cs typeface="+mn-cs"/>
              </a:rPr>
              <a:t>MPU is a hardware module that prohibits one program in memory from accidentally</a:t>
            </a:r>
          </a:p>
          <a:p>
            <a:r>
              <a:rPr kumimoji="1" lang="en-US" sz="1200" kern="1200" dirty="0">
                <a:solidFill>
                  <a:schemeClr val="tx1"/>
                </a:solidFill>
                <a:effectLst/>
                <a:latin typeface="Times New Roman" pitchFamily="-109" charset="0"/>
                <a:ea typeface="+mn-ea"/>
                <a:cs typeface="+mn-cs"/>
              </a:rPr>
              <a:t>accessing memory assigned to another active program. Using various methods,</a:t>
            </a:r>
          </a:p>
          <a:p>
            <a:r>
              <a:rPr kumimoji="1" lang="en-US" sz="1200" kern="1200" dirty="0">
                <a:solidFill>
                  <a:schemeClr val="tx1"/>
                </a:solidFill>
                <a:effectLst/>
                <a:latin typeface="Times New Roman" pitchFamily="-109" charset="0"/>
                <a:ea typeface="+mn-ea"/>
                <a:cs typeface="+mn-cs"/>
              </a:rPr>
              <a:t>a protective boundary is created around the program, and instructions within the</a:t>
            </a:r>
          </a:p>
          <a:p>
            <a:r>
              <a:rPr kumimoji="1" lang="en-US" sz="1200" kern="1200" dirty="0">
                <a:solidFill>
                  <a:schemeClr val="tx1"/>
                </a:solidFill>
                <a:effectLst/>
                <a:latin typeface="Times New Roman" pitchFamily="-109" charset="0"/>
                <a:ea typeface="+mn-ea"/>
                <a:cs typeface="+mn-cs"/>
              </a:rPr>
              <a:t>program are prohibited from referencing data outside of that boundary.</a:t>
            </a:r>
          </a:p>
          <a:p>
            <a:endParaRPr kumimoji="1" lang="en-US" sz="1200" kern="1200" dirty="0">
              <a:solidFill>
                <a:schemeClr val="tx1"/>
              </a:solidFill>
              <a:effectLst/>
              <a:latin typeface="Times New Roman" pitchFamily="-109" charset="0"/>
              <a:ea typeface="+mn-ea"/>
              <a:cs typeface="+mn-cs"/>
            </a:endParaRPr>
          </a:p>
          <a:p>
            <a:r>
              <a:rPr kumimoji="1" lang="en-US" sz="1200" kern="1200" dirty="0">
                <a:solidFill>
                  <a:schemeClr val="tx1"/>
                </a:solidFill>
                <a:effectLst/>
                <a:latin typeface="Times New Roman" pitchFamily="-109" charset="0"/>
                <a:ea typeface="+mn-ea"/>
                <a:cs typeface="+mn-cs"/>
              </a:rPr>
              <a:t>Examples of embedded systems that would use the Cortex-R</a:t>
            </a:r>
            <a:r>
              <a:rPr kumimoji="1" lang="en-US" sz="1200" kern="1200" baseline="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are automotive</a:t>
            </a:r>
          </a:p>
          <a:p>
            <a:r>
              <a:rPr kumimoji="1" lang="en-US" sz="1200" kern="1200" dirty="0">
                <a:solidFill>
                  <a:schemeClr val="tx1"/>
                </a:solidFill>
                <a:effectLst/>
                <a:latin typeface="Times New Roman" pitchFamily="-109" charset="0"/>
                <a:ea typeface="+mn-ea"/>
                <a:cs typeface="+mn-cs"/>
              </a:rPr>
              <a:t>braking systems, mass storage controllers, and networking and printing devices.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Cortex-M series processors have been developed primarily for the</a:t>
            </a:r>
          </a:p>
          <a:p>
            <a:r>
              <a:rPr kumimoji="1" lang="en-US" sz="1200" b="0" i="0" u="none" strike="noStrike" kern="1200" baseline="0" dirty="0">
                <a:solidFill>
                  <a:schemeClr val="tx1"/>
                </a:solidFill>
                <a:latin typeface="Times New Roman" pitchFamily="-109" charset="0"/>
                <a:ea typeface="+mn-ea"/>
                <a:cs typeface="+mn-cs"/>
              </a:rPr>
              <a:t>microcontroller domain where the need for fast, highly deterministic interrupt</a:t>
            </a:r>
          </a:p>
          <a:p>
            <a:r>
              <a:rPr kumimoji="1" lang="en-US" sz="1200" b="0" i="0" u="none" strike="noStrike" kern="1200" baseline="0" dirty="0">
                <a:solidFill>
                  <a:schemeClr val="tx1"/>
                </a:solidFill>
                <a:latin typeface="Times New Roman" pitchFamily="-109" charset="0"/>
                <a:ea typeface="+mn-ea"/>
                <a:cs typeface="+mn-cs"/>
              </a:rPr>
              <a:t>management is coupled with the desire for extremely low gate count and</a:t>
            </a:r>
          </a:p>
          <a:p>
            <a:r>
              <a:rPr kumimoji="1" lang="en-US" sz="1200" b="0" i="0" u="none" strike="noStrike" kern="1200" baseline="0" dirty="0">
                <a:solidFill>
                  <a:schemeClr val="tx1"/>
                </a:solidFill>
                <a:latin typeface="Times New Roman" pitchFamily="-109" charset="0"/>
                <a:ea typeface="+mn-ea"/>
                <a:cs typeface="+mn-cs"/>
              </a:rPr>
              <a:t>lowest possible power consumption. As with the Cortex-R</a:t>
            </a:r>
          </a:p>
          <a:p>
            <a:r>
              <a:rPr kumimoji="1" lang="en-US" sz="1200" b="0" i="0" u="none" strike="noStrike" kern="1200" baseline="0" dirty="0">
                <a:solidFill>
                  <a:schemeClr val="tx1"/>
                </a:solidFill>
                <a:latin typeface="Times New Roman" pitchFamily="-109" charset="0"/>
                <a:ea typeface="+mn-ea"/>
                <a:cs typeface="+mn-cs"/>
              </a:rPr>
              <a:t>series, the Cortex-M architecture has an MPU but no MMU. The Cortex-M</a:t>
            </a:r>
          </a:p>
          <a:p>
            <a:r>
              <a:rPr kumimoji="1" lang="en-US" sz="1200" b="0" i="0" u="none" strike="noStrike" kern="1200" baseline="0" dirty="0">
                <a:solidFill>
                  <a:schemeClr val="tx1"/>
                </a:solidFill>
                <a:latin typeface="Times New Roman" pitchFamily="-109" charset="0"/>
                <a:ea typeface="+mn-ea"/>
                <a:cs typeface="+mn-cs"/>
              </a:rPr>
              <a:t>uses only the Thumb-2 instruction set. The market for the Cortex-M</a:t>
            </a:r>
          </a:p>
          <a:p>
            <a:r>
              <a:rPr kumimoji="1" lang="en-US" sz="1200" b="0" i="0" u="none" strike="noStrike" kern="1200" baseline="0" dirty="0">
                <a:solidFill>
                  <a:schemeClr val="tx1"/>
                </a:solidFill>
                <a:latin typeface="Times New Roman" pitchFamily="-109" charset="0"/>
                <a:ea typeface="+mn-ea"/>
                <a:cs typeface="+mn-cs"/>
              </a:rPr>
              <a:t>includes </a:t>
            </a:r>
            <a:r>
              <a:rPr kumimoji="1" lang="en-US" sz="1200" b="0" i="0" u="none" strike="noStrike" kern="1200" baseline="0" dirty="0" err="1">
                <a:solidFill>
                  <a:schemeClr val="tx1"/>
                </a:solidFill>
                <a:latin typeface="Times New Roman" pitchFamily="-109" charset="0"/>
                <a:ea typeface="+mn-ea"/>
                <a:cs typeface="+mn-cs"/>
              </a:rPr>
              <a:t>IoT</a:t>
            </a:r>
            <a:r>
              <a:rPr kumimoji="1" lang="en-US" sz="1200" b="0" i="0" u="none" strike="noStrike" kern="1200" baseline="0" dirty="0">
                <a:solidFill>
                  <a:schemeClr val="tx1"/>
                </a:solidFill>
                <a:latin typeface="Times New Roman" pitchFamily="-109" charset="0"/>
                <a:ea typeface="+mn-ea"/>
                <a:cs typeface="+mn-cs"/>
              </a:rPr>
              <a:t> devices, wireless sensor/actuator networks used in factories and other enterprises, automotive</a:t>
            </a:r>
          </a:p>
          <a:p>
            <a:r>
              <a:rPr kumimoji="1" lang="en-US" sz="1200" b="0" i="0" u="none" strike="noStrike" kern="1200" baseline="0" dirty="0">
                <a:solidFill>
                  <a:schemeClr val="tx1"/>
                </a:solidFill>
                <a:latin typeface="Times New Roman" pitchFamily="-109" charset="0"/>
                <a:ea typeface="+mn-ea"/>
                <a:cs typeface="+mn-cs"/>
              </a:rPr>
              <a:t>body electronics, and so on.</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There are currently seven versions of the Cortex-M series: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Cortex-M0 :</a:t>
            </a:r>
          </a:p>
          <a:p>
            <a:r>
              <a:rPr kumimoji="1" lang="en-US" sz="1200" b="0" i="0" u="none" strike="noStrike" kern="1200" baseline="0" dirty="0">
                <a:solidFill>
                  <a:schemeClr val="tx1"/>
                </a:solidFill>
                <a:latin typeface="Times New Roman" pitchFamily="-109" charset="0"/>
                <a:ea typeface="+mn-ea"/>
                <a:cs typeface="+mn-cs"/>
              </a:rPr>
              <a:t>Designed for 8- and 16-bit applications, this model emphasizes low</a:t>
            </a:r>
          </a:p>
          <a:p>
            <a:r>
              <a:rPr kumimoji="1" lang="en-US" sz="1200" b="0" i="0" u="none" strike="noStrike" kern="1200" baseline="0" dirty="0">
                <a:solidFill>
                  <a:schemeClr val="tx1"/>
                </a:solidFill>
                <a:latin typeface="Times New Roman" pitchFamily="-109" charset="0"/>
                <a:ea typeface="+mn-ea"/>
                <a:cs typeface="+mn-cs"/>
              </a:rPr>
              <a:t>cost, ultra low power, and simplicity. It is optimized for small silicon die size</a:t>
            </a:r>
          </a:p>
          <a:p>
            <a:r>
              <a:rPr kumimoji="1" lang="en-US" sz="1200" b="0" i="0" u="none" strike="noStrike" kern="1200" baseline="0" dirty="0">
                <a:solidFill>
                  <a:schemeClr val="tx1"/>
                </a:solidFill>
                <a:latin typeface="Times New Roman" pitchFamily="-109" charset="0"/>
                <a:ea typeface="+mn-ea"/>
                <a:cs typeface="+mn-cs"/>
              </a:rPr>
              <a:t>(starting from 12k gates) and use in the lowest cost chips.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Cortex-M0</a:t>
            </a:r>
            <a:r>
              <a:rPr kumimoji="1" lang="en-US" sz="1200" b="1" i="0" u="none" strike="noStrike" kern="1200" baseline="0" dirty="0">
                <a:solidFill>
                  <a:schemeClr val="tx1"/>
                </a:solidFill>
                <a:latin typeface="Times New Roman" pitchFamily="-109" charset="0"/>
                <a:ea typeface="+mn-ea"/>
                <a:cs typeface="+mn-cs"/>
              </a:rPr>
              <a:t>+</a:t>
            </a:r>
            <a:r>
              <a:rPr kumimoji="1" lang="en-US" sz="1200" b="0" i="0" u="none" strike="noStrike" kern="1200" baseline="0" dirty="0">
                <a:solidFill>
                  <a:schemeClr val="tx1"/>
                </a:solidFill>
                <a:latin typeface="Times New Roman" pitchFamily="-109" charset="0"/>
                <a:ea typeface="+mn-ea"/>
                <a:cs typeface="+mn-cs"/>
              </a:rPr>
              <a:t> :</a:t>
            </a:r>
          </a:p>
          <a:p>
            <a:r>
              <a:rPr kumimoji="1" lang="en-US" sz="1200" b="0" i="0" u="none" strike="noStrike" kern="1200" baseline="0" dirty="0">
                <a:solidFill>
                  <a:schemeClr val="tx1"/>
                </a:solidFill>
                <a:latin typeface="Times New Roman" pitchFamily="-109" charset="0"/>
                <a:ea typeface="+mn-ea"/>
                <a:cs typeface="+mn-cs"/>
              </a:rPr>
              <a:t>An enhanced version of the M0 that is more energy efficient.</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Cortex-M3 :</a:t>
            </a:r>
          </a:p>
          <a:p>
            <a:r>
              <a:rPr kumimoji="1" lang="en-US" sz="1200" b="0" i="0" u="none" strike="noStrike" kern="1200" baseline="0" dirty="0">
                <a:solidFill>
                  <a:schemeClr val="tx1"/>
                </a:solidFill>
                <a:latin typeface="Times New Roman" pitchFamily="-109" charset="0"/>
                <a:ea typeface="+mn-ea"/>
                <a:cs typeface="+mn-cs"/>
              </a:rPr>
              <a:t>Designed for 16- and 32-bit applications, this model emphasizes</a:t>
            </a:r>
          </a:p>
          <a:p>
            <a:r>
              <a:rPr kumimoji="1" lang="en-US" sz="1200" b="0" i="0" u="none" strike="noStrike" kern="1200" baseline="0" dirty="0">
                <a:solidFill>
                  <a:schemeClr val="tx1"/>
                </a:solidFill>
                <a:latin typeface="Times New Roman" pitchFamily="-109" charset="0"/>
                <a:ea typeface="+mn-ea"/>
                <a:cs typeface="+mn-cs"/>
              </a:rPr>
              <a:t>performance and energy efficiency. It also has comprehensive debug and trace</a:t>
            </a:r>
          </a:p>
          <a:p>
            <a:r>
              <a:rPr kumimoji="1" lang="en-US" sz="1200" b="0" i="0" u="none" strike="noStrike" kern="1200" baseline="0" dirty="0">
                <a:solidFill>
                  <a:schemeClr val="tx1"/>
                </a:solidFill>
                <a:latin typeface="Times New Roman" pitchFamily="-109" charset="0"/>
                <a:ea typeface="+mn-ea"/>
                <a:cs typeface="+mn-cs"/>
              </a:rPr>
              <a:t>features to enable software developers to develop their applications quickly.</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Cortex-M4 :</a:t>
            </a:r>
          </a:p>
          <a:p>
            <a:r>
              <a:rPr kumimoji="1" lang="en-US" sz="1200" b="0" i="0" u="none" strike="noStrike" kern="1200" baseline="0" dirty="0">
                <a:solidFill>
                  <a:schemeClr val="tx1"/>
                </a:solidFill>
                <a:latin typeface="Times New Roman" pitchFamily="-109" charset="0"/>
                <a:ea typeface="+mn-ea"/>
                <a:cs typeface="+mn-cs"/>
              </a:rPr>
              <a:t>This model provides all the features of the Cortex-M3,</a:t>
            </a:r>
          </a:p>
          <a:p>
            <a:r>
              <a:rPr kumimoji="1" lang="en-US" sz="1200" b="0" i="0" u="none" strike="noStrike" kern="1200" baseline="0" dirty="0">
                <a:solidFill>
                  <a:schemeClr val="tx1"/>
                </a:solidFill>
                <a:latin typeface="Times New Roman" pitchFamily="-109" charset="0"/>
                <a:ea typeface="+mn-ea"/>
                <a:cs typeface="+mn-cs"/>
              </a:rPr>
              <a:t>with additional instructions to support digital signal processing tasks.</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Cortex-M7: Provides higher performance than the M4. It is still primarily a</a:t>
            </a:r>
          </a:p>
          <a:p>
            <a:r>
              <a:rPr kumimoji="1" lang="en-US" sz="1200" kern="1200" dirty="0">
                <a:solidFill>
                  <a:schemeClr val="tx1"/>
                </a:solidFill>
                <a:effectLst/>
                <a:latin typeface="Times New Roman" pitchFamily="-109" charset="0"/>
                <a:ea typeface="+mn-ea"/>
                <a:cs typeface="+mn-cs"/>
              </a:rPr>
              <a:t>32-bit machine but uses 64-bit wide instruction and data buses.</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Cortex-M23: This model is similar to the M0+, and adds integer divide instructions</a:t>
            </a:r>
          </a:p>
          <a:p>
            <a:r>
              <a:rPr kumimoji="1" lang="en-US" sz="1200" kern="1200" dirty="0">
                <a:solidFill>
                  <a:schemeClr val="tx1"/>
                </a:solidFill>
                <a:effectLst/>
                <a:latin typeface="Times New Roman" pitchFamily="-109" charset="0"/>
                <a:ea typeface="+mn-ea"/>
                <a:cs typeface="+mn-cs"/>
              </a:rPr>
              <a:t>and some security features.</a:t>
            </a:r>
          </a:p>
          <a:p>
            <a:endParaRPr kumimoji="1" lang="en-US" sz="1200" b="1" kern="1200" dirty="0">
              <a:solidFill>
                <a:schemeClr val="tx1"/>
              </a:solidFill>
              <a:effectLst/>
              <a:latin typeface="Times New Roman" pitchFamily="-109" charset="0"/>
              <a:ea typeface="+mn-ea"/>
              <a:cs typeface="+mn-cs"/>
            </a:endParaRPr>
          </a:p>
          <a:p>
            <a:r>
              <a:rPr kumimoji="1" lang="en-US" sz="1200" b="1" kern="1200" dirty="0">
                <a:solidFill>
                  <a:schemeClr val="tx1"/>
                </a:solidFill>
                <a:effectLst/>
                <a:latin typeface="Times New Roman" pitchFamily="-109" charset="0"/>
                <a:ea typeface="+mn-ea"/>
                <a:cs typeface="+mn-cs"/>
              </a:rPr>
              <a:t>■ </a:t>
            </a:r>
            <a:r>
              <a:rPr kumimoji="1" lang="en-US" sz="1200" kern="1200" dirty="0">
                <a:solidFill>
                  <a:schemeClr val="tx1"/>
                </a:solidFill>
                <a:effectLst/>
                <a:latin typeface="Times New Roman" pitchFamily="-109" charset="0"/>
                <a:ea typeface="+mn-ea"/>
                <a:cs typeface="+mn-cs"/>
              </a:rPr>
              <a:t>Cortex-M33: This model is similar to the M4, and adds some security features.</a:t>
            </a:r>
          </a:p>
          <a:p>
            <a:endParaRPr kumimoji="1" lang="en-US" sz="1200" b="0" i="0" u="none" strike="noStrike" kern="1200" baseline="0" dirty="0">
              <a:solidFill>
                <a:schemeClr val="tx1"/>
              </a:solidFill>
              <a:latin typeface="Times New Roman" pitchFamily="-109" charset="0"/>
              <a:ea typeface="+mn-ea"/>
              <a:cs typeface="+mn-cs"/>
            </a:endParaRP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In this text, we will primarily use the ARM Cortex-M3 as our example embedded</a:t>
            </a:r>
          </a:p>
          <a:p>
            <a:r>
              <a:rPr kumimoji="1" lang="en-US" sz="1200" b="0" i="0" u="none" strike="noStrike" kern="1200" baseline="0" dirty="0">
                <a:solidFill>
                  <a:schemeClr val="tx1"/>
                </a:solidFill>
                <a:latin typeface="Times New Roman" pitchFamily="-109" charset="0"/>
                <a:ea typeface="+mn-ea"/>
                <a:cs typeface="+mn-cs"/>
              </a:rPr>
              <a:t>system processor. It is the best suited of all ARM models for general-purpose</a:t>
            </a:r>
          </a:p>
          <a:p>
            <a:r>
              <a:rPr kumimoji="1" lang="en-US" sz="1200" b="0" i="0" u="none" strike="noStrike" kern="1200" baseline="0" dirty="0">
                <a:solidFill>
                  <a:schemeClr val="tx1"/>
                </a:solidFill>
                <a:latin typeface="Times New Roman" pitchFamily="-109" charset="0"/>
                <a:ea typeface="+mn-ea"/>
                <a:cs typeface="+mn-cs"/>
              </a:rPr>
              <a:t>microcontroller use. The Cortex-M3 is used by a variety of manufacturers of microcontroller</a:t>
            </a:r>
          </a:p>
          <a:p>
            <a:r>
              <a:rPr kumimoji="1" lang="en-US" sz="1200" b="0" i="0" u="none" strike="noStrike" kern="1200" baseline="0" dirty="0">
                <a:solidFill>
                  <a:schemeClr val="tx1"/>
                </a:solidFill>
                <a:latin typeface="Times New Roman" pitchFamily="-109" charset="0"/>
                <a:ea typeface="+mn-ea"/>
                <a:cs typeface="+mn-cs"/>
              </a:rPr>
              <a:t>products. Initial microcontroller devices from lead partners already</a:t>
            </a:r>
          </a:p>
          <a:p>
            <a:r>
              <a:rPr kumimoji="1" lang="en-US" sz="1200" b="0" i="0" u="none" strike="noStrike" kern="1200" baseline="0" dirty="0">
                <a:solidFill>
                  <a:schemeClr val="tx1"/>
                </a:solidFill>
                <a:latin typeface="Times New Roman" pitchFamily="-109" charset="0"/>
                <a:ea typeface="+mn-ea"/>
                <a:cs typeface="+mn-cs"/>
              </a:rPr>
              <a:t>combine the Cortex-M3 processor with flash, SRAM, and multiple peripherals to</a:t>
            </a:r>
          </a:p>
          <a:p>
            <a:r>
              <a:rPr kumimoji="1" lang="en-US" sz="1200" b="0" i="0" u="none" strike="noStrike" kern="1200" baseline="0" dirty="0">
                <a:solidFill>
                  <a:schemeClr val="tx1"/>
                </a:solidFill>
                <a:latin typeface="Times New Roman" pitchFamily="-109" charset="0"/>
                <a:ea typeface="+mn-ea"/>
                <a:cs typeface="+mn-cs"/>
              </a:rPr>
              <a:t>provide a competitive offering at the price of just $1.</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42</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23301071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Figure 1.16 provides a block diagram of the EFM32 microcontroller from Silicon</a:t>
            </a:r>
          </a:p>
          <a:p>
            <a:r>
              <a:rPr kumimoji="1" lang="en-US" sz="1200" b="0" i="0" u="none" strike="noStrike" kern="1200" baseline="0" dirty="0">
                <a:solidFill>
                  <a:schemeClr val="tx1"/>
                </a:solidFill>
                <a:latin typeface="Times New Roman" pitchFamily="-109" charset="0"/>
                <a:ea typeface="+mn-ea"/>
                <a:cs typeface="+mn-cs"/>
              </a:rPr>
              <a:t>Labs. The figure also shows detail of the Cortex-M3</a:t>
            </a:r>
          </a:p>
          <a:p>
            <a:r>
              <a:rPr kumimoji="1" lang="en-US" sz="1200" b="0" i="0" u="none" strike="noStrike" kern="1200" baseline="0" dirty="0">
                <a:solidFill>
                  <a:schemeClr val="tx1"/>
                </a:solidFill>
                <a:latin typeface="Times New Roman" pitchFamily="-109" charset="0"/>
                <a:ea typeface="+mn-ea"/>
                <a:cs typeface="+mn-cs"/>
              </a:rPr>
              <a:t>processor and core components. We examine each level in turn.</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a:t>
            </a:r>
            <a:r>
              <a:rPr kumimoji="1" lang="en-US" sz="1200" b="1" i="0" u="none" strike="noStrike" kern="1200" baseline="0" dirty="0">
                <a:solidFill>
                  <a:schemeClr val="tx1"/>
                </a:solidFill>
                <a:latin typeface="Times New Roman" pitchFamily="-109" charset="0"/>
                <a:ea typeface="+mn-ea"/>
                <a:cs typeface="+mn-cs"/>
              </a:rPr>
              <a:t>Cortex-M3 core  </a:t>
            </a:r>
            <a:r>
              <a:rPr kumimoji="1" lang="en-US" sz="1200" b="0" i="0" u="none" strike="noStrike" kern="1200" baseline="0" dirty="0">
                <a:solidFill>
                  <a:schemeClr val="tx1"/>
                </a:solidFill>
                <a:latin typeface="Times New Roman" pitchFamily="-109" charset="0"/>
                <a:ea typeface="+mn-ea"/>
                <a:cs typeface="+mn-cs"/>
              </a:rPr>
              <a:t>makes use of separate buses for instructions and data.</a:t>
            </a:r>
          </a:p>
          <a:p>
            <a:r>
              <a:rPr kumimoji="1" lang="en-US" sz="1200" b="0" i="0" u="none" strike="noStrike" kern="1200" baseline="0" dirty="0">
                <a:solidFill>
                  <a:schemeClr val="tx1"/>
                </a:solidFill>
                <a:latin typeface="Times New Roman" pitchFamily="-109" charset="0"/>
                <a:ea typeface="+mn-ea"/>
                <a:cs typeface="+mn-cs"/>
              </a:rPr>
              <a:t>This arrangement is sometimes referred to as a Harvard architecture, in contrast</a:t>
            </a:r>
          </a:p>
          <a:p>
            <a:r>
              <a:rPr kumimoji="1" lang="en-US" sz="1200" b="0" i="0" u="none" strike="noStrike" kern="1200" baseline="0" dirty="0">
                <a:solidFill>
                  <a:schemeClr val="tx1"/>
                </a:solidFill>
                <a:latin typeface="Times New Roman" pitchFamily="-109" charset="0"/>
                <a:ea typeface="+mn-ea"/>
                <a:cs typeface="+mn-cs"/>
              </a:rPr>
              <a:t>with the von Neumann architecture, which uses the same signal buses and memory</a:t>
            </a:r>
          </a:p>
          <a:p>
            <a:r>
              <a:rPr kumimoji="1" lang="en-US" sz="1200" b="0" i="0" u="none" strike="noStrike" kern="1200" baseline="0" dirty="0">
                <a:solidFill>
                  <a:schemeClr val="tx1"/>
                </a:solidFill>
                <a:latin typeface="Times New Roman" pitchFamily="-109" charset="0"/>
                <a:ea typeface="+mn-ea"/>
                <a:cs typeface="+mn-cs"/>
              </a:rPr>
              <a:t>for both instructions and data. By being able to read both an instruction and</a:t>
            </a:r>
          </a:p>
          <a:p>
            <a:r>
              <a:rPr kumimoji="1" lang="en-US" sz="1200" b="0" i="0" u="none" strike="noStrike" kern="1200" baseline="0" dirty="0">
                <a:solidFill>
                  <a:schemeClr val="tx1"/>
                </a:solidFill>
                <a:latin typeface="Times New Roman" pitchFamily="-109" charset="0"/>
                <a:ea typeface="+mn-ea"/>
                <a:cs typeface="+mn-cs"/>
              </a:rPr>
              <a:t>data from memory at the same time, the Cortex-M3 processor can perform many</a:t>
            </a:r>
          </a:p>
          <a:p>
            <a:r>
              <a:rPr kumimoji="1" lang="en-US" sz="1200" b="0" i="0" u="none" strike="noStrike" kern="1200" baseline="0" dirty="0">
                <a:solidFill>
                  <a:schemeClr val="tx1"/>
                </a:solidFill>
                <a:latin typeface="Times New Roman" pitchFamily="-109" charset="0"/>
                <a:ea typeface="+mn-ea"/>
                <a:cs typeface="+mn-cs"/>
              </a:rPr>
              <a:t>operations in parallel, speeding application execution. The core contains a decoder</a:t>
            </a:r>
          </a:p>
          <a:p>
            <a:r>
              <a:rPr kumimoji="1" lang="en-US" sz="1200" b="0" i="0" u="none" strike="noStrike" kern="1200" baseline="0" dirty="0">
                <a:solidFill>
                  <a:schemeClr val="tx1"/>
                </a:solidFill>
                <a:latin typeface="Times New Roman" pitchFamily="-109" charset="0"/>
                <a:ea typeface="+mn-ea"/>
                <a:cs typeface="+mn-cs"/>
              </a:rPr>
              <a:t> for Thumb instructions, an advanced ALU with support for hardware multiply and</a:t>
            </a:r>
          </a:p>
          <a:p>
            <a:r>
              <a:rPr kumimoji="1" lang="en-US" sz="1200" b="0" i="0" u="none" strike="noStrike" kern="1200" baseline="0" dirty="0">
                <a:solidFill>
                  <a:schemeClr val="tx1"/>
                </a:solidFill>
                <a:latin typeface="Times New Roman" pitchFamily="-109" charset="0"/>
                <a:ea typeface="+mn-ea"/>
                <a:cs typeface="+mn-cs"/>
              </a:rPr>
              <a:t>divide, control logic, and interfaces to the other components of the processor. In</a:t>
            </a:r>
          </a:p>
          <a:p>
            <a:r>
              <a:rPr kumimoji="1" lang="en-US" sz="1200" b="0" i="0" u="none" strike="noStrike" kern="1200" baseline="0" dirty="0">
                <a:solidFill>
                  <a:schemeClr val="tx1"/>
                </a:solidFill>
                <a:latin typeface="Times New Roman" pitchFamily="-109" charset="0"/>
                <a:ea typeface="+mn-ea"/>
                <a:cs typeface="+mn-cs"/>
              </a:rPr>
              <a:t>particular, there is an interface to the nested vector interrupt controller (NVIC) and</a:t>
            </a:r>
          </a:p>
          <a:p>
            <a:r>
              <a:rPr kumimoji="1" lang="en-US" sz="1200" b="0" i="0" u="none" strike="noStrike" kern="1200" baseline="0" dirty="0">
                <a:solidFill>
                  <a:schemeClr val="tx1"/>
                </a:solidFill>
                <a:latin typeface="Times New Roman" pitchFamily="-109" charset="0"/>
                <a:ea typeface="+mn-ea"/>
                <a:cs typeface="+mn-cs"/>
              </a:rPr>
              <a:t>the embedded trace </a:t>
            </a:r>
            <a:r>
              <a:rPr kumimoji="1" lang="en-US" sz="1200" b="0" i="0" u="none" strike="noStrike" kern="1200" baseline="0" dirty="0" err="1">
                <a:solidFill>
                  <a:schemeClr val="tx1"/>
                </a:solidFill>
                <a:latin typeface="Times New Roman" pitchFamily="-109" charset="0"/>
                <a:ea typeface="+mn-ea"/>
                <a:cs typeface="+mn-cs"/>
              </a:rPr>
              <a:t>macrocell</a:t>
            </a:r>
            <a:r>
              <a:rPr kumimoji="1" lang="en-US" sz="1200" b="0" i="0" u="none" strike="noStrike" kern="1200" baseline="0" dirty="0">
                <a:solidFill>
                  <a:schemeClr val="tx1"/>
                </a:solidFill>
                <a:latin typeface="Times New Roman" pitchFamily="-109" charset="0"/>
                <a:ea typeface="+mn-ea"/>
                <a:cs typeface="+mn-cs"/>
              </a:rPr>
              <a:t> (ETM) module.</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core is part of a module called the </a:t>
            </a:r>
            <a:r>
              <a:rPr kumimoji="1" lang="en-US" sz="1200" b="1" i="0" u="none" strike="noStrike" kern="1200" baseline="0" dirty="0">
                <a:solidFill>
                  <a:schemeClr val="tx1"/>
                </a:solidFill>
                <a:latin typeface="Times New Roman" pitchFamily="-109" charset="0"/>
                <a:ea typeface="+mn-ea"/>
                <a:cs typeface="+mn-cs"/>
              </a:rPr>
              <a:t>Cortex-M3 processor </a:t>
            </a:r>
            <a:r>
              <a:rPr kumimoji="1" lang="en-US" sz="1200" b="0" i="0" u="none" strike="noStrike" kern="1200" baseline="0" dirty="0">
                <a:solidFill>
                  <a:schemeClr val="tx1"/>
                </a:solidFill>
                <a:latin typeface="Times New Roman" pitchFamily="-109" charset="0"/>
                <a:ea typeface="+mn-ea"/>
                <a:cs typeface="+mn-cs"/>
              </a:rPr>
              <a:t>. </a:t>
            </a:r>
          </a:p>
          <a:p>
            <a:r>
              <a:rPr kumimoji="1" lang="en-US" sz="1200" b="0" i="0" u="none" strike="noStrike" kern="1200" baseline="0" dirty="0">
                <a:solidFill>
                  <a:schemeClr val="tx1"/>
                </a:solidFill>
                <a:latin typeface="Times New Roman" pitchFamily="-109" charset="0"/>
                <a:ea typeface="+mn-ea"/>
                <a:cs typeface="+mn-cs"/>
              </a:rPr>
              <a:t>This term is somewhat misleading, because typically in the literature, the terms core and processor</a:t>
            </a:r>
          </a:p>
          <a:p>
            <a:r>
              <a:rPr kumimoji="1" lang="en-US" sz="1200" b="0" i="0" u="none" strike="noStrike" kern="1200" baseline="0" dirty="0">
                <a:solidFill>
                  <a:schemeClr val="tx1"/>
                </a:solidFill>
                <a:latin typeface="Times New Roman" pitchFamily="-109" charset="0"/>
                <a:ea typeface="+mn-ea"/>
                <a:cs typeface="+mn-cs"/>
              </a:rPr>
              <a:t>are viewed as equivalent. In addition to the core, the processor includes the</a:t>
            </a:r>
          </a:p>
          <a:p>
            <a:r>
              <a:rPr kumimoji="1" lang="en-US" sz="1200" b="0" i="0" u="none" strike="noStrike" kern="1200" baseline="0" dirty="0">
                <a:solidFill>
                  <a:schemeClr val="tx1"/>
                </a:solidFill>
                <a:latin typeface="Times New Roman" pitchFamily="-109" charset="0"/>
                <a:ea typeface="+mn-ea"/>
                <a:cs typeface="+mn-cs"/>
              </a:rPr>
              <a:t>following elements: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INVC </a:t>
            </a:r>
            <a:r>
              <a:rPr kumimoji="1" lang="en-US" sz="1200" b="0" i="0" u="none" strike="noStrike" kern="1200" baseline="0" dirty="0">
                <a:solidFill>
                  <a:schemeClr val="tx1"/>
                </a:solidFill>
                <a:latin typeface="Times New Roman" pitchFamily="-109" charset="0"/>
                <a:ea typeface="+mn-ea"/>
                <a:cs typeface="+mn-cs"/>
              </a:rPr>
              <a:t>: Provides configurable interrupt handling abilities to the processor. It</a:t>
            </a:r>
          </a:p>
          <a:p>
            <a:r>
              <a:rPr kumimoji="1" lang="en-US" sz="1200" b="0" i="0" u="none" strike="noStrike" kern="1200" baseline="0" dirty="0">
                <a:solidFill>
                  <a:schemeClr val="tx1"/>
                </a:solidFill>
                <a:latin typeface="Times New Roman" pitchFamily="-109" charset="0"/>
                <a:ea typeface="+mn-ea"/>
                <a:cs typeface="+mn-cs"/>
              </a:rPr>
              <a:t>facilitates low-latency exception and interrupt handling, and controls power</a:t>
            </a:r>
          </a:p>
          <a:p>
            <a:r>
              <a:rPr kumimoji="1" lang="en-US" sz="1200" b="0" i="0" u="none" strike="noStrike" kern="1200" baseline="0" dirty="0">
                <a:solidFill>
                  <a:schemeClr val="tx1"/>
                </a:solidFill>
                <a:latin typeface="Times New Roman" pitchFamily="-109" charset="0"/>
                <a:ea typeface="+mn-ea"/>
                <a:cs typeface="+mn-cs"/>
              </a:rPr>
              <a:t>management.</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ETM </a:t>
            </a:r>
            <a:r>
              <a:rPr kumimoji="1" lang="en-US" sz="1200" b="0" i="0" u="none" strike="noStrike" kern="1200" baseline="0" dirty="0">
                <a:solidFill>
                  <a:schemeClr val="tx1"/>
                </a:solidFill>
                <a:latin typeface="Times New Roman" pitchFamily="-109" charset="0"/>
                <a:ea typeface="+mn-ea"/>
                <a:cs typeface="+mn-cs"/>
              </a:rPr>
              <a:t>: An optional debug component that enables reconstruction of program</a:t>
            </a:r>
          </a:p>
          <a:p>
            <a:r>
              <a:rPr kumimoji="1" lang="en-US" sz="1200" b="0" i="0" u="none" strike="noStrike" kern="1200" baseline="0" dirty="0">
                <a:solidFill>
                  <a:schemeClr val="tx1"/>
                </a:solidFill>
                <a:latin typeface="Times New Roman" pitchFamily="-109" charset="0"/>
                <a:ea typeface="+mn-ea"/>
                <a:cs typeface="+mn-cs"/>
              </a:rPr>
              <a:t>execution. The ETM is designed to be a high-speed, low-power debug tool</a:t>
            </a:r>
          </a:p>
          <a:p>
            <a:r>
              <a:rPr kumimoji="1" lang="en-US" sz="1200" b="0" i="0" u="none" strike="noStrike" kern="1200" baseline="0" dirty="0">
                <a:solidFill>
                  <a:schemeClr val="tx1"/>
                </a:solidFill>
                <a:latin typeface="Times New Roman" pitchFamily="-109" charset="0"/>
                <a:ea typeface="+mn-ea"/>
                <a:cs typeface="+mn-cs"/>
              </a:rPr>
              <a:t>that only supports instruction trace.</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Debug access port (DAP) : </a:t>
            </a:r>
            <a:r>
              <a:rPr kumimoji="1" lang="en-US" sz="1200" b="0" i="0" u="none" strike="noStrike" kern="1200" baseline="0" dirty="0">
                <a:solidFill>
                  <a:schemeClr val="tx1"/>
                </a:solidFill>
                <a:latin typeface="Times New Roman" pitchFamily="-109" charset="0"/>
                <a:ea typeface="+mn-ea"/>
                <a:cs typeface="+mn-cs"/>
              </a:rPr>
              <a:t>This provides an interface for external debug</a:t>
            </a:r>
          </a:p>
          <a:p>
            <a:r>
              <a:rPr kumimoji="1" lang="en-US" sz="1200" b="0" i="0" u="none" strike="noStrike" kern="1200" baseline="0" dirty="0">
                <a:solidFill>
                  <a:schemeClr val="tx1"/>
                </a:solidFill>
                <a:latin typeface="Times New Roman" pitchFamily="-109" charset="0"/>
                <a:ea typeface="+mn-ea"/>
                <a:cs typeface="+mn-cs"/>
              </a:rPr>
              <a:t>access to the processor.</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Debug logic : </a:t>
            </a:r>
            <a:r>
              <a:rPr kumimoji="1" lang="en-US" sz="1200" b="0" i="0" u="none" strike="noStrike" kern="1200" baseline="0" dirty="0">
                <a:solidFill>
                  <a:schemeClr val="tx1"/>
                </a:solidFill>
                <a:latin typeface="Times New Roman" pitchFamily="-109" charset="0"/>
                <a:ea typeface="+mn-ea"/>
                <a:cs typeface="+mn-cs"/>
              </a:rPr>
              <a:t>Basic debug functionality includes processor halt, single-</a:t>
            </a:r>
          </a:p>
          <a:p>
            <a:r>
              <a:rPr kumimoji="1" lang="en-US" sz="1200" b="0" i="0" u="none" strike="noStrike" kern="1200" baseline="0" dirty="0">
                <a:solidFill>
                  <a:schemeClr val="tx1"/>
                </a:solidFill>
                <a:latin typeface="Times New Roman" pitchFamily="-109" charset="0"/>
                <a:ea typeface="+mn-ea"/>
                <a:cs typeface="+mn-cs"/>
              </a:rPr>
              <a:t>step, processor core register access, unlimited software breakpoints, and full system</a:t>
            </a:r>
          </a:p>
          <a:p>
            <a:r>
              <a:rPr kumimoji="1" lang="en-US" sz="1200" b="0" i="0" u="none" strike="noStrike" kern="1200" baseline="0" dirty="0">
                <a:solidFill>
                  <a:schemeClr val="tx1"/>
                </a:solidFill>
                <a:latin typeface="Times New Roman" pitchFamily="-109" charset="0"/>
                <a:ea typeface="+mn-ea"/>
                <a:cs typeface="+mn-cs"/>
              </a:rPr>
              <a:t>memory access.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t>
            </a:r>
            <a:r>
              <a:rPr kumimoji="1" lang="en-US" sz="1200" b="1" i="0" u="none" strike="noStrike" kern="1200" baseline="0" dirty="0" err="1">
                <a:solidFill>
                  <a:schemeClr val="tx1"/>
                </a:solidFill>
                <a:latin typeface="Times New Roman" pitchFamily="-109" charset="0"/>
                <a:ea typeface="+mn-ea"/>
                <a:cs typeface="+mn-cs"/>
              </a:rPr>
              <a:t>ICode</a:t>
            </a:r>
            <a:r>
              <a:rPr kumimoji="1" lang="en-US" sz="1200" b="1" i="0" u="none" strike="noStrike" kern="1200" baseline="0" dirty="0">
                <a:solidFill>
                  <a:schemeClr val="tx1"/>
                </a:solidFill>
                <a:latin typeface="Times New Roman" pitchFamily="-109" charset="0"/>
                <a:ea typeface="+mn-ea"/>
                <a:cs typeface="+mn-cs"/>
              </a:rPr>
              <a:t> interface </a:t>
            </a:r>
            <a:r>
              <a:rPr kumimoji="1" lang="en-US" sz="1200" b="0" i="0" u="none" strike="noStrike" kern="1200" baseline="0" dirty="0">
                <a:solidFill>
                  <a:schemeClr val="tx1"/>
                </a:solidFill>
                <a:latin typeface="Times New Roman" pitchFamily="-109" charset="0"/>
                <a:ea typeface="+mn-ea"/>
                <a:cs typeface="+mn-cs"/>
              </a:rPr>
              <a:t>: Fetches instructions from the code memory space.</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SRAM &amp; peripheral interface </a:t>
            </a:r>
            <a:r>
              <a:rPr kumimoji="1" lang="en-US" sz="1200" b="0" i="0" u="none" strike="noStrike" kern="1200" baseline="0" dirty="0">
                <a:solidFill>
                  <a:schemeClr val="tx1"/>
                </a:solidFill>
                <a:latin typeface="Times New Roman" pitchFamily="-109" charset="0"/>
                <a:ea typeface="+mn-ea"/>
                <a:cs typeface="+mn-cs"/>
              </a:rPr>
              <a:t>: Read/write interface to data memory and peripheral</a:t>
            </a:r>
          </a:p>
          <a:p>
            <a:r>
              <a:rPr kumimoji="1" lang="en-US" sz="1200" b="0" i="0" u="none" strike="noStrike" kern="1200" baseline="0" dirty="0">
                <a:solidFill>
                  <a:schemeClr val="tx1"/>
                </a:solidFill>
                <a:latin typeface="Times New Roman" pitchFamily="-109" charset="0"/>
                <a:ea typeface="+mn-ea"/>
                <a:cs typeface="+mn-cs"/>
              </a:rPr>
              <a:t>devices.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Bus matrix </a:t>
            </a:r>
            <a:r>
              <a:rPr kumimoji="1" lang="en-US" sz="1200" b="0" i="0" u="none" strike="noStrike" kern="1200" baseline="0" dirty="0">
                <a:solidFill>
                  <a:schemeClr val="tx1"/>
                </a:solidFill>
                <a:latin typeface="Times New Roman" pitchFamily="-109" charset="0"/>
                <a:ea typeface="+mn-ea"/>
                <a:cs typeface="+mn-cs"/>
              </a:rPr>
              <a:t>: Connects the core and debug interfaces to external buses on the</a:t>
            </a:r>
          </a:p>
          <a:p>
            <a:r>
              <a:rPr kumimoji="1" lang="en-US" sz="1200" b="0" i="0" u="none" strike="noStrike" kern="1200" baseline="0" dirty="0">
                <a:solidFill>
                  <a:schemeClr val="tx1"/>
                </a:solidFill>
                <a:latin typeface="Times New Roman" pitchFamily="-109" charset="0"/>
                <a:ea typeface="+mn-ea"/>
                <a:cs typeface="+mn-cs"/>
              </a:rPr>
              <a:t>microcontroller.</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Memory protection unit </a:t>
            </a:r>
            <a:r>
              <a:rPr kumimoji="1" lang="en-US" sz="1200" b="0" i="0" u="none" strike="noStrike" kern="1200" baseline="0" dirty="0">
                <a:solidFill>
                  <a:schemeClr val="tx1"/>
                </a:solidFill>
                <a:latin typeface="Times New Roman" pitchFamily="-109" charset="0"/>
                <a:ea typeface="+mn-ea"/>
                <a:cs typeface="+mn-cs"/>
              </a:rPr>
              <a:t>: Protects critical data used by the operating system</a:t>
            </a:r>
          </a:p>
          <a:p>
            <a:r>
              <a:rPr kumimoji="1" lang="en-US" sz="1200" b="0" i="0" u="none" strike="noStrike" kern="1200" baseline="0" dirty="0">
                <a:solidFill>
                  <a:schemeClr val="tx1"/>
                </a:solidFill>
                <a:latin typeface="Times New Roman" pitchFamily="-109" charset="0"/>
                <a:ea typeface="+mn-ea"/>
                <a:cs typeface="+mn-cs"/>
              </a:rPr>
              <a:t>from user applications, separating processing tasks by disallowing access</a:t>
            </a:r>
          </a:p>
          <a:p>
            <a:r>
              <a:rPr kumimoji="1" lang="en-US" sz="1200" b="0" i="0" u="none" strike="noStrike" kern="1200" baseline="0" dirty="0">
                <a:solidFill>
                  <a:schemeClr val="tx1"/>
                </a:solidFill>
                <a:latin typeface="Times New Roman" pitchFamily="-109" charset="0"/>
                <a:ea typeface="+mn-ea"/>
                <a:cs typeface="+mn-cs"/>
              </a:rPr>
              <a:t>to each other’s data, disabling access to memory regions, allowing memory</a:t>
            </a:r>
          </a:p>
          <a:p>
            <a:r>
              <a:rPr kumimoji="1" lang="en-US" sz="1200" b="0" i="0" u="none" strike="noStrike" kern="1200" baseline="0" dirty="0">
                <a:solidFill>
                  <a:schemeClr val="tx1"/>
                </a:solidFill>
                <a:latin typeface="Times New Roman" pitchFamily="-109" charset="0"/>
                <a:ea typeface="+mn-ea"/>
                <a:cs typeface="+mn-cs"/>
              </a:rPr>
              <a:t>regions to be defined as read-only, and detecting unexpected memory accesses</a:t>
            </a:r>
          </a:p>
          <a:p>
            <a:r>
              <a:rPr kumimoji="1" lang="en-US" sz="1200" b="0" i="0" u="none" strike="noStrike" kern="1200" baseline="0" dirty="0">
                <a:solidFill>
                  <a:schemeClr val="tx1"/>
                </a:solidFill>
                <a:latin typeface="Times New Roman" pitchFamily="-109" charset="0"/>
                <a:ea typeface="+mn-ea"/>
                <a:cs typeface="+mn-cs"/>
              </a:rPr>
              <a:t>that could potentially break the system.</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The upper part of Figure 1.16 shows the block diagram of a typical microcontroller</a:t>
            </a:r>
          </a:p>
          <a:p>
            <a:r>
              <a:rPr kumimoji="1" lang="en-US" sz="1200" b="0" i="0" u="none" strike="noStrike" kern="1200" baseline="0" dirty="0">
                <a:solidFill>
                  <a:schemeClr val="tx1"/>
                </a:solidFill>
                <a:latin typeface="Times New Roman" pitchFamily="-109" charset="0"/>
                <a:ea typeface="+mn-ea"/>
                <a:cs typeface="+mn-cs"/>
              </a:rPr>
              <a:t>built with the Cortex-M3, in this case the EFM32 microcontroller. This</a:t>
            </a:r>
          </a:p>
          <a:p>
            <a:r>
              <a:rPr kumimoji="1" lang="en-US" sz="1200" b="0" i="0" u="none" strike="noStrike" kern="1200" baseline="0" dirty="0">
                <a:solidFill>
                  <a:schemeClr val="tx1"/>
                </a:solidFill>
                <a:latin typeface="Times New Roman" pitchFamily="-109" charset="0"/>
                <a:ea typeface="+mn-ea"/>
                <a:cs typeface="+mn-cs"/>
              </a:rPr>
              <a:t>microcontroller is marketed for use in a wide variety of devices, including energy,</a:t>
            </a:r>
          </a:p>
          <a:p>
            <a:r>
              <a:rPr kumimoji="1" lang="en-US" sz="1200" b="0" i="0" u="none" strike="noStrike" kern="1200" baseline="0" dirty="0">
                <a:solidFill>
                  <a:schemeClr val="tx1"/>
                </a:solidFill>
                <a:latin typeface="Times New Roman" pitchFamily="-109" charset="0"/>
                <a:ea typeface="+mn-ea"/>
                <a:cs typeface="+mn-cs"/>
              </a:rPr>
              <a:t>gas, and water metering; alarm and security systems; industrial automation devices;</a:t>
            </a:r>
          </a:p>
          <a:p>
            <a:r>
              <a:rPr kumimoji="1" lang="en-US" sz="1200" b="0" i="0" u="none" strike="noStrike" kern="1200" baseline="0" dirty="0">
                <a:solidFill>
                  <a:schemeClr val="tx1"/>
                </a:solidFill>
                <a:latin typeface="Times New Roman" pitchFamily="-109" charset="0"/>
                <a:ea typeface="+mn-ea"/>
                <a:cs typeface="+mn-cs"/>
              </a:rPr>
              <a:t>home automation devices; smart accessories; and health and fitness devices. The silicon</a:t>
            </a:r>
          </a:p>
          <a:p>
            <a:r>
              <a:rPr kumimoji="1" lang="en-US" sz="1200" b="0" i="0" u="none" strike="noStrike" kern="1200" baseline="0" dirty="0">
                <a:solidFill>
                  <a:schemeClr val="tx1"/>
                </a:solidFill>
                <a:latin typeface="Times New Roman" pitchFamily="-109" charset="0"/>
                <a:ea typeface="+mn-ea"/>
                <a:cs typeface="+mn-cs"/>
              </a:rPr>
              <a:t>chip consists of 10 main areas: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Core and memory:  </a:t>
            </a:r>
            <a:r>
              <a:rPr kumimoji="1" lang="en-US" sz="1200" b="0" i="0" u="none" strike="noStrike" kern="1200" baseline="0" dirty="0">
                <a:solidFill>
                  <a:schemeClr val="tx1"/>
                </a:solidFill>
                <a:latin typeface="Times New Roman" pitchFamily="-109" charset="0"/>
                <a:ea typeface="+mn-ea"/>
                <a:cs typeface="+mn-cs"/>
              </a:rPr>
              <a:t>This region includes the Cortex-M3</a:t>
            </a:r>
          </a:p>
          <a:p>
            <a:r>
              <a:rPr kumimoji="1" lang="en-US" sz="1200" b="0" i="0" u="none" strike="noStrike" kern="1200" baseline="0" dirty="0">
                <a:solidFill>
                  <a:schemeClr val="tx1"/>
                </a:solidFill>
                <a:latin typeface="Times New Roman" pitchFamily="-109" charset="0"/>
                <a:ea typeface="+mn-ea"/>
                <a:cs typeface="+mn-cs"/>
              </a:rPr>
              <a:t>processor, static RAM (SRAM) data memory, and flash memory15  for storing program instructions</a:t>
            </a:r>
          </a:p>
          <a:p>
            <a:r>
              <a:rPr kumimoji="1" lang="en-US" sz="1200" b="0" i="0" u="none" strike="noStrike" kern="1200" baseline="0" dirty="0">
                <a:solidFill>
                  <a:schemeClr val="tx1"/>
                </a:solidFill>
                <a:latin typeface="Times New Roman" pitchFamily="-109" charset="0"/>
                <a:ea typeface="+mn-ea"/>
                <a:cs typeface="+mn-cs"/>
              </a:rPr>
              <a:t> and </a:t>
            </a:r>
            <a:r>
              <a:rPr kumimoji="1" lang="en-US" sz="1200" b="0" i="0" u="none" strike="noStrike" kern="1200" baseline="0" dirty="0" err="1">
                <a:solidFill>
                  <a:schemeClr val="tx1"/>
                </a:solidFill>
                <a:latin typeface="Times New Roman" pitchFamily="-109" charset="0"/>
                <a:ea typeface="+mn-ea"/>
                <a:cs typeface="+mn-cs"/>
              </a:rPr>
              <a:t>nonvarying</a:t>
            </a:r>
            <a:r>
              <a:rPr kumimoji="1" lang="en-US" sz="1200" b="0" i="0" u="none" strike="noStrike" kern="1200" baseline="0" dirty="0">
                <a:solidFill>
                  <a:schemeClr val="tx1"/>
                </a:solidFill>
                <a:latin typeface="Times New Roman" pitchFamily="-109" charset="0"/>
                <a:ea typeface="+mn-ea"/>
                <a:cs typeface="+mn-cs"/>
              </a:rPr>
              <a:t> application data. Flash memory is nonvolatile (data is not lost</a:t>
            </a:r>
          </a:p>
          <a:p>
            <a:r>
              <a:rPr kumimoji="1" lang="en-US" sz="1200" b="0" i="0" u="none" strike="noStrike" kern="1200" baseline="0" dirty="0">
                <a:solidFill>
                  <a:schemeClr val="tx1"/>
                </a:solidFill>
                <a:latin typeface="Times New Roman" pitchFamily="-109" charset="0"/>
                <a:ea typeface="+mn-ea"/>
                <a:cs typeface="+mn-cs"/>
              </a:rPr>
              <a:t>when power is shut off) and so is ideal for this purpose. The SRAM stores</a:t>
            </a:r>
          </a:p>
          <a:p>
            <a:r>
              <a:rPr kumimoji="1" lang="en-US" sz="1200" b="0" i="0" u="none" strike="noStrike" kern="1200" baseline="0" dirty="0">
                <a:solidFill>
                  <a:schemeClr val="tx1"/>
                </a:solidFill>
                <a:latin typeface="Times New Roman" pitchFamily="-109" charset="0"/>
                <a:ea typeface="+mn-ea"/>
                <a:cs typeface="+mn-cs"/>
              </a:rPr>
              <a:t>variable data. This area also includes a debug interface, which makes it easy to</a:t>
            </a:r>
          </a:p>
          <a:p>
            <a:r>
              <a:rPr kumimoji="1" lang="en-US" sz="1200" b="0" i="0" u="none" strike="noStrike" kern="1200" baseline="0" dirty="0">
                <a:solidFill>
                  <a:schemeClr val="tx1"/>
                </a:solidFill>
                <a:latin typeface="Times New Roman" pitchFamily="-109" charset="0"/>
                <a:ea typeface="+mn-ea"/>
                <a:cs typeface="+mn-cs"/>
              </a:rPr>
              <a:t>reprogram and update the system in the field.</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Parallel I/O ports:  </a:t>
            </a:r>
            <a:r>
              <a:rPr kumimoji="1" lang="en-US" sz="1200" b="0" i="0" u="none" strike="noStrike" kern="1200" baseline="0" dirty="0">
                <a:solidFill>
                  <a:schemeClr val="tx1"/>
                </a:solidFill>
                <a:latin typeface="Times New Roman" pitchFamily="-109" charset="0"/>
                <a:ea typeface="+mn-ea"/>
                <a:cs typeface="+mn-cs"/>
              </a:rPr>
              <a:t>Configurable for a variety of parallel I/O schemes.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Serial interfaces:  </a:t>
            </a:r>
            <a:r>
              <a:rPr kumimoji="1" lang="en-US" sz="1200" b="0" i="0" u="none" strike="noStrike" kern="1200" baseline="0" dirty="0">
                <a:solidFill>
                  <a:schemeClr val="tx1"/>
                </a:solidFill>
                <a:latin typeface="Times New Roman" pitchFamily="-109" charset="0"/>
                <a:ea typeface="+mn-ea"/>
                <a:cs typeface="+mn-cs"/>
              </a:rPr>
              <a:t>Supports various serial I/O schemes.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Analog interfaces </a:t>
            </a:r>
            <a:r>
              <a:rPr kumimoji="1" lang="en-US" sz="1200" b="0" i="0" u="none" strike="noStrike" kern="1200" baseline="0" dirty="0">
                <a:solidFill>
                  <a:schemeClr val="tx1"/>
                </a:solidFill>
                <a:latin typeface="Times New Roman" pitchFamily="-109" charset="0"/>
                <a:ea typeface="+mn-ea"/>
                <a:cs typeface="+mn-cs"/>
              </a:rPr>
              <a:t>: Analog-to-digital and digital-to-analog</a:t>
            </a:r>
          </a:p>
          <a:p>
            <a:r>
              <a:rPr kumimoji="1" lang="en-US" sz="1200" b="0" i="0" u="none" strike="noStrike" kern="1200" baseline="0" dirty="0">
                <a:solidFill>
                  <a:schemeClr val="tx1"/>
                </a:solidFill>
                <a:latin typeface="Times New Roman" pitchFamily="-109" charset="0"/>
                <a:ea typeface="+mn-ea"/>
                <a:cs typeface="+mn-cs"/>
              </a:rPr>
              <a:t>logic to support sensors and actuators.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Timers and triggers </a:t>
            </a:r>
            <a:r>
              <a:rPr kumimoji="1" lang="en-US" sz="1200" b="0" i="0" u="none" strike="noStrike" kern="1200" baseline="0" dirty="0">
                <a:solidFill>
                  <a:schemeClr val="tx1"/>
                </a:solidFill>
                <a:latin typeface="Times New Roman" pitchFamily="-109" charset="0"/>
                <a:ea typeface="+mn-ea"/>
                <a:cs typeface="+mn-cs"/>
              </a:rPr>
              <a:t>: Keeps track of timing and counts events, generates output</a:t>
            </a:r>
          </a:p>
          <a:p>
            <a:r>
              <a:rPr kumimoji="1" lang="en-US" sz="1200" b="0" i="0" u="none" strike="noStrike" kern="1200" baseline="0" dirty="0">
                <a:solidFill>
                  <a:schemeClr val="tx1"/>
                </a:solidFill>
                <a:latin typeface="Times New Roman" pitchFamily="-109" charset="0"/>
                <a:ea typeface="+mn-ea"/>
                <a:cs typeface="+mn-cs"/>
              </a:rPr>
              <a:t>waveforms, and triggers timed actions in other peripherals.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Clock management </a:t>
            </a:r>
            <a:r>
              <a:rPr kumimoji="1" lang="en-US" sz="1200" b="0" i="0" u="none" strike="noStrike" kern="1200" baseline="0" dirty="0">
                <a:solidFill>
                  <a:schemeClr val="tx1"/>
                </a:solidFill>
                <a:latin typeface="Times New Roman" pitchFamily="-109" charset="0"/>
                <a:ea typeface="+mn-ea"/>
                <a:cs typeface="+mn-cs"/>
              </a:rPr>
              <a:t>: Controls the clocks and oscillators on the chip. Multiple</a:t>
            </a:r>
          </a:p>
          <a:p>
            <a:r>
              <a:rPr kumimoji="1" lang="en-US" sz="1200" b="0" i="0" u="none" strike="noStrike" kern="1200" baseline="0" dirty="0">
                <a:solidFill>
                  <a:schemeClr val="tx1"/>
                </a:solidFill>
                <a:latin typeface="Times New Roman" pitchFamily="-109" charset="0"/>
                <a:ea typeface="+mn-ea"/>
                <a:cs typeface="+mn-cs"/>
              </a:rPr>
              <a:t>clocks and oscillators are used to minimize power consumption and provide</a:t>
            </a:r>
          </a:p>
          <a:p>
            <a:r>
              <a:rPr kumimoji="1" lang="en-US" sz="1200" b="0" i="0" u="none" strike="noStrike" kern="1200" baseline="0" dirty="0">
                <a:solidFill>
                  <a:schemeClr val="tx1"/>
                </a:solidFill>
                <a:latin typeface="Times New Roman" pitchFamily="-109" charset="0"/>
                <a:ea typeface="+mn-ea"/>
                <a:cs typeface="+mn-cs"/>
              </a:rPr>
              <a:t>short startup times.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Energy management </a:t>
            </a:r>
            <a:r>
              <a:rPr kumimoji="1" lang="en-US" sz="1200" b="0" i="0" u="none" strike="noStrike" kern="1200" baseline="0" dirty="0">
                <a:solidFill>
                  <a:schemeClr val="tx1"/>
                </a:solidFill>
                <a:latin typeface="Times New Roman" pitchFamily="-109" charset="0"/>
                <a:ea typeface="+mn-ea"/>
                <a:cs typeface="+mn-cs"/>
              </a:rPr>
              <a:t>: Manages the various low-energy</a:t>
            </a:r>
          </a:p>
          <a:p>
            <a:r>
              <a:rPr kumimoji="1" lang="en-US" sz="1200" b="0" i="0" u="none" strike="noStrike" kern="1200" baseline="0" dirty="0">
                <a:solidFill>
                  <a:schemeClr val="tx1"/>
                </a:solidFill>
                <a:latin typeface="Times New Roman" pitchFamily="-109" charset="0"/>
                <a:ea typeface="+mn-ea"/>
                <a:cs typeface="+mn-cs"/>
              </a:rPr>
              <a:t>modes of operation of the processor and peripherals to provide real-time</a:t>
            </a:r>
          </a:p>
          <a:p>
            <a:r>
              <a:rPr kumimoji="1" lang="en-US" sz="1200" b="0" i="0" u="none" strike="noStrike" kern="1200" baseline="0" dirty="0">
                <a:solidFill>
                  <a:schemeClr val="tx1"/>
                </a:solidFill>
                <a:latin typeface="Times New Roman" pitchFamily="-109" charset="0"/>
                <a:ea typeface="+mn-ea"/>
                <a:cs typeface="+mn-cs"/>
              </a:rPr>
              <a:t>management of the energy needs so as to minimize energy consumption.</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Security</a:t>
            </a:r>
            <a:r>
              <a:rPr kumimoji="1" lang="en-US" sz="1200" b="0" i="0" u="none" strike="noStrike" kern="1200" baseline="0" dirty="0">
                <a:solidFill>
                  <a:schemeClr val="tx1"/>
                </a:solidFill>
                <a:latin typeface="Times New Roman" pitchFamily="-109" charset="0"/>
                <a:ea typeface="+mn-ea"/>
                <a:cs typeface="+mn-cs"/>
              </a:rPr>
              <a:t> : The chip includes a hardware implementation of the Advanced</a:t>
            </a:r>
          </a:p>
          <a:p>
            <a:r>
              <a:rPr kumimoji="1" lang="en-US" sz="1200" b="0" i="0" u="none" strike="noStrike" kern="1200" baseline="0" dirty="0">
                <a:solidFill>
                  <a:schemeClr val="tx1"/>
                </a:solidFill>
                <a:latin typeface="Times New Roman" pitchFamily="-109" charset="0"/>
                <a:ea typeface="+mn-ea"/>
                <a:cs typeface="+mn-cs"/>
              </a:rPr>
              <a:t>Encryption Standard (AES).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32-bit bus </a:t>
            </a:r>
            <a:r>
              <a:rPr kumimoji="1" lang="en-US" sz="1200" b="0" i="0" u="none" strike="noStrike" kern="1200" baseline="0" dirty="0">
                <a:solidFill>
                  <a:schemeClr val="tx1"/>
                </a:solidFill>
                <a:latin typeface="Times New Roman" pitchFamily="-109" charset="0"/>
                <a:ea typeface="+mn-ea"/>
                <a:cs typeface="+mn-cs"/>
              </a:rPr>
              <a:t>: Connects all of the components on the chip.</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Peripheral bus </a:t>
            </a:r>
            <a:r>
              <a:rPr kumimoji="1" lang="en-US" sz="1200" b="0" i="0" u="none" strike="noStrike" kern="1200" baseline="0" dirty="0">
                <a:solidFill>
                  <a:schemeClr val="tx1"/>
                </a:solidFill>
                <a:latin typeface="Times New Roman" pitchFamily="-109" charset="0"/>
                <a:ea typeface="+mn-ea"/>
                <a:cs typeface="+mn-cs"/>
              </a:rPr>
              <a:t>: A network which lets the different peripheral module communicate</a:t>
            </a:r>
          </a:p>
          <a:p>
            <a:r>
              <a:rPr kumimoji="1" lang="en-US" sz="1200" b="0" i="0" u="none" strike="noStrike" kern="1200" baseline="0" dirty="0">
                <a:solidFill>
                  <a:schemeClr val="tx1"/>
                </a:solidFill>
                <a:latin typeface="Times New Roman" pitchFamily="-109" charset="0"/>
                <a:ea typeface="+mn-ea"/>
                <a:cs typeface="+mn-cs"/>
              </a:rPr>
              <a:t>directly with each other without involving the processor. This supports</a:t>
            </a:r>
          </a:p>
          <a:p>
            <a:r>
              <a:rPr kumimoji="1" lang="en-US" sz="1200" b="0" i="0" u="none" strike="noStrike" kern="1200" baseline="0" dirty="0">
                <a:solidFill>
                  <a:schemeClr val="tx1"/>
                </a:solidFill>
                <a:latin typeface="Times New Roman" pitchFamily="-109" charset="0"/>
                <a:ea typeface="+mn-ea"/>
                <a:cs typeface="+mn-cs"/>
              </a:rPr>
              <a:t>timing-critical operation and reduces software overhead.</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Comparing Figure 1.16 with Figure 1.2, you will see many similarities and</a:t>
            </a:r>
          </a:p>
          <a:p>
            <a:r>
              <a:rPr kumimoji="1" lang="en-US" sz="1200" b="0" i="0" u="none" strike="noStrike" kern="1200" baseline="0" dirty="0">
                <a:solidFill>
                  <a:schemeClr val="tx1"/>
                </a:solidFill>
                <a:latin typeface="Times New Roman" pitchFamily="-109" charset="0"/>
                <a:ea typeface="+mn-ea"/>
                <a:cs typeface="+mn-cs"/>
              </a:rPr>
              <a:t>the same general hierarchical structure. Note, however, that the top level of a</a:t>
            </a:r>
          </a:p>
          <a:p>
            <a:r>
              <a:rPr kumimoji="1" lang="en-US" sz="1200" b="0" i="0" u="none" strike="noStrike" kern="1200" baseline="0" dirty="0">
                <a:solidFill>
                  <a:schemeClr val="tx1"/>
                </a:solidFill>
                <a:latin typeface="Times New Roman" pitchFamily="-109" charset="0"/>
                <a:ea typeface="+mn-ea"/>
                <a:cs typeface="+mn-cs"/>
              </a:rPr>
              <a:t>microcontroller computer system is a single chip, whereas for a multicore computer,</a:t>
            </a:r>
          </a:p>
          <a:p>
            <a:r>
              <a:rPr kumimoji="1" lang="en-US" sz="1200" b="0" i="0" u="none" strike="noStrike" kern="1200" baseline="0" dirty="0">
                <a:solidFill>
                  <a:schemeClr val="tx1"/>
                </a:solidFill>
                <a:latin typeface="Times New Roman" pitchFamily="-109" charset="0"/>
                <a:ea typeface="+mn-ea"/>
                <a:cs typeface="+mn-cs"/>
              </a:rPr>
              <a:t>the top level is a motherboard containing a number of chips. Another noteworthy</a:t>
            </a:r>
          </a:p>
          <a:p>
            <a:r>
              <a:rPr kumimoji="1" lang="en-US" sz="1200" b="0" i="0" u="none" strike="noStrike" kern="1200" baseline="0" dirty="0">
                <a:solidFill>
                  <a:schemeClr val="tx1"/>
                </a:solidFill>
                <a:latin typeface="Times New Roman" pitchFamily="-109" charset="0"/>
                <a:ea typeface="+mn-ea"/>
                <a:cs typeface="+mn-cs"/>
              </a:rPr>
              <a:t>difference is that there is no cache, neither in the Cortex-M3 processor</a:t>
            </a:r>
          </a:p>
          <a:p>
            <a:r>
              <a:rPr kumimoji="1" lang="en-US" sz="1200" b="0" i="0" u="none" strike="noStrike" kern="1200" baseline="0" dirty="0">
                <a:solidFill>
                  <a:schemeClr val="tx1"/>
                </a:solidFill>
                <a:latin typeface="Times New Roman" pitchFamily="-109" charset="0"/>
                <a:ea typeface="+mn-ea"/>
                <a:cs typeface="+mn-cs"/>
              </a:rPr>
              <a:t>nor in the microcontroller as a whole, which plays an important role if the code or</a:t>
            </a:r>
          </a:p>
          <a:p>
            <a:r>
              <a:rPr kumimoji="1" lang="en-US" sz="1200" b="0" i="0" u="none" strike="noStrike" kern="1200" baseline="0" dirty="0">
                <a:solidFill>
                  <a:schemeClr val="tx1"/>
                </a:solidFill>
                <a:latin typeface="Times New Roman" pitchFamily="-109" charset="0"/>
                <a:ea typeface="+mn-ea"/>
                <a:cs typeface="+mn-cs"/>
              </a:rPr>
              <a:t>data resides in external memory. Though the number of cycles to read the instruction</a:t>
            </a:r>
          </a:p>
          <a:p>
            <a:r>
              <a:rPr kumimoji="1" lang="en-US" sz="1200" b="0" i="0" u="none" strike="noStrike" kern="1200" baseline="0" dirty="0">
                <a:solidFill>
                  <a:schemeClr val="tx1"/>
                </a:solidFill>
                <a:latin typeface="Times New Roman" pitchFamily="-109" charset="0"/>
                <a:ea typeface="+mn-ea"/>
                <a:cs typeface="+mn-cs"/>
              </a:rPr>
              <a:t>or data varies depending on cache hit or miss, the cache greatly improves the</a:t>
            </a:r>
          </a:p>
          <a:p>
            <a:r>
              <a:rPr kumimoji="1" lang="en-US" sz="1200" b="0" i="0" u="none" strike="noStrike" kern="1200" baseline="0" dirty="0">
                <a:solidFill>
                  <a:schemeClr val="tx1"/>
                </a:solidFill>
                <a:latin typeface="Times New Roman" pitchFamily="-109" charset="0"/>
                <a:ea typeface="+mn-ea"/>
                <a:cs typeface="+mn-cs"/>
              </a:rPr>
              <a:t>performance when external memory is used. Such overhead is not needed for a</a:t>
            </a:r>
          </a:p>
          <a:p>
            <a:r>
              <a:rPr kumimoji="1" lang="en-US" sz="1200" b="0" i="0" u="none" strike="noStrike" kern="1200" baseline="0" dirty="0">
                <a:solidFill>
                  <a:schemeClr val="tx1"/>
                </a:solidFill>
                <a:latin typeface="Times New Roman" pitchFamily="-109" charset="0"/>
                <a:ea typeface="+mn-ea"/>
                <a:cs typeface="+mn-cs"/>
              </a:rPr>
              <a:t>microcontroller.</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43</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339048941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2598D2-2ED8-8547-B4B7-C382E9B8AC9E}" type="slidenum">
              <a:rPr lang="en-US"/>
              <a:pPr/>
              <a:t>44</a:t>
            </a:fld>
            <a:endParaRPr lang="en-US" dirty="0"/>
          </a:p>
        </p:txBody>
      </p:sp>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p:txBody>
          <a:bodyPr/>
          <a:lstStyle/>
          <a:p>
            <a:r>
              <a:rPr lang="en-GB" dirty="0"/>
              <a:t>Chapter 1 summary.</a:t>
            </a:r>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kumimoji="1" lang="en-US" sz="1200" b="0" i="0" u="none" strike="noStrike" kern="1200" baseline="0" dirty="0">
                <a:solidFill>
                  <a:schemeClr val="tx1"/>
                </a:solidFill>
                <a:latin typeface="Times New Roman" pitchFamily="-109" charset="0"/>
                <a:ea typeface="+mn-ea"/>
                <a:cs typeface="+mn-cs"/>
              </a:rPr>
              <a:t> We now look in a general way at the internal structure of a computer. We begin with</a:t>
            </a:r>
          </a:p>
          <a:p>
            <a:r>
              <a:rPr kumimoji="1" lang="en-US" sz="1200" b="0" i="0" u="none" strike="noStrike" kern="1200" baseline="0" dirty="0">
                <a:solidFill>
                  <a:schemeClr val="tx1"/>
                </a:solidFill>
                <a:latin typeface="Times New Roman" pitchFamily="-109" charset="0"/>
                <a:ea typeface="+mn-ea"/>
                <a:cs typeface="+mn-cs"/>
              </a:rPr>
              <a:t>a traditional computer with a single processor that employs a </a:t>
            </a:r>
            <a:r>
              <a:rPr kumimoji="1" lang="en-US" sz="1200" b="0" i="0" u="none" strike="noStrike" kern="1200" baseline="0" dirty="0" err="1">
                <a:solidFill>
                  <a:schemeClr val="tx1"/>
                </a:solidFill>
                <a:latin typeface="Times New Roman" pitchFamily="-109" charset="0"/>
                <a:ea typeface="+mn-ea"/>
                <a:cs typeface="+mn-cs"/>
              </a:rPr>
              <a:t>microprogrammed</a:t>
            </a:r>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control unit, then examine a typical multicore structure.</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 Figure 1.1 provides a hierarchical view</a:t>
            </a:r>
          </a:p>
          <a:p>
            <a:r>
              <a:rPr kumimoji="1" lang="en-US" sz="1200" b="0" i="0" u="none" strike="noStrike" kern="1200" baseline="0" dirty="0">
                <a:solidFill>
                  <a:schemeClr val="tx1"/>
                </a:solidFill>
                <a:latin typeface="Times New Roman" pitchFamily="-109" charset="0"/>
                <a:ea typeface="+mn-ea"/>
                <a:cs typeface="+mn-cs"/>
              </a:rPr>
              <a:t>of the internal structure of a traditional single-processor computer.</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6</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kumimoji="1" lang="en-US" sz="1200" kern="1200" baseline="0" dirty="0">
                <a:solidFill>
                  <a:schemeClr val="tx1"/>
                </a:solidFill>
                <a:latin typeface="Times New Roman" pitchFamily="-109" charset="0"/>
                <a:ea typeface="+mn-ea"/>
                <a:cs typeface="+mn-cs"/>
              </a:rPr>
              <a:t>There are four main structural components:</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Central processing unit (CPU): </a:t>
            </a:r>
            <a:r>
              <a:rPr kumimoji="1" lang="en-US" sz="1200" b="0" kern="1200" baseline="0" dirty="0">
                <a:solidFill>
                  <a:schemeClr val="tx1"/>
                </a:solidFill>
                <a:latin typeface="Times New Roman" pitchFamily="-109" charset="0"/>
                <a:ea typeface="+mn-ea"/>
                <a:cs typeface="+mn-cs"/>
              </a:rPr>
              <a:t>Controls the operation of the computer and</a:t>
            </a:r>
          </a:p>
          <a:p>
            <a:r>
              <a:rPr kumimoji="1" lang="en-US" sz="1200" kern="1200" baseline="0" dirty="0">
                <a:solidFill>
                  <a:schemeClr val="tx1"/>
                </a:solidFill>
                <a:latin typeface="Times New Roman" pitchFamily="-109" charset="0"/>
                <a:ea typeface="+mn-ea"/>
                <a:cs typeface="+mn-cs"/>
              </a:rPr>
              <a:t>performs its data processing functions; often simply referred to as </a:t>
            </a:r>
            <a:r>
              <a:rPr kumimoji="1" lang="en-US" sz="1200" b="1" kern="1200" baseline="0" dirty="0">
                <a:solidFill>
                  <a:schemeClr val="tx1"/>
                </a:solidFill>
                <a:latin typeface="Times New Roman" pitchFamily="-109" charset="0"/>
                <a:ea typeface="+mn-ea"/>
                <a:cs typeface="+mn-cs"/>
              </a:rPr>
              <a:t>processor.</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Main memory: </a:t>
            </a:r>
            <a:r>
              <a:rPr kumimoji="1" lang="en-US" sz="1200" b="0" kern="1200" baseline="0" dirty="0">
                <a:solidFill>
                  <a:schemeClr val="tx1"/>
                </a:solidFill>
                <a:latin typeface="Times New Roman" pitchFamily="-109" charset="0"/>
                <a:ea typeface="+mn-ea"/>
                <a:cs typeface="+mn-cs"/>
              </a:rPr>
              <a:t>Stores data.</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I/O: </a:t>
            </a:r>
            <a:r>
              <a:rPr kumimoji="1" lang="en-US" sz="1200" b="0" kern="1200" baseline="0" dirty="0">
                <a:solidFill>
                  <a:schemeClr val="tx1"/>
                </a:solidFill>
                <a:latin typeface="Times New Roman" pitchFamily="-109" charset="0"/>
                <a:ea typeface="+mn-ea"/>
                <a:cs typeface="+mn-cs"/>
              </a:rPr>
              <a:t>Moves data between the computer and its external environment.</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System interconnection: </a:t>
            </a:r>
            <a:r>
              <a:rPr kumimoji="1" lang="en-US" sz="1200" b="0" kern="1200" baseline="0" dirty="0">
                <a:solidFill>
                  <a:schemeClr val="tx1"/>
                </a:solidFill>
                <a:latin typeface="Times New Roman" pitchFamily="-109" charset="0"/>
                <a:ea typeface="+mn-ea"/>
                <a:cs typeface="+mn-cs"/>
              </a:rPr>
              <a:t>Some mechanism that provides for communication</a:t>
            </a:r>
          </a:p>
          <a:p>
            <a:r>
              <a:rPr kumimoji="1" lang="en-US" sz="1200" kern="1200" baseline="0" dirty="0">
                <a:solidFill>
                  <a:schemeClr val="tx1"/>
                </a:solidFill>
                <a:latin typeface="Times New Roman" pitchFamily="-109" charset="0"/>
                <a:ea typeface="+mn-ea"/>
                <a:cs typeface="+mn-cs"/>
              </a:rPr>
              <a:t>among CPU, main memory, and I/O. A common example of system interconnection</a:t>
            </a:r>
          </a:p>
          <a:p>
            <a:r>
              <a:rPr kumimoji="1" lang="en-US" sz="1200" kern="1200" baseline="0" dirty="0">
                <a:solidFill>
                  <a:schemeClr val="tx1"/>
                </a:solidFill>
                <a:latin typeface="Times New Roman" pitchFamily="-109" charset="0"/>
                <a:ea typeface="+mn-ea"/>
                <a:cs typeface="+mn-cs"/>
              </a:rPr>
              <a:t>is by means of a </a:t>
            </a:r>
            <a:r>
              <a:rPr kumimoji="1" lang="en-US" sz="1200" b="1" kern="1200" baseline="0" dirty="0">
                <a:solidFill>
                  <a:schemeClr val="tx1"/>
                </a:solidFill>
                <a:latin typeface="Times New Roman" pitchFamily="-109" charset="0"/>
                <a:ea typeface="+mn-ea"/>
                <a:cs typeface="+mn-cs"/>
              </a:rPr>
              <a:t>system bus, </a:t>
            </a:r>
            <a:r>
              <a:rPr kumimoji="1" lang="en-US" sz="1200" b="0" kern="1200" baseline="0" dirty="0">
                <a:solidFill>
                  <a:schemeClr val="tx1"/>
                </a:solidFill>
                <a:latin typeface="Times New Roman" pitchFamily="-109" charset="0"/>
                <a:ea typeface="+mn-ea"/>
                <a:cs typeface="+mn-cs"/>
              </a:rPr>
              <a:t>consisting of a number of conducting</a:t>
            </a:r>
          </a:p>
          <a:p>
            <a:r>
              <a:rPr kumimoji="1" lang="en-US" sz="1200" kern="1200" baseline="0" dirty="0">
                <a:solidFill>
                  <a:schemeClr val="tx1"/>
                </a:solidFill>
                <a:latin typeface="Times New Roman" pitchFamily="-109" charset="0"/>
                <a:ea typeface="+mn-ea"/>
                <a:cs typeface="+mn-cs"/>
              </a:rPr>
              <a:t>wires to which all the other components attach.</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7</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kumimoji="1" lang="en-US" sz="1200" kern="1200" baseline="0" dirty="0">
                <a:solidFill>
                  <a:schemeClr val="tx1"/>
                </a:solidFill>
                <a:latin typeface="Times New Roman" pitchFamily="-109" charset="0"/>
                <a:ea typeface="+mn-ea"/>
                <a:cs typeface="+mn-cs"/>
              </a:rPr>
              <a:t>There may be one or more of each of the aforementioned components.</a:t>
            </a:r>
          </a:p>
          <a:p>
            <a:r>
              <a:rPr kumimoji="1" lang="en-US" sz="1200" kern="1200" baseline="0" dirty="0">
                <a:solidFill>
                  <a:schemeClr val="tx1"/>
                </a:solidFill>
                <a:latin typeface="Times New Roman" pitchFamily="-109" charset="0"/>
                <a:ea typeface="+mn-ea"/>
                <a:cs typeface="+mn-cs"/>
              </a:rPr>
              <a:t>Traditionally, there has been just a single processor. In recent years, there has been</a:t>
            </a:r>
          </a:p>
          <a:p>
            <a:r>
              <a:rPr kumimoji="1" lang="en-US" sz="1200" kern="1200" baseline="0" dirty="0">
                <a:solidFill>
                  <a:schemeClr val="tx1"/>
                </a:solidFill>
                <a:latin typeface="Times New Roman" pitchFamily="-109" charset="0"/>
                <a:ea typeface="+mn-ea"/>
                <a:cs typeface="+mn-cs"/>
              </a:rPr>
              <a:t>increasing use of multiple processors in a single computer. Some design issues relating</a:t>
            </a:r>
          </a:p>
          <a:p>
            <a:r>
              <a:rPr kumimoji="1" lang="en-US" sz="1200" kern="1200" baseline="0" dirty="0">
                <a:solidFill>
                  <a:schemeClr val="tx1"/>
                </a:solidFill>
                <a:latin typeface="Times New Roman" pitchFamily="-109" charset="0"/>
                <a:ea typeface="+mn-ea"/>
                <a:cs typeface="+mn-cs"/>
              </a:rPr>
              <a:t>to multiple processors crop up and are discussed as the text proceeds; Part Five</a:t>
            </a:r>
          </a:p>
          <a:p>
            <a:r>
              <a:rPr kumimoji="1" lang="en-US" sz="1200" kern="1200" baseline="0" dirty="0">
                <a:solidFill>
                  <a:schemeClr val="tx1"/>
                </a:solidFill>
                <a:latin typeface="Times New Roman" pitchFamily="-109" charset="0"/>
                <a:ea typeface="+mn-ea"/>
                <a:cs typeface="+mn-cs"/>
              </a:rPr>
              <a:t>focuses on such computers.</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Each of these components will be examined in some detail in Part Two.</a:t>
            </a:r>
          </a:p>
          <a:p>
            <a:r>
              <a:rPr kumimoji="1" lang="en-US" sz="1200" kern="1200" baseline="0" dirty="0">
                <a:solidFill>
                  <a:schemeClr val="tx1"/>
                </a:solidFill>
                <a:latin typeface="Times New Roman" pitchFamily="-109" charset="0"/>
                <a:ea typeface="+mn-ea"/>
                <a:cs typeface="+mn-cs"/>
              </a:rPr>
              <a:t>However, for our purposes, the most interesting and in some ways the most complex</a:t>
            </a:r>
          </a:p>
          <a:p>
            <a:r>
              <a:rPr kumimoji="1" lang="en-US" sz="1200" kern="1200" baseline="0" dirty="0">
                <a:solidFill>
                  <a:schemeClr val="tx1"/>
                </a:solidFill>
                <a:latin typeface="Times New Roman" pitchFamily="-109" charset="0"/>
                <a:ea typeface="+mn-ea"/>
                <a:cs typeface="+mn-cs"/>
              </a:rPr>
              <a:t>component is the CPU. Its major structural components are as follows:</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Control unit: </a:t>
            </a:r>
            <a:r>
              <a:rPr kumimoji="1" lang="en-US" sz="1200" b="0" kern="1200" baseline="0" dirty="0">
                <a:solidFill>
                  <a:schemeClr val="tx1"/>
                </a:solidFill>
                <a:latin typeface="Times New Roman" pitchFamily="-109" charset="0"/>
                <a:ea typeface="+mn-ea"/>
                <a:cs typeface="+mn-cs"/>
              </a:rPr>
              <a:t>Controls the operation of the CPU and hence the computer.</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Arithmetic and logic unit (ALU): </a:t>
            </a:r>
            <a:r>
              <a:rPr kumimoji="1" lang="en-US" sz="1200" b="0" kern="1200" baseline="0" dirty="0">
                <a:solidFill>
                  <a:schemeClr val="tx1"/>
                </a:solidFill>
                <a:latin typeface="Times New Roman" pitchFamily="-109" charset="0"/>
                <a:ea typeface="+mn-ea"/>
                <a:cs typeface="+mn-cs"/>
              </a:rPr>
              <a:t>Performs the computer’s data processing</a:t>
            </a:r>
          </a:p>
          <a:p>
            <a:r>
              <a:rPr kumimoji="1" lang="en-US" sz="1200" b="0" kern="1200" baseline="0" dirty="0">
                <a:solidFill>
                  <a:schemeClr val="tx1"/>
                </a:solidFill>
                <a:latin typeface="Times New Roman" pitchFamily="-109" charset="0"/>
                <a:ea typeface="+mn-ea"/>
                <a:cs typeface="+mn-cs"/>
              </a:rPr>
              <a:t>functions.</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Registers: </a:t>
            </a:r>
            <a:r>
              <a:rPr kumimoji="1" lang="en-US" sz="1200" b="0" kern="1200" baseline="0" dirty="0">
                <a:solidFill>
                  <a:schemeClr val="tx1"/>
                </a:solidFill>
                <a:latin typeface="Times New Roman" pitchFamily="-109" charset="0"/>
                <a:ea typeface="+mn-ea"/>
                <a:cs typeface="+mn-cs"/>
              </a:rPr>
              <a:t>Provides storage internal to the CPU.</a:t>
            </a:r>
          </a:p>
          <a:p>
            <a:endParaRPr kumimoji="1" lang="en-US" sz="1200" kern="1200" baseline="0" dirty="0">
              <a:solidFill>
                <a:schemeClr val="tx1"/>
              </a:solidFill>
              <a:latin typeface="Times New Roman" pitchFamily="-109" charset="0"/>
              <a:ea typeface="+mn-ea"/>
              <a:cs typeface="+mn-cs"/>
            </a:endParaRPr>
          </a:p>
          <a:p>
            <a:r>
              <a:rPr kumimoji="1" lang="en-US" sz="1200" kern="1200" baseline="0" dirty="0">
                <a:solidFill>
                  <a:schemeClr val="tx1"/>
                </a:solidFill>
                <a:latin typeface="Times New Roman" pitchFamily="-109" charset="0"/>
                <a:ea typeface="+mn-ea"/>
                <a:cs typeface="+mn-cs"/>
              </a:rPr>
              <a:t>• </a:t>
            </a:r>
            <a:r>
              <a:rPr kumimoji="1" lang="en-US" sz="1200" b="1" kern="1200" baseline="0" dirty="0">
                <a:solidFill>
                  <a:schemeClr val="tx1"/>
                </a:solidFill>
                <a:latin typeface="Times New Roman" pitchFamily="-109" charset="0"/>
                <a:ea typeface="+mn-ea"/>
                <a:cs typeface="+mn-cs"/>
              </a:rPr>
              <a:t>CPU interconnection: </a:t>
            </a:r>
            <a:r>
              <a:rPr kumimoji="1" lang="en-US" sz="1200" b="0" kern="1200" baseline="0" dirty="0">
                <a:solidFill>
                  <a:schemeClr val="tx1"/>
                </a:solidFill>
                <a:latin typeface="Times New Roman" pitchFamily="-109" charset="0"/>
                <a:ea typeface="+mn-ea"/>
                <a:cs typeface="+mn-cs"/>
              </a:rPr>
              <a:t>Some mechanism that provides for communication</a:t>
            </a:r>
          </a:p>
          <a:p>
            <a:r>
              <a:rPr kumimoji="1" lang="en-US" sz="1200" kern="1200" baseline="0" dirty="0">
                <a:solidFill>
                  <a:schemeClr val="tx1"/>
                </a:solidFill>
                <a:latin typeface="Times New Roman" pitchFamily="-109" charset="0"/>
                <a:ea typeface="+mn-ea"/>
                <a:cs typeface="+mn-cs"/>
              </a:rPr>
              <a:t>among the control unit, ALU, and registers.</a:t>
            </a:r>
          </a:p>
          <a:p>
            <a:endParaRPr kumimoji="1" lang="en-US" sz="1200"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 Part Three covers these components, where we will see that complexity is added by</a:t>
            </a:r>
          </a:p>
          <a:p>
            <a:r>
              <a:rPr kumimoji="1" lang="en-US" sz="1200" b="0" i="0" u="none" strike="noStrike" kern="1200" baseline="0" dirty="0">
                <a:solidFill>
                  <a:schemeClr val="tx1"/>
                </a:solidFill>
                <a:latin typeface="Times New Roman" pitchFamily="-109" charset="0"/>
                <a:ea typeface="+mn-ea"/>
                <a:cs typeface="+mn-cs"/>
              </a:rPr>
              <a:t>the use of parallel and pipelined organizational techniques. Finally, there are several</a:t>
            </a:r>
          </a:p>
          <a:p>
            <a:r>
              <a:rPr kumimoji="1" lang="en-US" sz="1200" b="0" i="0" u="none" strike="noStrike" kern="1200" baseline="0" dirty="0">
                <a:solidFill>
                  <a:schemeClr val="tx1"/>
                </a:solidFill>
                <a:latin typeface="Times New Roman" pitchFamily="-109" charset="0"/>
                <a:ea typeface="+mn-ea"/>
                <a:cs typeface="+mn-cs"/>
              </a:rPr>
              <a:t>approaches to the implementation of the control unit; one common approach is</a:t>
            </a:r>
          </a:p>
          <a:p>
            <a:r>
              <a:rPr kumimoji="1" lang="en-US" sz="1200" b="0" i="0" u="none" strike="noStrike" kern="1200" baseline="0" dirty="0">
                <a:solidFill>
                  <a:schemeClr val="tx1"/>
                </a:solidFill>
                <a:latin typeface="Times New Roman" pitchFamily="-109" charset="0"/>
                <a:ea typeface="+mn-ea"/>
                <a:cs typeface="+mn-cs"/>
              </a:rPr>
              <a:t>a </a:t>
            </a:r>
            <a:r>
              <a:rPr kumimoji="1" lang="en-US" sz="1200" b="0" i="1" u="none" strike="noStrike" kern="1200" baseline="0" dirty="0" err="1">
                <a:solidFill>
                  <a:schemeClr val="tx1"/>
                </a:solidFill>
                <a:latin typeface="Times New Roman" pitchFamily="-109" charset="0"/>
                <a:ea typeface="+mn-ea"/>
                <a:cs typeface="+mn-cs"/>
              </a:rPr>
              <a:t>microprogrammed</a:t>
            </a:r>
            <a:r>
              <a:rPr kumimoji="1" lang="en-US" sz="1200" b="0" i="1" u="none" strike="noStrike" kern="1200" baseline="0" dirty="0">
                <a:solidFill>
                  <a:schemeClr val="tx1"/>
                </a:solidFill>
                <a:latin typeface="Times New Roman" pitchFamily="-109" charset="0"/>
                <a:ea typeface="+mn-ea"/>
                <a:cs typeface="+mn-cs"/>
              </a:rPr>
              <a:t> </a:t>
            </a:r>
            <a:r>
              <a:rPr kumimoji="1" lang="en-US" sz="1200" b="0" i="0" u="none" strike="noStrike" kern="1200" baseline="0" dirty="0">
                <a:solidFill>
                  <a:schemeClr val="tx1"/>
                </a:solidFill>
                <a:latin typeface="Times New Roman" pitchFamily="-109" charset="0"/>
                <a:ea typeface="+mn-ea"/>
                <a:cs typeface="+mn-cs"/>
              </a:rPr>
              <a:t> implementation. In essence, a </a:t>
            </a:r>
            <a:r>
              <a:rPr kumimoji="1" lang="en-US" sz="1200" b="0" i="0" u="none" strike="noStrike" kern="1200" baseline="0" dirty="0" err="1">
                <a:solidFill>
                  <a:schemeClr val="tx1"/>
                </a:solidFill>
                <a:latin typeface="Times New Roman" pitchFamily="-109" charset="0"/>
                <a:ea typeface="+mn-ea"/>
                <a:cs typeface="+mn-cs"/>
              </a:rPr>
              <a:t>microprogrammed</a:t>
            </a:r>
            <a:r>
              <a:rPr kumimoji="1" lang="en-US" sz="1200" b="0" i="0" u="none" strike="noStrike" kern="1200" baseline="0" dirty="0">
                <a:solidFill>
                  <a:schemeClr val="tx1"/>
                </a:solidFill>
                <a:latin typeface="Times New Roman" pitchFamily="-109" charset="0"/>
                <a:ea typeface="+mn-ea"/>
                <a:cs typeface="+mn-cs"/>
              </a:rPr>
              <a:t> control unit</a:t>
            </a:r>
          </a:p>
          <a:p>
            <a:r>
              <a:rPr kumimoji="1" lang="en-US" sz="1200" b="0" i="0" u="none" strike="noStrike" kern="1200" baseline="0" dirty="0">
                <a:solidFill>
                  <a:schemeClr val="tx1"/>
                </a:solidFill>
                <a:latin typeface="Times New Roman" pitchFamily="-109" charset="0"/>
                <a:ea typeface="+mn-ea"/>
                <a:cs typeface="+mn-cs"/>
              </a:rPr>
              <a:t>operates by executing microinstructions that define the functionality of the control</a:t>
            </a:r>
          </a:p>
          <a:p>
            <a:r>
              <a:rPr kumimoji="1" lang="en-US" sz="1200" b="0" i="0" u="none" strike="noStrike" kern="1200" baseline="0" dirty="0">
                <a:solidFill>
                  <a:schemeClr val="tx1"/>
                </a:solidFill>
                <a:latin typeface="Times New Roman" pitchFamily="-109" charset="0"/>
                <a:ea typeface="+mn-ea"/>
                <a:cs typeface="+mn-cs"/>
              </a:rPr>
              <a:t>unit. With this approach, the structure of the control unit can be depicted, as in</a:t>
            </a:r>
          </a:p>
          <a:p>
            <a:r>
              <a:rPr kumimoji="1" lang="en-US" sz="1200" b="0" i="0" u="none" strike="noStrike" kern="1200" baseline="0" dirty="0">
                <a:solidFill>
                  <a:schemeClr val="tx1"/>
                </a:solidFill>
                <a:latin typeface="Times New Roman" pitchFamily="-109" charset="0"/>
                <a:ea typeface="+mn-ea"/>
                <a:cs typeface="+mn-cs"/>
              </a:rPr>
              <a:t>Figure 1.1. This structure is examined in Part Four.</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8</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 As was mentioned, contemporary</a:t>
            </a:r>
          </a:p>
          <a:p>
            <a:r>
              <a:rPr kumimoji="1" lang="en-US" sz="1200" b="0" i="0" u="none" strike="noStrike" kern="1200" baseline="0" dirty="0">
                <a:solidFill>
                  <a:schemeClr val="tx1"/>
                </a:solidFill>
                <a:latin typeface="Times New Roman" pitchFamily="-109" charset="0"/>
                <a:ea typeface="+mn-ea"/>
                <a:cs typeface="+mn-cs"/>
              </a:rPr>
              <a:t>computers generally have multiple processors. When these processors all reside</a:t>
            </a:r>
          </a:p>
          <a:p>
            <a:r>
              <a:rPr kumimoji="1" lang="en-US" sz="1200" b="0" i="0" u="none" strike="noStrike" kern="1200" baseline="0" dirty="0">
                <a:solidFill>
                  <a:schemeClr val="tx1"/>
                </a:solidFill>
                <a:latin typeface="Times New Roman" pitchFamily="-109" charset="0"/>
                <a:ea typeface="+mn-ea"/>
                <a:cs typeface="+mn-cs"/>
              </a:rPr>
              <a:t>on a single chip, the term multicore computer  is used, and each processing unit</a:t>
            </a:r>
          </a:p>
          <a:p>
            <a:r>
              <a:rPr kumimoji="1" lang="en-US" sz="1200" b="0" i="0" u="none" strike="noStrike" kern="1200" baseline="0" dirty="0">
                <a:solidFill>
                  <a:schemeClr val="tx1"/>
                </a:solidFill>
                <a:latin typeface="Times New Roman" pitchFamily="-109" charset="0"/>
                <a:ea typeface="+mn-ea"/>
                <a:cs typeface="+mn-cs"/>
              </a:rPr>
              <a:t>(consisting of a control unit, ALU, registers, and perhaps cache) is called a </a:t>
            </a:r>
            <a:r>
              <a:rPr kumimoji="1" lang="en-US" sz="1200" b="0" i="1" u="none" strike="noStrike" kern="1200" baseline="0" dirty="0">
                <a:solidFill>
                  <a:schemeClr val="tx1"/>
                </a:solidFill>
                <a:latin typeface="Times New Roman" pitchFamily="-109" charset="0"/>
                <a:ea typeface="+mn-ea"/>
                <a:cs typeface="+mn-cs"/>
              </a:rPr>
              <a:t>core </a:t>
            </a:r>
            <a:r>
              <a:rPr kumimoji="1" lang="en-US" sz="1200" b="0" i="0" u="none" strike="noStrike" kern="1200" baseline="0" dirty="0">
                <a:solidFill>
                  <a:schemeClr val="tx1"/>
                </a:solidFill>
                <a:latin typeface="Times New Roman" pitchFamily="-109" charset="0"/>
                <a:ea typeface="+mn-ea"/>
                <a:cs typeface="+mn-cs"/>
              </a:rPr>
              <a:t>. To</a:t>
            </a:r>
          </a:p>
          <a:p>
            <a:r>
              <a:rPr kumimoji="1" lang="en-US" sz="1200" b="0" i="0" u="none" strike="noStrike" kern="1200" baseline="0" dirty="0">
                <a:solidFill>
                  <a:schemeClr val="tx1"/>
                </a:solidFill>
                <a:latin typeface="Times New Roman" pitchFamily="-109" charset="0"/>
                <a:ea typeface="+mn-ea"/>
                <a:cs typeface="+mn-cs"/>
              </a:rPr>
              <a:t>clarify the terminology, this text will use the following definitions.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Central processing unit (CPU) :</a:t>
            </a:r>
            <a:r>
              <a:rPr kumimoji="1" lang="en-US" sz="1200" b="0" i="0" u="none" strike="noStrike" kern="1200" baseline="0" dirty="0">
                <a:solidFill>
                  <a:schemeClr val="tx1"/>
                </a:solidFill>
                <a:latin typeface="Times New Roman" pitchFamily="-109" charset="0"/>
                <a:ea typeface="+mn-ea"/>
                <a:cs typeface="+mn-cs"/>
              </a:rPr>
              <a:t> That portion of a computer that fetches and</a:t>
            </a:r>
          </a:p>
          <a:p>
            <a:r>
              <a:rPr kumimoji="1" lang="en-US" sz="1200" b="0" i="0" u="none" strike="noStrike" kern="1200" baseline="0" dirty="0">
                <a:solidFill>
                  <a:schemeClr val="tx1"/>
                </a:solidFill>
                <a:latin typeface="Times New Roman" pitchFamily="-109" charset="0"/>
                <a:ea typeface="+mn-ea"/>
                <a:cs typeface="+mn-cs"/>
              </a:rPr>
              <a:t>executes instructions. It consists of an ALU, a control unit, and registers. In a</a:t>
            </a:r>
          </a:p>
          <a:p>
            <a:r>
              <a:rPr kumimoji="1" lang="en-US" sz="1200" b="0" i="0" u="none" strike="noStrike" kern="1200" baseline="0" dirty="0">
                <a:solidFill>
                  <a:schemeClr val="tx1"/>
                </a:solidFill>
                <a:latin typeface="Times New Roman" pitchFamily="-109" charset="0"/>
                <a:ea typeface="+mn-ea"/>
                <a:cs typeface="+mn-cs"/>
              </a:rPr>
              <a:t>system with a single processing unit, it is often simply referred to as a </a:t>
            </a:r>
            <a:r>
              <a:rPr kumimoji="1" lang="en-US" sz="1200" b="0" i="1" u="none" strike="noStrike" kern="1200" baseline="0" dirty="0">
                <a:solidFill>
                  <a:schemeClr val="tx1"/>
                </a:solidFill>
                <a:latin typeface="Times New Roman" pitchFamily="-109" charset="0"/>
                <a:ea typeface="+mn-ea"/>
                <a:cs typeface="+mn-cs"/>
              </a:rPr>
              <a:t>processor </a:t>
            </a:r>
            <a:r>
              <a:rPr kumimoji="1" lang="en-US" sz="1200" b="0" i="0" u="none" strike="noStrike" kern="1200" baseline="0" dirty="0">
                <a:solidFill>
                  <a:schemeClr val="tx1"/>
                </a:solidFill>
                <a:latin typeface="Times New Roman" pitchFamily="-109" charset="0"/>
                <a:ea typeface="+mn-ea"/>
                <a:cs typeface="+mn-cs"/>
              </a:rPr>
              <a:t>.</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Core </a:t>
            </a:r>
            <a:r>
              <a:rPr kumimoji="1" lang="en-US" sz="1200" b="0" i="0" u="none" strike="noStrike" kern="1200" baseline="0" dirty="0">
                <a:solidFill>
                  <a:schemeClr val="tx1"/>
                </a:solidFill>
                <a:latin typeface="Times New Roman" pitchFamily="-109" charset="0"/>
                <a:ea typeface="+mn-ea"/>
                <a:cs typeface="+mn-cs"/>
              </a:rPr>
              <a:t>: An individual processing unit on a processor chip. A core may be</a:t>
            </a:r>
          </a:p>
          <a:p>
            <a:r>
              <a:rPr kumimoji="1" lang="en-US" sz="1200" b="0" i="0" u="none" strike="noStrike" kern="1200" baseline="0" dirty="0">
                <a:solidFill>
                  <a:schemeClr val="tx1"/>
                </a:solidFill>
                <a:latin typeface="Times New Roman" pitchFamily="-109" charset="0"/>
                <a:ea typeface="+mn-ea"/>
                <a:cs typeface="+mn-cs"/>
              </a:rPr>
              <a:t>equivalent in functionality to a CPU on a single-CPU system. Other specialized processing units, </a:t>
            </a:r>
          </a:p>
          <a:p>
            <a:r>
              <a:rPr kumimoji="1" lang="en-US" sz="1200" b="0" i="0" u="none" strike="noStrike" kern="1200" baseline="0" dirty="0">
                <a:solidFill>
                  <a:schemeClr val="tx1"/>
                </a:solidFill>
                <a:latin typeface="Times New Roman" pitchFamily="-109" charset="0"/>
                <a:ea typeface="+mn-ea"/>
                <a:cs typeface="+mn-cs"/>
              </a:rPr>
              <a:t>such as one optimized for vector and matrix operations, are also referred to as cores.</a:t>
            </a:r>
          </a:p>
          <a:p>
            <a:endParaRPr kumimoji="1" lang="en-US" sz="1200" b="1" i="0" u="none" strike="noStrike" kern="1200" baseline="0" dirty="0">
              <a:solidFill>
                <a:schemeClr val="tx1"/>
              </a:solidFill>
              <a:latin typeface="Times New Roman" pitchFamily="-109" charset="0"/>
              <a:ea typeface="+mn-ea"/>
              <a:cs typeface="+mn-cs"/>
            </a:endParaRPr>
          </a:p>
          <a:p>
            <a:r>
              <a:rPr kumimoji="1" lang="en-US" sz="1200" b="1" i="0" u="none" strike="noStrike" kern="1200" baseline="0" dirty="0">
                <a:solidFill>
                  <a:schemeClr val="tx1"/>
                </a:solidFill>
                <a:latin typeface="Times New Roman" pitchFamily="-109" charset="0"/>
                <a:ea typeface="+mn-ea"/>
                <a:cs typeface="+mn-cs"/>
              </a:rPr>
              <a:t>■ Processor:  </a:t>
            </a:r>
            <a:r>
              <a:rPr kumimoji="1" lang="en-US" sz="1200" b="0" i="0" u="none" strike="noStrike" kern="1200" baseline="0" dirty="0">
                <a:solidFill>
                  <a:schemeClr val="tx1"/>
                </a:solidFill>
                <a:latin typeface="Times New Roman" pitchFamily="-109" charset="0"/>
                <a:ea typeface="+mn-ea"/>
                <a:cs typeface="+mn-cs"/>
              </a:rPr>
              <a:t>A physical piece of silicon containing one or more cores. The</a:t>
            </a:r>
          </a:p>
          <a:p>
            <a:r>
              <a:rPr kumimoji="1" lang="en-US" sz="1200" b="0" i="0" u="none" strike="noStrike" kern="1200" baseline="0" dirty="0">
                <a:solidFill>
                  <a:schemeClr val="tx1"/>
                </a:solidFill>
                <a:latin typeface="Times New Roman" pitchFamily="-109" charset="0"/>
                <a:ea typeface="+mn-ea"/>
                <a:cs typeface="+mn-cs"/>
              </a:rPr>
              <a:t>processor is the computer component that interprets and executes instructions.</a:t>
            </a:r>
          </a:p>
          <a:p>
            <a:r>
              <a:rPr kumimoji="1" lang="en-US" sz="1200" b="0" i="0" u="none" strike="noStrike" kern="1200" baseline="0" dirty="0">
                <a:solidFill>
                  <a:schemeClr val="tx1"/>
                </a:solidFill>
                <a:latin typeface="Times New Roman" pitchFamily="-109" charset="0"/>
                <a:ea typeface="+mn-ea"/>
                <a:cs typeface="+mn-cs"/>
              </a:rPr>
              <a:t>If a processor contains multiple cores, it is referred to as a </a:t>
            </a:r>
            <a:r>
              <a:rPr kumimoji="1" lang="en-US" sz="1200" b="1" i="0" u="none" strike="noStrike" kern="1200" baseline="0" dirty="0">
                <a:solidFill>
                  <a:schemeClr val="tx1"/>
                </a:solidFill>
                <a:latin typeface="Times New Roman" pitchFamily="-109" charset="0"/>
                <a:ea typeface="+mn-ea"/>
                <a:cs typeface="+mn-cs"/>
              </a:rPr>
              <a:t>multicore</a:t>
            </a:r>
          </a:p>
          <a:p>
            <a:r>
              <a:rPr kumimoji="1" lang="en-US" sz="1200" b="1" i="0" u="none" strike="noStrike" kern="1200" baseline="0" dirty="0">
                <a:solidFill>
                  <a:schemeClr val="tx1"/>
                </a:solidFill>
                <a:latin typeface="Times New Roman" pitchFamily="-109" charset="0"/>
                <a:ea typeface="+mn-ea"/>
                <a:cs typeface="+mn-cs"/>
              </a:rPr>
              <a:t>processor .</a:t>
            </a:r>
          </a:p>
          <a:p>
            <a:endParaRPr kumimoji="1" lang="en-US" sz="1200" b="0" i="0" u="none" strike="noStrike" kern="1200" baseline="0" dirty="0">
              <a:solidFill>
                <a:schemeClr val="tx1"/>
              </a:solidFill>
              <a:latin typeface="Times New Roman" pitchFamily="-109" charset="0"/>
              <a:ea typeface="+mn-ea"/>
              <a:cs typeface="+mn-cs"/>
            </a:endParaRPr>
          </a:p>
          <a:p>
            <a:r>
              <a:rPr kumimoji="1" lang="en-US" sz="1200" b="0" i="0" u="none" strike="noStrike" kern="1200" baseline="0" dirty="0">
                <a:solidFill>
                  <a:schemeClr val="tx1"/>
                </a:solidFill>
                <a:latin typeface="Times New Roman" pitchFamily="-109" charset="0"/>
                <a:ea typeface="+mn-ea"/>
                <a:cs typeface="+mn-cs"/>
              </a:rPr>
              <a:t>After about a decade of discussion, there is broad industry consensus on this</a:t>
            </a:r>
          </a:p>
          <a:p>
            <a:r>
              <a:rPr kumimoji="1" lang="en-US" sz="1200" b="0" i="0" u="none" strike="noStrike" kern="1200" baseline="0" dirty="0">
                <a:solidFill>
                  <a:schemeClr val="tx1"/>
                </a:solidFill>
                <a:latin typeface="Times New Roman" pitchFamily="-109" charset="0"/>
                <a:ea typeface="+mn-ea"/>
                <a:cs typeface="+mn-cs"/>
              </a:rPr>
              <a:t>usage.</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9</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4020798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b="0" i="0" u="none" strike="noStrike" kern="1200" baseline="0" dirty="0">
                <a:solidFill>
                  <a:schemeClr val="tx1"/>
                </a:solidFill>
                <a:latin typeface="Times New Roman" pitchFamily="-109" charset="0"/>
                <a:ea typeface="+mn-ea"/>
                <a:cs typeface="+mn-cs"/>
              </a:rPr>
              <a:t> Another prominent feature of contemporary computers is the use of multiple</a:t>
            </a:r>
          </a:p>
          <a:p>
            <a:r>
              <a:rPr kumimoji="1" lang="en-US" sz="1200" b="0" i="0" u="none" strike="noStrike" kern="1200" baseline="0" dirty="0">
                <a:solidFill>
                  <a:schemeClr val="tx1"/>
                </a:solidFill>
                <a:latin typeface="Times New Roman" pitchFamily="-109" charset="0"/>
                <a:ea typeface="+mn-ea"/>
                <a:cs typeface="+mn-cs"/>
              </a:rPr>
              <a:t>layers of memory, called </a:t>
            </a:r>
            <a:r>
              <a:rPr kumimoji="1" lang="en-US" sz="1200" b="0" i="1" u="none" strike="noStrike" kern="1200" baseline="0" dirty="0">
                <a:solidFill>
                  <a:schemeClr val="tx1"/>
                </a:solidFill>
                <a:latin typeface="Times New Roman" pitchFamily="-109" charset="0"/>
                <a:ea typeface="+mn-ea"/>
                <a:cs typeface="+mn-cs"/>
              </a:rPr>
              <a:t>cache memory </a:t>
            </a:r>
            <a:r>
              <a:rPr kumimoji="1" lang="en-US" sz="1200" b="0" i="0" u="none" strike="noStrike" kern="1200" baseline="0" dirty="0">
                <a:solidFill>
                  <a:schemeClr val="tx1"/>
                </a:solidFill>
                <a:latin typeface="Times New Roman" pitchFamily="-109" charset="0"/>
                <a:ea typeface="+mn-ea"/>
                <a:cs typeface="+mn-cs"/>
              </a:rPr>
              <a:t>, between the processor and main memory.</a:t>
            </a:r>
          </a:p>
          <a:p>
            <a:r>
              <a:rPr kumimoji="1" lang="en-US" sz="1200" b="0" i="0" u="none" strike="noStrike" kern="1200" baseline="0" dirty="0">
                <a:solidFill>
                  <a:schemeClr val="tx1"/>
                </a:solidFill>
                <a:latin typeface="Times New Roman" pitchFamily="-109" charset="0"/>
                <a:ea typeface="+mn-ea"/>
                <a:cs typeface="+mn-cs"/>
              </a:rPr>
              <a:t>Chapter 4 is devoted to the topic of cache memory. For our purposes in this section,</a:t>
            </a:r>
          </a:p>
          <a:p>
            <a:r>
              <a:rPr kumimoji="1" lang="en-US" sz="1200" b="0" i="0" u="none" strike="noStrike" kern="1200" baseline="0" dirty="0">
                <a:solidFill>
                  <a:schemeClr val="tx1"/>
                </a:solidFill>
                <a:latin typeface="Times New Roman" pitchFamily="-109" charset="0"/>
                <a:ea typeface="+mn-ea"/>
                <a:cs typeface="+mn-cs"/>
              </a:rPr>
              <a:t>we simply note that a cache memory is smaller and faster than main memory and is</a:t>
            </a:r>
          </a:p>
          <a:p>
            <a:r>
              <a:rPr kumimoji="1" lang="en-US" sz="1200" b="0" i="0" u="none" strike="noStrike" kern="1200" baseline="0" dirty="0">
                <a:solidFill>
                  <a:schemeClr val="tx1"/>
                </a:solidFill>
                <a:latin typeface="Times New Roman" pitchFamily="-109" charset="0"/>
                <a:ea typeface="+mn-ea"/>
                <a:cs typeface="+mn-cs"/>
              </a:rPr>
              <a:t>used to speed up memory access by placing in the cache, data from main memory</a:t>
            </a:r>
          </a:p>
          <a:p>
            <a:r>
              <a:rPr kumimoji="1" lang="en-US" sz="1200" b="0" i="0" u="none" strike="noStrike" kern="1200" baseline="0" dirty="0">
                <a:solidFill>
                  <a:schemeClr val="tx1"/>
                </a:solidFill>
                <a:latin typeface="Times New Roman" pitchFamily="-109" charset="0"/>
                <a:ea typeface="+mn-ea"/>
                <a:cs typeface="+mn-cs"/>
              </a:rPr>
              <a:t>that is likely to be used in the near future. A greater performance improvement may</a:t>
            </a:r>
          </a:p>
          <a:p>
            <a:r>
              <a:rPr kumimoji="1" lang="en-US" sz="1200" b="0" i="0" u="none" strike="noStrike" kern="1200" baseline="0" dirty="0">
                <a:solidFill>
                  <a:schemeClr val="tx1"/>
                </a:solidFill>
                <a:latin typeface="Times New Roman" pitchFamily="-109" charset="0"/>
                <a:ea typeface="+mn-ea"/>
                <a:cs typeface="+mn-cs"/>
              </a:rPr>
              <a:t>be obtained by using multiple levels of cache, with level 1 (L1) closest to the core</a:t>
            </a:r>
          </a:p>
          <a:p>
            <a:r>
              <a:rPr kumimoji="1" lang="en-US" sz="1200" b="0" i="0" u="none" strike="noStrike" kern="1200" baseline="0" dirty="0">
                <a:solidFill>
                  <a:schemeClr val="tx1"/>
                </a:solidFill>
                <a:latin typeface="Times New Roman" pitchFamily="-109" charset="0"/>
                <a:ea typeface="+mn-ea"/>
                <a:cs typeface="+mn-cs"/>
              </a:rPr>
              <a:t>and additional levels (L2, L3, and so on) progressively farther from the core. In this</a:t>
            </a:r>
          </a:p>
          <a:p>
            <a:r>
              <a:rPr kumimoji="1" lang="en-US" sz="1200" b="0" i="0" u="none" strike="noStrike" kern="1200" baseline="0" dirty="0">
                <a:solidFill>
                  <a:schemeClr val="tx1"/>
                </a:solidFill>
                <a:latin typeface="Times New Roman" pitchFamily="-109" charset="0"/>
                <a:ea typeface="+mn-ea"/>
                <a:cs typeface="+mn-cs"/>
              </a:rPr>
              <a:t>scheme, level </a:t>
            </a:r>
            <a:r>
              <a:rPr kumimoji="1" lang="en-US" sz="1200" b="0" i="1" u="none" strike="noStrike" kern="1200" baseline="0" dirty="0">
                <a:solidFill>
                  <a:schemeClr val="tx1"/>
                </a:solidFill>
                <a:latin typeface="Times New Roman" pitchFamily="-109" charset="0"/>
                <a:ea typeface="+mn-ea"/>
                <a:cs typeface="+mn-cs"/>
              </a:rPr>
              <a:t>n</a:t>
            </a:r>
            <a:r>
              <a:rPr kumimoji="1" lang="en-US" sz="1200" b="0" i="0" u="none" strike="noStrike" kern="1200" baseline="0" dirty="0">
                <a:solidFill>
                  <a:schemeClr val="tx1"/>
                </a:solidFill>
                <a:latin typeface="Times New Roman" pitchFamily="-109" charset="0"/>
                <a:ea typeface="+mn-ea"/>
                <a:cs typeface="+mn-cs"/>
              </a:rPr>
              <a:t>  is smaller and faster than level </a:t>
            </a:r>
            <a:r>
              <a:rPr kumimoji="1" lang="en-US" sz="1200" b="0" i="1" u="none" strike="noStrike" kern="1200" baseline="0" dirty="0">
                <a:solidFill>
                  <a:schemeClr val="tx1"/>
                </a:solidFill>
                <a:latin typeface="Times New Roman" pitchFamily="-109" charset="0"/>
                <a:ea typeface="+mn-ea"/>
                <a:cs typeface="+mn-cs"/>
              </a:rPr>
              <a:t>n</a:t>
            </a:r>
            <a:r>
              <a:rPr kumimoji="1" lang="en-US" sz="1200" b="0" i="0" u="none" strike="noStrike" kern="1200" baseline="0" dirty="0">
                <a:solidFill>
                  <a:schemeClr val="tx1"/>
                </a:solidFill>
                <a:latin typeface="Times New Roman" pitchFamily="-109" charset="0"/>
                <a:ea typeface="+mn-ea"/>
                <a:cs typeface="+mn-cs"/>
              </a:rPr>
              <a:t> +  1.</a:t>
            </a:r>
            <a:endParaRPr lang="en-US" dirty="0"/>
          </a:p>
        </p:txBody>
      </p:sp>
      <p:sp>
        <p:nvSpPr>
          <p:cNvPr id="4" name="Slide Number Placeholder 3"/>
          <p:cNvSpPr>
            <a:spLocks noGrp="1"/>
          </p:cNvSpPr>
          <p:nvPr>
            <p:ph type="sldNum" sz="quarter" idx="10"/>
          </p:nvPr>
        </p:nvSpPr>
        <p:spPr/>
        <p:txBody>
          <a:bodyPr/>
          <a:lstStyle/>
          <a:p>
            <a:fld id="{426AC9EA-110C-D44B-81A3-E5165EEE361B}" type="slidenum">
              <a:rPr lang="en-US" smtClean="0"/>
              <a:pPr/>
              <a:t>10</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15172321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527682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4" name="Shape 18"/>
          <p:cNvSpPr>
            <a:spLocks noChangeArrowheads="1"/>
          </p:cNvSpPr>
          <p:nvPr/>
        </p:nvSpPr>
        <p:spPr bwMode="auto">
          <a:xfrm>
            <a:off x="0" y="0"/>
            <a:ext cx="9144000" cy="3886200"/>
          </a:xfrm>
          <a:prstGeom prst="rect">
            <a:avLst/>
          </a:prstGeom>
          <a:solidFill>
            <a:srgbClr val="007FA3"/>
          </a:solidFill>
          <a:ln w="25400">
            <a:solidFill>
              <a:srgbClr val="007FA3"/>
            </a:solidFill>
            <a:round/>
            <a:headEnd/>
            <a:tailEnd/>
          </a:ln>
        </p:spPr>
        <p:txBody>
          <a:bodyPr lIns="91425" tIns="45700" rIns="91425" bIns="45700" anchor="ctr"/>
          <a:lstStyle>
            <a:lvl1pPr>
              <a:defRPr sz="2800">
                <a:solidFill>
                  <a:schemeClr val="tx1"/>
                </a:solidFill>
                <a:latin typeface="Times New Roman" panose="02020603050405020304" pitchFamily="18" charset="0"/>
                <a:ea typeface="ヒラギノ角ゴ Pro W3" pitchFamily="1" charset="-128"/>
              </a:defRPr>
            </a:lvl1pPr>
            <a:lvl2pPr marL="742950" indent="-285750">
              <a:defRPr sz="2800">
                <a:solidFill>
                  <a:schemeClr val="tx1"/>
                </a:solidFill>
                <a:latin typeface="Times New Roman" panose="02020603050405020304" pitchFamily="18" charset="0"/>
                <a:ea typeface="ヒラギノ角ゴ Pro W3" pitchFamily="1" charset="-128"/>
              </a:defRPr>
            </a:lvl2pPr>
            <a:lvl3pPr marL="1143000" indent="-228600">
              <a:defRPr sz="2800">
                <a:solidFill>
                  <a:schemeClr val="tx1"/>
                </a:solidFill>
                <a:latin typeface="Times New Roman" panose="02020603050405020304" pitchFamily="18" charset="0"/>
                <a:ea typeface="ヒラギノ角ゴ Pro W3" pitchFamily="1" charset="-128"/>
              </a:defRPr>
            </a:lvl3pPr>
            <a:lvl4pPr marL="1600200" indent="-228600">
              <a:defRPr sz="2800">
                <a:solidFill>
                  <a:schemeClr val="tx1"/>
                </a:solidFill>
                <a:latin typeface="Times New Roman" panose="02020603050405020304" pitchFamily="18" charset="0"/>
                <a:ea typeface="ヒラギノ角ゴ Pro W3" pitchFamily="1" charset="-128"/>
              </a:defRPr>
            </a:lvl4pPr>
            <a:lvl5pPr marL="2057400" indent="-228600">
              <a:defRPr sz="2800">
                <a:solidFill>
                  <a:schemeClr val="tx1"/>
                </a:solidFill>
                <a:latin typeface="Times New Roman" panose="02020603050405020304" pitchFamily="18" charset="0"/>
                <a:ea typeface="ヒラギノ角ゴ Pro W3" pitchFamily="1" charset="-128"/>
              </a:defRPr>
            </a:lvl5pPr>
            <a:lvl6pPr marL="25146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6pPr>
            <a:lvl7pPr marL="29718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7pPr>
            <a:lvl8pPr marL="34290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8pPr>
            <a:lvl9pPr marL="38862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800" b="0" i="0" u="sng" strike="noStrike" kern="1200" cap="none" spc="0" normalizeH="0" baseline="0" noProof="0">
              <a:ln>
                <a:noFill/>
              </a:ln>
              <a:solidFill>
                <a:srgbClr val="FFFFFF"/>
              </a:solidFill>
              <a:effectLst/>
              <a:uLnTx/>
              <a:uFillTx/>
              <a:latin typeface="Arial" panose="020B0604020202020204" pitchFamily="34" charset="0"/>
              <a:ea typeface="ヒラギノ角ゴ Pro W3" pitchFamily="1" charset="-128"/>
              <a:cs typeface="Arial" panose="020B0604020202020204" pitchFamily="34" charset="0"/>
              <a:sym typeface="Arial" panose="020B0604020202020204" pitchFamily="34" charset="0"/>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5" name="Shape 21"/>
          <p:cNvSpPr txBox="1">
            <a:spLocks noGrp="1"/>
          </p:cNvSpPr>
          <p:nvPr>
            <p:ph type="ftr" idx="10"/>
          </p:nvPr>
        </p:nvSpPr>
        <p:spPr/>
        <p:txBody>
          <a:bodyPr/>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6" name="Shape 22"/>
          <p:cNvSpPr txBox="1">
            <a:spLocks noGrp="1"/>
          </p:cNvSpPr>
          <p:nvPr>
            <p:ph type="dt" idx="11"/>
          </p:nvPr>
        </p:nvSpPr>
        <p:spPr/>
        <p:txBody>
          <a:bodyPr/>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7" name="Shape 23"/>
          <p:cNvSpPr txBox="1">
            <a:spLocks noGrp="1"/>
          </p:cNvSpPr>
          <p:nvPr>
            <p:ph type="sldNum" idx="12"/>
          </p:nvPr>
        </p:nvSpPr>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A018B422-919D-43BA-A078-C852FB0BD804}" type="slidenum">
              <a:rPr kumimoji="0" lang="en-US" sz="900" b="0" i="0" u="sng"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33094176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6"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0D0CE689-9A7E-4DF4-A908-A1DD59BED235}" type="slidenum">
              <a:rPr kumimoji="0" lang="en-US" sz="900" b="0" i="0" u="sng"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28077651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anchor="b"/>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6" name="Shape 42"/>
          <p:cNvSpPr txBox="1">
            <a:spLocks noGrp="1"/>
          </p:cNvSpPr>
          <p:nvPr>
            <p:ph type="ftr" idx="10"/>
          </p:nvPr>
        </p:nvSpPr>
        <p:spPr>
          <a:xfrm>
            <a:off x="93663" y="6165850"/>
            <a:ext cx="8596312" cy="234950"/>
          </a:xfrm>
        </p:spPr>
        <p:txBody>
          <a:bodyPr/>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7" name="Shape 43"/>
          <p:cNvSpPr txBox="1">
            <a:spLocks noGrp="1"/>
          </p:cNvSpPr>
          <p:nvPr>
            <p:ph type="dt" idx="11"/>
          </p:nvPr>
        </p:nvSpPr>
        <p:spPr/>
        <p:txBody>
          <a:bodyPr/>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8" name="Shape 44"/>
          <p:cNvSpPr txBox="1">
            <a:spLocks noGrp="1"/>
          </p:cNvSpPr>
          <p:nvPr>
            <p:ph type="sldNum" idx="12"/>
          </p:nvPr>
        </p:nvSpPr>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26C9BB5C-BD0E-44CD-8068-77E4F7E4C2FB}" type="slidenum">
              <a:rPr kumimoji="0" lang="en-US" sz="900" b="0" i="0" u="sng"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1656589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Learning Objectives">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9" name="Shape 49"/>
          <p:cNvSpPr txBox="1">
            <a:spLocks noGrp="1"/>
          </p:cNvSpPr>
          <p:nvPr>
            <p:ph type="body" idx="1"/>
          </p:nvPr>
        </p:nvSpPr>
        <p:spPr>
          <a:xfrm>
            <a:off x="457200" y="1600200"/>
            <a:ext cx="8229600" cy="4525963"/>
          </a:xfrm>
          <a:prstGeom prst="rect">
            <a:avLst/>
          </a:prstGeom>
          <a:noFill/>
          <a:ln>
            <a:noFill/>
          </a:ln>
        </p:spPr>
        <p:txBody>
          <a:bodyPr/>
          <a:lstStyle>
            <a:lvl1pPr marL="118871" marR="0" lvl="0" indent="-93471" algn="l" rtl="0">
              <a:spcBef>
                <a:spcPts val="1500"/>
              </a:spcBef>
              <a:buClr>
                <a:srgbClr val="007FA3"/>
              </a:buClr>
              <a:buSzPct val="25000"/>
              <a:buFont typeface="Arial"/>
              <a:buChar char="•"/>
              <a:defRPr sz="1600" b="0" i="0" u="none" strike="noStrike" cap="none">
                <a:solidFill>
                  <a:schemeClr val="dk1"/>
                </a:solidFill>
                <a:latin typeface="Arial"/>
                <a:ea typeface="Arial"/>
                <a:cs typeface="Arial"/>
                <a:sym typeface="Arial"/>
              </a:defRPr>
            </a:lvl1pPr>
            <a:lvl2pPr marL="569913" marR="0" lvl="1" indent="-188912"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6"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055817BD-189F-4657-B717-B0E5D2A0F5AF}" type="slidenum">
              <a:rPr kumimoji="0" lang="en-US" sz="900" b="0" i="0" u="sng"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3621265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anchor="b"/>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 name="Shape 56"/>
          <p:cNvSpPr txBox="1">
            <a:spLocks noGrp="1"/>
          </p:cNvSpPr>
          <p:nvPr>
            <p:ph type="ftr" idx="10"/>
          </p:nvPr>
        </p:nvSpPr>
        <p:spPr/>
        <p:txBody>
          <a:bodyPr/>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57"/>
          <p:cNvSpPr txBox="1">
            <a:spLocks noGrp="1"/>
          </p:cNvSpPr>
          <p:nvPr>
            <p:ph type="dt" idx="11"/>
          </p:nvPr>
        </p:nvSpPr>
        <p:spPr/>
        <p:txBody>
          <a:bodyPr/>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000000"/>
              </a:solidFill>
              <a:effectLst/>
              <a:uLnTx/>
              <a:uFillTx/>
              <a:latin typeface="Arial"/>
              <a:cs typeface="Arial"/>
              <a:sym typeface="Arial"/>
            </a:endParaRPr>
          </a:p>
        </p:txBody>
      </p:sp>
      <p:sp>
        <p:nvSpPr>
          <p:cNvPr id="6" name="Shape 58"/>
          <p:cNvSpPr txBox="1">
            <a:spLocks noGrp="1"/>
          </p:cNvSpPr>
          <p:nvPr>
            <p:ph type="sldNum" idx="12"/>
          </p:nvPr>
        </p:nvSpPr>
        <p:spPr/>
        <p:txBody>
          <a:bodyPr/>
          <a:lstStyle>
            <a:lvl1pPr>
              <a:defRPr>
                <a:solidFill>
                  <a:schemeClr val="dk1"/>
                </a:solidFill>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C5E785E6-1B94-4977-9862-8EC8D03551AD}" type="slidenum">
              <a:rPr kumimoji="0" lang="en-US" sz="900" b="0" i="0" u="sng" strike="noStrike" kern="1200" cap="none" spc="0" normalizeH="0" baseline="0" noProof="0">
                <a:ln>
                  <a:noFill/>
                </a:ln>
                <a:solidFill>
                  <a:srgbClr val="000000"/>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547255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6"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7"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363C90DA-7437-47A2-9B37-A52B14FF1C63}" type="slidenum">
              <a:rPr kumimoji="0" lang="en-US" sz="900" b="0" i="0" u="sng"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42724894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6"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E2E04363-45FF-4A4F-9EAB-4B2DC48CCE35}" type="slidenum">
              <a:rPr kumimoji="0" lang="en-US" sz="900" b="0" i="0" u="sng"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9991518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4"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5"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048E65E4-2874-4A17-8868-BDC47C3F6E2B}" type="slidenum">
              <a:rPr kumimoji="0" lang="en-US" sz="900" b="0" i="0" u="sng"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10661915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nk">
    <p:spTree>
      <p:nvGrpSpPr>
        <p:cNvPr id="1" name="Shape 79"/>
        <p:cNvGrpSpPr/>
        <p:nvPr/>
      </p:nvGrpSpPr>
      <p:grpSpPr>
        <a:xfrm>
          <a:off x="0" y="0"/>
          <a:ext cx="0" cy="0"/>
          <a:chOff x="0" y="0"/>
          <a:chExt cx="0" cy="0"/>
        </a:xfrm>
      </p:grpSpPr>
      <p:sp>
        <p:nvSpPr>
          <p:cNvPr id="2" name="Shape 80"/>
          <p:cNvSpPr txBox="1">
            <a:spLocks noGrp="1"/>
          </p:cNvSpPr>
          <p:nvPr>
            <p:ph type="ftr" idx="10"/>
          </p:nvPr>
        </p:nvSpPr>
        <p:spPr/>
        <p:txBody>
          <a:bodyPr/>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3" name="Shape 81"/>
          <p:cNvSpPr txBox="1">
            <a:spLocks noGrp="1"/>
          </p:cNvSpPr>
          <p:nvPr>
            <p:ph type="dt" idx="11"/>
          </p:nvPr>
        </p:nvSpPr>
        <p:spPr/>
        <p:txBody>
          <a:bodyPr/>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000000"/>
              </a:solidFill>
              <a:effectLst/>
              <a:uLnTx/>
              <a:uFillTx/>
              <a:latin typeface="Arial"/>
              <a:cs typeface="Arial"/>
              <a:sym typeface="Arial"/>
            </a:endParaRPr>
          </a:p>
        </p:txBody>
      </p:sp>
      <p:sp>
        <p:nvSpPr>
          <p:cNvPr id="4" name="Shape 82"/>
          <p:cNvSpPr txBox="1">
            <a:spLocks noGrp="1"/>
          </p:cNvSpPr>
          <p:nvPr>
            <p:ph type="sldNum" idx="12"/>
          </p:nvPr>
        </p:nvSpPr>
        <p:spPr/>
        <p:txBody>
          <a:bodyPr/>
          <a:lstStyle>
            <a:lvl1pPr>
              <a:defRPr>
                <a:solidFill>
                  <a:schemeClr val="dk1"/>
                </a:solidFill>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917883D7-C4C6-4973-9322-CB2D964F092F}" type="slidenum">
              <a:rPr kumimoji="0" lang="en-US" sz="900" b="0" i="0" u="sng" strike="noStrike" kern="1200" cap="none" spc="0" normalizeH="0" baseline="0" noProof="0">
                <a:ln>
                  <a:noFill/>
                </a:ln>
                <a:solidFill>
                  <a:srgbClr val="000000"/>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8294521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4" name="Shape 18"/>
          <p:cNvSpPr>
            <a:spLocks noChangeArrowheads="1"/>
          </p:cNvSpPr>
          <p:nvPr/>
        </p:nvSpPr>
        <p:spPr bwMode="auto">
          <a:xfrm>
            <a:off x="0" y="0"/>
            <a:ext cx="9144000" cy="3886200"/>
          </a:xfrm>
          <a:prstGeom prst="rect">
            <a:avLst/>
          </a:prstGeom>
          <a:solidFill>
            <a:srgbClr val="007FA3"/>
          </a:solidFill>
          <a:ln w="25400">
            <a:solidFill>
              <a:srgbClr val="007FA3"/>
            </a:solidFill>
            <a:round/>
            <a:headEnd/>
            <a:tailEnd/>
          </a:ln>
        </p:spPr>
        <p:txBody>
          <a:bodyPr lIns="91425" tIns="45700" rIns="91425" bIns="45700" anchor="ctr"/>
          <a:lstStyle>
            <a:lvl1pPr>
              <a:defRPr sz="2800">
                <a:solidFill>
                  <a:schemeClr val="tx1"/>
                </a:solidFill>
                <a:latin typeface="Times New Roman" panose="02020603050405020304" pitchFamily="18" charset="0"/>
                <a:ea typeface="ヒラギノ角ゴ Pro W3" pitchFamily="1" charset="-128"/>
              </a:defRPr>
            </a:lvl1pPr>
            <a:lvl2pPr marL="742950" indent="-285750">
              <a:defRPr sz="2800">
                <a:solidFill>
                  <a:schemeClr val="tx1"/>
                </a:solidFill>
                <a:latin typeface="Times New Roman" panose="02020603050405020304" pitchFamily="18" charset="0"/>
                <a:ea typeface="ヒラギノ角ゴ Pro W3" pitchFamily="1" charset="-128"/>
              </a:defRPr>
            </a:lvl2pPr>
            <a:lvl3pPr marL="1143000" indent="-228600">
              <a:defRPr sz="2800">
                <a:solidFill>
                  <a:schemeClr val="tx1"/>
                </a:solidFill>
                <a:latin typeface="Times New Roman" panose="02020603050405020304" pitchFamily="18" charset="0"/>
                <a:ea typeface="ヒラギノ角ゴ Pro W3" pitchFamily="1" charset="-128"/>
              </a:defRPr>
            </a:lvl3pPr>
            <a:lvl4pPr marL="1600200" indent="-228600">
              <a:defRPr sz="2800">
                <a:solidFill>
                  <a:schemeClr val="tx1"/>
                </a:solidFill>
                <a:latin typeface="Times New Roman" panose="02020603050405020304" pitchFamily="18" charset="0"/>
                <a:ea typeface="ヒラギノ角ゴ Pro W3" pitchFamily="1" charset="-128"/>
              </a:defRPr>
            </a:lvl4pPr>
            <a:lvl5pPr marL="2057400" indent="-228600">
              <a:defRPr sz="2800">
                <a:solidFill>
                  <a:schemeClr val="tx1"/>
                </a:solidFill>
                <a:latin typeface="Times New Roman" panose="02020603050405020304" pitchFamily="18" charset="0"/>
                <a:ea typeface="ヒラギノ角ゴ Pro W3" pitchFamily="1" charset="-128"/>
              </a:defRPr>
            </a:lvl5pPr>
            <a:lvl6pPr marL="25146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6pPr>
            <a:lvl7pPr marL="29718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7pPr>
            <a:lvl8pPr marL="34290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8pPr>
            <a:lvl9pPr marL="38862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Arial" panose="020B0604020202020204" pitchFamily="34" charset="0"/>
              <a:ea typeface="ヒラギノ角ゴ Pro W3" pitchFamily="1" charset="-128"/>
              <a:cs typeface="Arial" panose="020B0604020202020204" pitchFamily="34" charset="0"/>
              <a:sym typeface="Arial" panose="020B0604020202020204" pitchFamily="34" charset="0"/>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5" name="Shape 21"/>
          <p:cNvSpPr txBox="1">
            <a:spLocks noGrp="1"/>
          </p:cNvSpPr>
          <p:nvPr>
            <p:ph type="ftr" idx="10"/>
          </p:nvPr>
        </p:nvSpPr>
        <p:spPr/>
        <p:txBody>
          <a:bodyPr/>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6" name="Shape 22"/>
          <p:cNvSpPr txBox="1">
            <a:spLocks noGrp="1"/>
          </p:cNvSpPr>
          <p:nvPr>
            <p:ph type="dt" idx="11"/>
          </p:nvPr>
        </p:nvSpPr>
        <p:spPr/>
        <p:txBody>
          <a:bodyPr/>
          <a:lstStyle>
            <a:lvl1pPr marL="0" marR="0" lvl="0" indent="0" algn="r" rtl="0">
              <a:spcBef>
                <a:spcPts val="0"/>
              </a:spcBef>
              <a:buNone/>
              <a:defRPr sz="9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7" name="Shape 23"/>
          <p:cNvSpPr txBox="1">
            <a:spLocks noGrp="1"/>
          </p:cNvSpPr>
          <p:nvPr>
            <p:ph type="sldNum" idx="12"/>
          </p:nvPr>
        </p:nvSpPr>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BE14EDEC-0104-4E70-9686-A570F422F167}"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1890041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27" name="Shape 27"/>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8" name="Shape 28"/>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9" name="Shape 29"/>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8186060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6"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F5A73AF7-22FE-4915-9687-D7E877768588}"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42373624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anchor="b"/>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6" name="Shape 42"/>
          <p:cNvSpPr txBox="1">
            <a:spLocks noGrp="1"/>
          </p:cNvSpPr>
          <p:nvPr>
            <p:ph type="ftr" idx="10"/>
          </p:nvPr>
        </p:nvSpPr>
        <p:spPr>
          <a:xfrm>
            <a:off x="93663" y="6165850"/>
            <a:ext cx="8596312" cy="234950"/>
          </a:xfrm>
        </p:spPr>
        <p:txBody>
          <a:bodyPr/>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7" name="Shape 43"/>
          <p:cNvSpPr txBox="1">
            <a:spLocks noGrp="1"/>
          </p:cNvSpPr>
          <p:nvPr>
            <p:ph type="dt" idx="11"/>
          </p:nvPr>
        </p:nvSpPr>
        <p:spPr/>
        <p:txBody>
          <a:bodyPr/>
          <a:lstStyle>
            <a:lvl1pPr marL="0" marR="0" lvl="0" indent="0" algn="r" rtl="0">
              <a:spcBef>
                <a:spcPts val="0"/>
              </a:spcBef>
              <a:buNone/>
              <a:defRPr sz="9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8" name="Shape 44"/>
          <p:cNvSpPr txBox="1">
            <a:spLocks noGrp="1"/>
          </p:cNvSpPr>
          <p:nvPr>
            <p:ph type="sldNum" idx="12"/>
          </p:nvPr>
        </p:nvSpPr>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33DA44F4-1B99-478F-9B55-2C5CC45829F7}"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30103713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Learning Objectives">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9" name="Shape 49"/>
          <p:cNvSpPr txBox="1">
            <a:spLocks noGrp="1"/>
          </p:cNvSpPr>
          <p:nvPr>
            <p:ph type="body" idx="1"/>
          </p:nvPr>
        </p:nvSpPr>
        <p:spPr>
          <a:xfrm>
            <a:off x="457200" y="1600200"/>
            <a:ext cx="8229600" cy="4525963"/>
          </a:xfrm>
          <a:prstGeom prst="rect">
            <a:avLst/>
          </a:prstGeom>
          <a:noFill/>
          <a:ln>
            <a:noFill/>
          </a:ln>
        </p:spPr>
        <p:txBody>
          <a:bodyPr/>
          <a:lstStyle>
            <a:lvl1pPr marL="118871" marR="0" lvl="0" indent="-93471" algn="l" rtl="0">
              <a:spcBef>
                <a:spcPts val="1500"/>
              </a:spcBef>
              <a:buClr>
                <a:srgbClr val="007FA3"/>
              </a:buClr>
              <a:buSzPct val="25000"/>
              <a:buFont typeface="Arial"/>
              <a:buChar char="•"/>
              <a:defRPr sz="1600" b="0" i="0" u="none" strike="noStrike" cap="none">
                <a:solidFill>
                  <a:schemeClr val="dk1"/>
                </a:solidFill>
                <a:latin typeface="Arial"/>
                <a:ea typeface="Arial"/>
                <a:cs typeface="Arial"/>
                <a:sym typeface="Arial"/>
              </a:defRPr>
            </a:lvl1pPr>
            <a:lvl2pPr marL="569913" marR="0" lvl="1" indent="-188912"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6"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42E91456-BDEE-4569-92BC-96FB5C01DFEB}"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4621955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anchor="b"/>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 name="Shape 56"/>
          <p:cNvSpPr txBox="1">
            <a:spLocks noGrp="1"/>
          </p:cNvSpPr>
          <p:nvPr>
            <p:ph type="ftr" idx="10"/>
          </p:nvPr>
        </p:nvSpPr>
        <p:spPr/>
        <p:txBody>
          <a:bodyPr/>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57"/>
          <p:cNvSpPr txBox="1">
            <a:spLocks noGrp="1"/>
          </p:cNvSpPr>
          <p:nvPr>
            <p:ph type="dt" idx="11"/>
          </p:nvPr>
        </p:nvSpPr>
        <p:spPr/>
        <p:txBody>
          <a:bodyPr/>
          <a:lstStyle>
            <a:lvl1pPr marL="0" marR="0" lvl="0" indent="0" algn="r" rtl="0">
              <a:spcBef>
                <a:spcPts val="0"/>
              </a:spcBef>
              <a:buNone/>
              <a:defRPr sz="9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000000"/>
              </a:solidFill>
              <a:effectLst/>
              <a:uLnTx/>
              <a:uFillTx/>
              <a:latin typeface="Arial"/>
              <a:cs typeface="Arial"/>
              <a:sym typeface="Arial"/>
            </a:endParaRPr>
          </a:p>
        </p:txBody>
      </p:sp>
      <p:sp>
        <p:nvSpPr>
          <p:cNvPr id="6" name="Shape 58"/>
          <p:cNvSpPr txBox="1">
            <a:spLocks noGrp="1"/>
          </p:cNvSpPr>
          <p:nvPr>
            <p:ph type="sldNum" idx="12"/>
          </p:nvPr>
        </p:nvSpPr>
        <p:spPr/>
        <p:txBody>
          <a:bodyPr/>
          <a:lstStyle>
            <a:lvl1pPr>
              <a:defRPr>
                <a:solidFill>
                  <a:srgbClr val="000000"/>
                </a:solidFill>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151861E3-90A7-42D4-9B7A-166EF1A614E7}" type="slidenum">
              <a:rPr kumimoji="0" lang="en-US" sz="900" b="0" i="0" u="none" strike="noStrike" kern="1200" cap="none" spc="0" normalizeH="0" baseline="0" noProof="0">
                <a:ln>
                  <a:noFill/>
                </a:ln>
                <a:solidFill>
                  <a:srgbClr val="000000"/>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9354363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6"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7"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846A8B40-492E-4426-BAAD-D80E9F063A91}"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10840651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6"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FB951973-C68A-429F-AA58-4C1FE6BDA16A}"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9167958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4"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5"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D0F7696F-A32D-4889-8633-E1B7C5601BE7}"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16412619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Shape 79"/>
        <p:cNvGrpSpPr/>
        <p:nvPr/>
      </p:nvGrpSpPr>
      <p:grpSpPr>
        <a:xfrm>
          <a:off x="0" y="0"/>
          <a:ext cx="0" cy="0"/>
          <a:chOff x="0" y="0"/>
          <a:chExt cx="0" cy="0"/>
        </a:xfrm>
      </p:grpSpPr>
      <p:sp>
        <p:nvSpPr>
          <p:cNvPr id="2" name="Shape 80"/>
          <p:cNvSpPr txBox="1">
            <a:spLocks noGrp="1"/>
          </p:cNvSpPr>
          <p:nvPr>
            <p:ph type="ftr" idx="10"/>
          </p:nvPr>
        </p:nvSpPr>
        <p:spPr/>
        <p:txBody>
          <a:bodyPr/>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3" name="Shape 81"/>
          <p:cNvSpPr txBox="1">
            <a:spLocks noGrp="1"/>
          </p:cNvSpPr>
          <p:nvPr>
            <p:ph type="dt" idx="11"/>
          </p:nvPr>
        </p:nvSpPr>
        <p:spPr/>
        <p:txBody>
          <a:bodyPr/>
          <a:lstStyle>
            <a:lvl1pPr marL="0" marR="0" lvl="0" indent="0" algn="r" rtl="0">
              <a:spcBef>
                <a:spcPts val="0"/>
              </a:spcBef>
              <a:buNone/>
              <a:defRPr sz="9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000000"/>
              </a:solidFill>
              <a:effectLst/>
              <a:uLnTx/>
              <a:uFillTx/>
              <a:latin typeface="Arial"/>
              <a:cs typeface="Arial"/>
              <a:sym typeface="Arial"/>
            </a:endParaRPr>
          </a:p>
        </p:txBody>
      </p:sp>
      <p:sp>
        <p:nvSpPr>
          <p:cNvPr id="4" name="Shape 82"/>
          <p:cNvSpPr txBox="1">
            <a:spLocks noGrp="1"/>
          </p:cNvSpPr>
          <p:nvPr>
            <p:ph type="sldNum" idx="12"/>
          </p:nvPr>
        </p:nvSpPr>
        <p:spPr/>
        <p:txBody>
          <a:bodyPr/>
          <a:lstStyle>
            <a:lvl1pPr>
              <a:defRPr>
                <a:solidFill>
                  <a:srgbClr val="000000"/>
                </a:solidFill>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7EEADC32-B7CB-4469-A186-251F1CAA23B8}" type="slidenum">
              <a:rPr kumimoji="0" lang="en-US" sz="900" b="0" i="0" u="none" strike="noStrike" kern="1200" cap="none" spc="0" normalizeH="0" baseline="0" noProof="0">
                <a:ln>
                  <a:noFill/>
                </a:ln>
                <a:solidFill>
                  <a:srgbClr val="000000"/>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856165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45" name="Shape 45" descr="Pearson Logo"/>
          <p:cNvPicPr preferRelativeResize="0"/>
          <p:nvPr/>
        </p:nvPicPr>
        <p:blipFill rotWithShape="1">
          <a:blip r:embed="rId2">
            <a:alphaModFix/>
          </a:blip>
          <a:srcRect/>
          <a:stretch/>
        </p:blipFill>
        <p:spPr>
          <a:xfrm>
            <a:off x="457200" y="6376789"/>
            <a:ext cx="917999" cy="279914"/>
          </a:xfrm>
          <a:prstGeom prst="rect">
            <a:avLst/>
          </a:prstGeom>
          <a:noFill/>
          <a:ln>
            <a:noFill/>
          </a:ln>
        </p:spPr>
      </p:pic>
      <p:sp>
        <p:nvSpPr>
          <p:cNvPr id="46" name="Shape 4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marR="0" lvl="0" indent="0" algn="r" rtl="0">
              <a:lnSpc>
                <a:spcPct val="100000"/>
              </a:lnSpc>
              <a:spcBef>
                <a:spcPts val="0"/>
              </a:spcBef>
              <a:spcAft>
                <a:spcPts val="0"/>
              </a:spcAft>
              <a:buClr>
                <a:schemeClr val="dk1"/>
              </a:buClr>
              <a:buSzPct val="25000"/>
              <a:buFont typeface="Arial"/>
              <a:buNone/>
            </a:pPr>
            <a:r>
              <a:rPr lang="en-US" sz="700" b="1" i="0" u="none" strike="noStrike" cap="none">
                <a:solidFill>
                  <a:schemeClr val="dk1"/>
                </a:solidFill>
                <a:latin typeface="Arial"/>
                <a:ea typeface="Arial"/>
                <a:cs typeface="Arial"/>
                <a:sym typeface="Arial"/>
              </a:rPr>
              <a:t>Copyright © 2015, 2012, 2009 Pearson Education, Inc. All Rights Reserved</a:t>
            </a:r>
          </a:p>
        </p:txBody>
      </p:sp>
    </p:spTree>
    <p:extLst>
      <p:ext uri="{BB962C8B-B14F-4D97-AF65-F5344CB8AC3E}">
        <p14:creationId xmlns:p14="http://schemas.microsoft.com/office/powerpoint/2010/main" val="4237409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earning Objectives">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9" name="Shape 49"/>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118871" marR="0" lvl="0" indent="-93471" algn="l" rtl="0">
              <a:spcBef>
                <a:spcPts val="1500"/>
              </a:spcBef>
              <a:buClr>
                <a:srgbClr val="007FA3"/>
              </a:buClr>
              <a:buSzPct val="25000"/>
              <a:buFont typeface="Arial"/>
              <a:buChar char="•"/>
              <a:defRPr sz="1600" b="0" i="0" u="none" strike="noStrike" cap="none">
                <a:solidFill>
                  <a:schemeClr val="dk1"/>
                </a:solidFill>
                <a:latin typeface="Arial"/>
                <a:ea typeface="Arial"/>
                <a:cs typeface="Arial"/>
                <a:sym typeface="Arial"/>
              </a:defRPr>
            </a:lvl1pPr>
            <a:lvl2pPr marL="569913" marR="0" lvl="1" indent="-188912"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0" name="Shape 5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1" name="Shape 5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5756417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38763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8859238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267817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98441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56752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2.png"/><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2.png"/><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1">
            <a:alphaModFix/>
          </a:blip>
          <a:srcRect/>
          <a:stretch/>
        </p:blipFill>
        <p:spPr>
          <a:xfrm>
            <a:off x="443972" y="6429709"/>
            <a:ext cx="917999" cy="279914"/>
          </a:xfrm>
          <a:prstGeom prst="rect">
            <a:avLst/>
          </a:prstGeom>
          <a:noFill/>
          <a:ln>
            <a:noFill/>
          </a:ln>
        </p:spPr>
      </p:pic>
      <p:sp>
        <p:nvSpPr>
          <p:cNvPr id="16" name="Shape 16"/>
          <p:cNvSpPr txBox="1"/>
          <p:nvPr/>
        </p:nvSpPr>
        <p:spPr>
          <a:xfrm>
            <a:off x="1600200" y="6429344"/>
            <a:ext cx="7162799" cy="200054"/>
          </a:xfrm>
          <a:prstGeom prst="rect">
            <a:avLst/>
          </a:prstGeom>
          <a:noFill/>
          <a:ln>
            <a:noFill/>
          </a:ln>
        </p:spPr>
        <p:txBody>
          <a:bodyPr lIns="91425" tIns="45700" rIns="91425" bIns="45700" anchor="t" anchorCtr="0">
            <a:noAutofit/>
          </a:body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2019, 2016, 2013 Pearson Education, Inc. All Rights Reserved</a:t>
            </a:r>
          </a:p>
        </p:txBody>
      </p:sp>
    </p:spTree>
    <p:extLst>
      <p:ext uri="{BB962C8B-B14F-4D97-AF65-F5344CB8AC3E}">
        <p14:creationId xmlns:p14="http://schemas.microsoft.com/office/powerpoint/2010/main" val="185375893"/>
      </p:ext>
    </p:extLst>
  </p:cSld>
  <p:clrMap bg1="lt1" tx1="dk1" bg2="dk2" tx2="lt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Shape 10"/>
          <p:cNvSpPr txBox="1">
            <a:spLocks noGrp="1"/>
          </p:cNvSpPr>
          <p:nvPr>
            <p:ph type="title"/>
          </p:nvPr>
        </p:nvSpPr>
        <p:spPr bwMode="auto">
          <a:xfrm>
            <a:off x="457200" y="215900"/>
            <a:ext cx="8229600" cy="109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Shape 11"/>
          <p:cNvSpPr txBox="1">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2" name="Shape 12"/>
          <p:cNvSpPr txBox="1">
            <a:spLocks noGrp="1"/>
          </p:cNvSpPr>
          <p:nvPr>
            <p:ph type="ftr" idx="11"/>
          </p:nvPr>
        </p:nvSpPr>
        <p:spPr>
          <a:xfrm>
            <a:off x="93663" y="6172200"/>
            <a:ext cx="8596312" cy="234950"/>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13" name="Shape 13"/>
          <p:cNvSpPr txBox="1">
            <a:spLocks noGrp="1"/>
          </p:cNvSpPr>
          <p:nvPr>
            <p:ph type="dt" idx="10"/>
          </p:nvPr>
        </p:nvSpPr>
        <p:spPr>
          <a:xfrm>
            <a:off x="6335713" y="112713"/>
            <a:ext cx="2133600" cy="182562"/>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14" name="Shape 14"/>
          <p:cNvSpPr txBox="1">
            <a:spLocks noGrp="1"/>
          </p:cNvSpPr>
          <p:nvPr>
            <p:ph type="sldNum" idx="12"/>
          </p:nvPr>
        </p:nvSpPr>
        <p:spPr>
          <a:xfrm>
            <a:off x="8469313" y="112713"/>
            <a:ext cx="552450" cy="182562"/>
          </a:xfrm>
          <a:prstGeom prst="rect">
            <a:avLst/>
          </a:prstGeom>
          <a:noFill/>
          <a:ln>
            <a:noFill/>
          </a:ln>
        </p:spPr>
        <p:txBody>
          <a:bodyPr lIns="91425" tIns="45700" rIns="91425" bIns="45700" anchor="ctr" anchorCtr="0">
            <a:noAutofit/>
          </a:bodyPr>
          <a:lstStyle>
            <a:lvl1pPr algn="r">
              <a:spcBef>
                <a:spcPts val="0"/>
              </a:spcBef>
              <a:buSzPct val="25000"/>
              <a:defRPr sz="900">
                <a:solidFill>
                  <a:schemeClr val="lt1"/>
                </a:solidFill>
                <a:latin typeface="Arial"/>
                <a:ea typeface="Arial"/>
                <a:cs typeface="Arial"/>
                <a:sym typeface="Arial"/>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DDD33A3D-356B-4B01-ABE7-9837AFED0620}" type="slidenum">
              <a:rPr kumimoji="0" lang="en-US" sz="900" b="0" i="0" u="sng"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sng" strike="noStrike" kern="1200" cap="none" spc="0" normalizeH="0" baseline="0" noProof="0">
              <a:ln>
                <a:noFill/>
              </a:ln>
              <a:solidFill>
                <a:srgbClr val="FFFFFF"/>
              </a:solidFill>
              <a:effectLst/>
              <a:uLnTx/>
              <a:uFillTx/>
              <a:latin typeface="Arial"/>
              <a:cs typeface="Arial"/>
              <a:sym typeface="Arial"/>
            </a:endParaRPr>
          </a:p>
        </p:txBody>
      </p:sp>
      <p:pic>
        <p:nvPicPr>
          <p:cNvPr id="1031" name="Shape 15" descr="Pearson Logo"/>
          <p:cNvPicPr preferRelativeResize="0">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44500" y="6429375"/>
            <a:ext cx="917575"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Shape 16"/>
          <p:cNvSpPr txBox="1">
            <a:spLocks noChangeArrowheads="1"/>
          </p:cNvSpPr>
          <p:nvPr/>
        </p:nvSpPr>
        <p:spPr bwMode="auto">
          <a:xfrm>
            <a:off x="1600200" y="6429375"/>
            <a:ext cx="716280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defRPr sz="2800">
                <a:solidFill>
                  <a:schemeClr val="tx1"/>
                </a:solidFill>
                <a:latin typeface="Times New Roman" panose="02020603050405020304" pitchFamily="18" charset="0"/>
                <a:ea typeface="ヒラギノ角ゴ Pro W3" pitchFamily="1" charset="-128"/>
              </a:defRPr>
            </a:lvl1pPr>
            <a:lvl2pPr marL="742950" indent="-285750">
              <a:defRPr sz="2800">
                <a:solidFill>
                  <a:schemeClr val="tx1"/>
                </a:solidFill>
                <a:latin typeface="Times New Roman" panose="02020603050405020304" pitchFamily="18" charset="0"/>
                <a:ea typeface="ヒラギノ角ゴ Pro W3" pitchFamily="1" charset="-128"/>
              </a:defRPr>
            </a:lvl2pPr>
            <a:lvl3pPr marL="1143000" indent="-228600">
              <a:defRPr sz="2800">
                <a:solidFill>
                  <a:schemeClr val="tx1"/>
                </a:solidFill>
                <a:latin typeface="Times New Roman" panose="02020603050405020304" pitchFamily="18" charset="0"/>
                <a:ea typeface="ヒラギノ角ゴ Pro W3" pitchFamily="1" charset="-128"/>
              </a:defRPr>
            </a:lvl3pPr>
            <a:lvl4pPr marL="1600200" indent="-228600">
              <a:defRPr sz="2800">
                <a:solidFill>
                  <a:schemeClr val="tx1"/>
                </a:solidFill>
                <a:latin typeface="Times New Roman" panose="02020603050405020304" pitchFamily="18" charset="0"/>
                <a:ea typeface="ヒラギノ角ゴ Pro W3" pitchFamily="1" charset="-128"/>
              </a:defRPr>
            </a:lvl4pPr>
            <a:lvl5pPr marL="2057400" indent="-228600">
              <a:defRPr sz="2800">
                <a:solidFill>
                  <a:schemeClr val="tx1"/>
                </a:solidFill>
                <a:latin typeface="Times New Roman" panose="02020603050405020304" pitchFamily="18" charset="0"/>
                <a:ea typeface="ヒラギノ角ゴ Pro W3" pitchFamily="1" charset="-128"/>
              </a:defRPr>
            </a:lvl5pPr>
            <a:lvl6pPr marL="25146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6pPr>
            <a:lvl7pPr marL="29718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7pPr>
            <a:lvl8pPr marL="34290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8pPr>
            <a:lvl9pPr marL="38862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200" b="0" i="0" u="none" strike="noStrike" kern="1200" cap="none" spc="0" normalizeH="0" baseline="0" noProof="0" dirty="0">
                <a:ln>
                  <a:noFill/>
                </a:ln>
                <a:solidFill>
                  <a:srgbClr val="000000"/>
                </a:solidFill>
                <a:effectLst/>
                <a:uLnTx/>
                <a:uFillTx/>
                <a:latin typeface="Verdana" panose="020B0604030504040204" pitchFamily="34" charset="0"/>
                <a:ea typeface="ヒラギノ角ゴ Pro W3" pitchFamily="1" charset="-128"/>
                <a:cs typeface="+mn-cs"/>
              </a:rPr>
              <a:t>Copyright © 2019, 2016, 2013 Pearson Education, Inc. All Rights Reserved</a:t>
            </a:r>
          </a:p>
        </p:txBody>
      </p:sp>
    </p:spTree>
    <p:extLst>
      <p:ext uri="{BB962C8B-B14F-4D97-AF65-F5344CB8AC3E}">
        <p14:creationId xmlns:p14="http://schemas.microsoft.com/office/powerpoint/2010/main" val="3825104552"/>
      </p:ext>
    </p:extLst>
  </p:cSld>
  <p:clrMap bg1="lt1" tx1="dk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Lst>
  <p:hf sldNum="0"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4572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9144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3716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8288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defPPr marR="0" lvl="0" algn="l" rtl="0">
        <a:lnSpc>
          <a:spcPct val="100000"/>
        </a:lnSpc>
        <a:spcBef>
          <a:spcPts val="0"/>
        </a:spcBef>
        <a:spcAft>
          <a:spcPts val="0"/>
        </a:spcAft>
      </a:defPPr>
      <a:lvl1pPr algn="l" rtl="0" eaLnBrk="0" fontAlgn="base" hangingPunct="0">
        <a:spcBef>
          <a:spcPct val="0"/>
        </a:spcBef>
        <a:spcAft>
          <a:spcPct val="0"/>
        </a:spcAft>
        <a:defRPr sz="2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Shape 10"/>
          <p:cNvSpPr txBox="1">
            <a:spLocks noGrp="1"/>
          </p:cNvSpPr>
          <p:nvPr>
            <p:ph type="title"/>
          </p:nvPr>
        </p:nvSpPr>
        <p:spPr bwMode="auto">
          <a:xfrm>
            <a:off x="457200" y="215900"/>
            <a:ext cx="8229600" cy="109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3075" name="Shape 11"/>
          <p:cNvSpPr txBox="1">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2" name="Shape 12"/>
          <p:cNvSpPr txBox="1">
            <a:spLocks noGrp="1"/>
          </p:cNvSpPr>
          <p:nvPr>
            <p:ph type="ftr" idx="11"/>
          </p:nvPr>
        </p:nvSpPr>
        <p:spPr>
          <a:xfrm>
            <a:off x="93663" y="6172200"/>
            <a:ext cx="8596312" cy="234950"/>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13" name="Shape 13"/>
          <p:cNvSpPr txBox="1">
            <a:spLocks noGrp="1"/>
          </p:cNvSpPr>
          <p:nvPr>
            <p:ph type="dt" idx="10"/>
          </p:nvPr>
        </p:nvSpPr>
        <p:spPr>
          <a:xfrm>
            <a:off x="6335713" y="112713"/>
            <a:ext cx="2133600" cy="182562"/>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14" name="Shape 14"/>
          <p:cNvSpPr txBox="1">
            <a:spLocks noGrp="1"/>
          </p:cNvSpPr>
          <p:nvPr>
            <p:ph type="sldNum" idx="12"/>
          </p:nvPr>
        </p:nvSpPr>
        <p:spPr>
          <a:xfrm>
            <a:off x="8469313" y="112713"/>
            <a:ext cx="552450" cy="182562"/>
          </a:xfrm>
          <a:prstGeom prst="rect">
            <a:avLst/>
          </a:prstGeom>
          <a:noFill/>
          <a:ln>
            <a:noFill/>
          </a:ln>
        </p:spPr>
        <p:txBody>
          <a:bodyPr lIns="91425" tIns="45700" rIns="91425" bIns="45700" anchor="ctr" anchorCtr="0">
            <a:noAutofit/>
          </a:bodyPr>
          <a:lstStyle>
            <a:lvl1pPr algn="r">
              <a:spcBef>
                <a:spcPts val="0"/>
              </a:spcBef>
              <a:buSzPct val="25000"/>
              <a:defRPr sz="900">
                <a:solidFill>
                  <a:srgbClr val="FFFFFF"/>
                </a:solidFill>
                <a:latin typeface="Arial"/>
                <a:ea typeface="Arial"/>
                <a:cs typeface="Arial"/>
                <a:sym typeface="Arial"/>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0B369858-E052-47C5-B392-6B9F20183AE0}"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pic>
        <p:nvPicPr>
          <p:cNvPr id="3079" name="Shape 15" descr="Pearson Logo"/>
          <p:cNvPicPr preferRelativeResize="0">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44500" y="6429375"/>
            <a:ext cx="917575"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Shape 16"/>
          <p:cNvSpPr txBox="1">
            <a:spLocks noChangeArrowheads="1"/>
          </p:cNvSpPr>
          <p:nvPr userDrawn="1"/>
        </p:nvSpPr>
        <p:spPr bwMode="auto">
          <a:xfrm>
            <a:off x="1600200" y="6429375"/>
            <a:ext cx="716280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defRPr sz="2800">
                <a:solidFill>
                  <a:schemeClr val="tx1"/>
                </a:solidFill>
                <a:latin typeface="Times New Roman" panose="02020603050405020304" pitchFamily="18" charset="0"/>
                <a:ea typeface="ヒラギノ角ゴ Pro W3" pitchFamily="1" charset="-128"/>
              </a:defRPr>
            </a:lvl1pPr>
            <a:lvl2pPr marL="742950" indent="-285750">
              <a:defRPr sz="2800">
                <a:solidFill>
                  <a:schemeClr val="tx1"/>
                </a:solidFill>
                <a:latin typeface="Times New Roman" panose="02020603050405020304" pitchFamily="18" charset="0"/>
                <a:ea typeface="ヒラギノ角ゴ Pro W3" pitchFamily="1" charset="-128"/>
              </a:defRPr>
            </a:lvl2pPr>
            <a:lvl3pPr marL="1143000" indent="-228600">
              <a:defRPr sz="2800">
                <a:solidFill>
                  <a:schemeClr val="tx1"/>
                </a:solidFill>
                <a:latin typeface="Times New Roman" panose="02020603050405020304" pitchFamily="18" charset="0"/>
                <a:ea typeface="ヒラギノ角ゴ Pro W3" pitchFamily="1" charset="-128"/>
              </a:defRPr>
            </a:lvl3pPr>
            <a:lvl4pPr marL="1600200" indent="-228600">
              <a:defRPr sz="2800">
                <a:solidFill>
                  <a:schemeClr val="tx1"/>
                </a:solidFill>
                <a:latin typeface="Times New Roman" panose="02020603050405020304" pitchFamily="18" charset="0"/>
                <a:ea typeface="ヒラギノ角ゴ Pro W3" pitchFamily="1" charset="-128"/>
              </a:defRPr>
            </a:lvl4pPr>
            <a:lvl5pPr marL="2057400" indent="-228600">
              <a:defRPr sz="2800">
                <a:solidFill>
                  <a:schemeClr val="tx1"/>
                </a:solidFill>
                <a:latin typeface="Times New Roman" panose="02020603050405020304" pitchFamily="18" charset="0"/>
                <a:ea typeface="ヒラギノ角ゴ Pro W3" pitchFamily="1" charset="-128"/>
              </a:defRPr>
            </a:lvl5pPr>
            <a:lvl6pPr marL="25146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6pPr>
            <a:lvl7pPr marL="29718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7pPr>
            <a:lvl8pPr marL="34290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8pPr>
            <a:lvl9pPr marL="38862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r>
              <a:rPr kumimoji="0" lang="en-US" altLang="en-US" sz="1200" b="0" i="0" u="none" strike="noStrike" kern="1200" cap="none" spc="0" normalizeH="0" baseline="0" noProof="0" dirty="0">
                <a:ln>
                  <a:noFill/>
                </a:ln>
                <a:solidFill>
                  <a:srgbClr val="000000"/>
                </a:solidFill>
                <a:effectLst/>
                <a:uLnTx/>
                <a:uFillTx/>
                <a:latin typeface="Verdana" panose="020B0604030504040204" pitchFamily="34" charset="0"/>
                <a:ea typeface="ヒラギノ角ゴ Pro W3" pitchFamily="1" charset="-128"/>
                <a:cs typeface="Arial" panose="020B0604020202020204" pitchFamily="34" charset="0"/>
              </a:rPr>
              <a:t>Copyright © 2019, 2016, 2013 Pearson Education, Inc. All Rights Reserved</a:t>
            </a:r>
          </a:p>
        </p:txBody>
      </p:sp>
    </p:spTree>
    <p:extLst>
      <p:ext uri="{BB962C8B-B14F-4D97-AF65-F5344CB8AC3E}">
        <p14:creationId xmlns:p14="http://schemas.microsoft.com/office/powerpoint/2010/main" val="3715064070"/>
      </p:ext>
    </p:extLst>
  </p:cSld>
  <p:clrMap bg1="lt1" tx1="dk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Lst>
  <p:hf sldNum="0"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4572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9144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3716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8288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txBox="1">
            <a:spLocks noGrp="1"/>
          </p:cNvSpPr>
          <p:nvPr>
            <p:ph type="title"/>
          </p:nvPr>
        </p:nvSpPr>
        <p:spPr>
          <a:xfrm>
            <a:off x="457200" y="215899"/>
            <a:ext cx="8229600" cy="1224973"/>
          </a:xfrm>
        </p:spPr>
        <p:txBody>
          <a:bodyPr/>
          <a:lstStyle/>
          <a:p>
            <a:pPr>
              <a:spcBef>
                <a:spcPct val="0"/>
              </a:spcBef>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Computer Organization and Architecture</a:t>
            </a:r>
            <a:br>
              <a:rPr lang="en-US" altLang="en-US" dirty="0">
                <a:latin typeface="Times New Roman" panose="02020603050405020304" pitchFamily="18" charset="0"/>
                <a:cs typeface="Times New Roman" panose="02020603050405020304" pitchFamily="18" charset="0"/>
                <a:sym typeface="Times New Roman" panose="02020603050405020304" pitchFamily="18" charset="0"/>
              </a:rPr>
            </a:br>
            <a:r>
              <a:rPr lang="en-US" altLang="en-US" sz="2600" dirty="0">
                <a:latin typeface="Times New Roman" panose="02020603050405020304" pitchFamily="18" charset="0"/>
                <a:cs typeface="Times New Roman" panose="02020603050405020304" pitchFamily="18" charset="0"/>
                <a:sym typeface="Times New Roman" panose="02020603050405020304" pitchFamily="18" charset="0"/>
              </a:rPr>
              <a:t>Designing for Performance</a:t>
            </a:r>
            <a:endParaRPr lang="en-IN" altLang="en-US" sz="2600" dirty="0">
              <a:latin typeface="Times New Roman" panose="02020603050405020304" pitchFamily="18" charset="0"/>
              <a:cs typeface="Times New Roman" panose="02020603050405020304" pitchFamily="18" charset="0"/>
              <a:sym typeface="Times New Roman" panose="02020603050405020304" pitchFamily="18" charset="0"/>
            </a:endParaRPr>
          </a:p>
        </p:txBody>
      </p:sp>
      <p:sp>
        <p:nvSpPr>
          <p:cNvPr id="13315" name="Text Placeholder 2"/>
          <p:cNvSpPr txBox="1">
            <a:spLocks noGrp="1"/>
          </p:cNvSpPr>
          <p:nvPr>
            <p:ph type="body" idx="1"/>
          </p:nvPr>
        </p:nvSpPr>
        <p:spPr>
          <a:xfrm>
            <a:off x="457200" y="1268559"/>
            <a:ext cx="8229600" cy="479425"/>
          </a:xfrm>
        </p:spPr>
        <p:txBody>
          <a:bodyPr/>
          <a:lstStyle/>
          <a:p>
            <a:pPr>
              <a:spcBef>
                <a:spcPct val="0"/>
              </a:spcBef>
              <a:buFontTx/>
              <a:buNone/>
            </a:pPr>
            <a:r>
              <a:rPr lang="en-IN" altLang="en-US" dirty="0">
                <a:latin typeface="Arial" panose="020B0604020202020204" pitchFamily="34" charset="0"/>
                <a:cs typeface="Arial" panose="020B0604020202020204" pitchFamily="34" charset="0"/>
                <a:sym typeface="Arial" panose="020B0604020202020204" pitchFamily="34" charset="0"/>
              </a:rPr>
              <a:t>11</a:t>
            </a:r>
            <a:r>
              <a:rPr lang="en-IN" altLang="en-US" baseline="30000" dirty="0">
                <a:latin typeface="Arial" panose="020B0604020202020204" pitchFamily="34" charset="0"/>
                <a:cs typeface="Arial" panose="020B0604020202020204" pitchFamily="34" charset="0"/>
                <a:sym typeface="Arial" panose="020B0604020202020204" pitchFamily="34" charset="0"/>
              </a:rPr>
              <a:t>th</a:t>
            </a:r>
            <a:r>
              <a:rPr lang="en-IN" altLang="en-US" dirty="0">
                <a:latin typeface="Arial" panose="020B0604020202020204" pitchFamily="34" charset="0"/>
                <a:cs typeface="Arial" panose="020B0604020202020204" pitchFamily="34" charset="0"/>
                <a:sym typeface="Arial" panose="020B0604020202020204" pitchFamily="34" charset="0"/>
              </a:rPr>
              <a:t> Edition</a:t>
            </a:r>
          </a:p>
        </p:txBody>
      </p:sp>
      <p:pic>
        <p:nvPicPr>
          <p:cNvPr id="7" name="Shape 197"/>
          <p:cNvPicPr preferRelativeResize="0"/>
          <p:nvPr/>
        </p:nvPicPr>
        <p:blipFill>
          <a:blip r:embed="rId2">
            <a:extLst>
              <a:ext uri="{28A0092B-C50C-407E-A947-70E740481C1C}">
                <a14:useLocalDpi xmlns:a14="http://schemas.microsoft.com/office/drawing/2010/main" val="0"/>
              </a:ext>
            </a:extLst>
          </a:blip>
          <a:stretch>
            <a:fillRect/>
          </a:stretch>
        </p:blipFill>
        <p:spPr>
          <a:xfrm>
            <a:off x="825499" y="1745673"/>
            <a:ext cx="3524827" cy="4402049"/>
          </a:xfrm>
          <a:prstGeom prst="rect">
            <a:avLst/>
          </a:prstGeom>
          <a:noFill/>
          <a:ln w="9525" cap="flat" cmpd="sng">
            <a:solidFill>
              <a:srgbClr val="7F7F7F"/>
            </a:solidFill>
            <a:prstDash val="solid"/>
            <a:round/>
            <a:headEnd type="none" w="med" len="med"/>
            <a:tailEnd type="none" w="med" len="med"/>
          </a:ln>
          <a:effectLst>
            <a:outerShdw blurRad="50799" dist="76200" dir="2700000" algn="tl" rotWithShape="0">
              <a:srgbClr val="000000">
                <a:alpha val="55686"/>
              </a:srgbClr>
            </a:outerShdw>
          </a:effectLst>
        </p:spPr>
      </p:pic>
      <p:sp>
        <p:nvSpPr>
          <p:cNvPr id="13316" name="Text Placeholder 3"/>
          <p:cNvSpPr txBox="1">
            <a:spLocks noGrp="1"/>
          </p:cNvSpPr>
          <p:nvPr>
            <p:ph type="body" idx="2"/>
          </p:nvPr>
        </p:nvSpPr>
        <p:spPr>
          <a:xfrm>
            <a:off x="5029200" y="1600200"/>
            <a:ext cx="3657600" cy="1600200"/>
          </a:xfrm>
        </p:spPr>
        <p:txBody>
          <a:bodyPr/>
          <a:lstStyle/>
          <a:p>
            <a:pPr>
              <a:spcBef>
                <a:spcPct val="0"/>
              </a:spcBef>
              <a:buFontTx/>
              <a:buNone/>
            </a:pPr>
            <a:r>
              <a:rPr lang="en-IN" altLang="en-US">
                <a:solidFill>
                  <a:srgbClr val="000000"/>
                </a:solidFill>
                <a:latin typeface="Arial" panose="020B0604020202020204" pitchFamily="34" charset="0"/>
                <a:cs typeface="Arial" panose="020B0604020202020204" pitchFamily="34" charset="0"/>
                <a:sym typeface="Arial" panose="020B0604020202020204" pitchFamily="34" charset="0"/>
              </a:rPr>
              <a:t>Chapter 1</a:t>
            </a:r>
          </a:p>
        </p:txBody>
      </p:sp>
      <p:sp>
        <p:nvSpPr>
          <p:cNvPr id="13317" name="Text Placeholder 4"/>
          <p:cNvSpPr txBox="1">
            <a:spLocks noGrp="1"/>
          </p:cNvSpPr>
          <p:nvPr>
            <p:ph type="body" idx="3"/>
          </p:nvPr>
        </p:nvSpPr>
        <p:spPr/>
        <p:txBody>
          <a:bodyPr/>
          <a:lstStyle/>
          <a:p>
            <a:pPr>
              <a:spcBef>
                <a:spcPct val="0"/>
              </a:spcBef>
            </a:pPr>
            <a:r>
              <a:rPr lang="en-US" altLang="en-US" dirty="0">
                <a:solidFill>
                  <a:srgbClr val="000000"/>
                </a:solidFill>
                <a:latin typeface="Arial" panose="020B0604020202020204" pitchFamily="34" charset="0"/>
                <a:cs typeface="Arial" panose="020B0604020202020204" pitchFamily="34" charset="0"/>
                <a:sym typeface="Arial" panose="020B0604020202020204" pitchFamily="34" charset="0"/>
              </a:rPr>
              <a:t>Basic Concepts and Computer Evolution</a:t>
            </a:r>
          </a:p>
        </p:txBody>
      </p:sp>
    </p:spTree>
    <p:extLst>
      <p:ext uri="{BB962C8B-B14F-4D97-AF65-F5344CB8AC3E}">
        <p14:creationId xmlns:p14="http://schemas.microsoft.com/office/powerpoint/2010/main" val="3830586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728" y="215371"/>
            <a:ext cx="8229600" cy="1097279"/>
          </a:xfrm>
        </p:spPr>
        <p:txBody>
          <a:bodyPr/>
          <a:lstStyle/>
          <a:p>
            <a:r>
              <a:rPr lang="en-US" dirty="0"/>
              <a:t>Cache Memory</a:t>
            </a:r>
          </a:p>
        </p:txBody>
      </p:sp>
      <p:sp>
        <p:nvSpPr>
          <p:cNvPr id="3" name="Content Placeholder 2"/>
          <p:cNvSpPr>
            <a:spLocks noGrp="1"/>
          </p:cNvSpPr>
          <p:nvPr>
            <p:ph type="body" idx="1"/>
          </p:nvPr>
        </p:nvSpPr>
        <p:spPr>
          <a:xfrm>
            <a:off x="336843" y="1571914"/>
            <a:ext cx="8229600" cy="4525963"/>
          </a:xfrm>
        </p:spPr>
        <p:txBody>
          <a:bodyPr/>
          <a:lstStyle/>
          <a:p>
            <a:pPr marL="447675" indent="-346075"/>
            <a:r>
              <a:rPr lang="en-US" sz="2000" dirty="0"/>
              <a:t>Multiple layers of memory between the processor and main memory</a:t>
            </a:r>
          </a:p>
          <a:p>
            <a:pPr marL="447675" indent="-346075"/>
            <a:r>
              <a:rPr lang="en-US" sz="2000" dirty="0"/>
              <a:t>Is smaller and faster than main memory</a:t>
            </a:r>
          </a:p>
          <a:p>
            <a:pPr marL="447675" indent="-346075"/>
            <a:r>
              <a:rPr lang="en-US" sz="2000" dirty="0"/>
              <a:t>Used to speed up memory access by placing in the cache data from main memory that is likely to be used in the near future</a:t>
            </a:r>
          </a:p>
          <a:p>
            <a:pPr marL="447675" indent="-346075"/>
            <a:r>
              <a:rPr lang="en-US" sz="2000" dirty="0"/>
              <a:t>A greater performance improvement may be obtained by using multiple levels of cache, with level 1 (L1) closest to the core and additional levels (L2, L3, etc.) progressively farther from the core</a:t>
            </a:r>
          </a:p>
        </p:txBody>
      </p:sp>
    </p:spTree>
    <p:extLst>
      <p:ext uri="{BB962C8B-B14F-4D97-AF65-F5344CB8AC3E}">
        <p14:creationId xmlns:p14="http://schemas.microsoft.com/office/powerpoint/2010/main" val="41575606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The Motherboard has slots for Main memory chips, a processor chip, Input Output chips, and a few other auxiliary components. The processor chip has 8 cores and an L 3 cache occupying two distinct portions of the chip’s surface. The core is comprised of Instruction logic, an arithmetic and logic unit, Load or store logic, an L 1 I dash cache, an L 1 data cache, an L 2 instruction cache, and an L 2 data cache." title="An illustration presents the elements of a motherboar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7744" y="0"/>
            <a:ext cx="5516909" cy="7139530"/>
          </a:xfrm>
          <a:prstGeom prst="rect">
            <a:avLst/>
          </a:prstGeom>
        </p:spPr>
      </p:pic>
      <p:sp>
        <p:nvSpPr>
          <p:cNvPr id="2" name="Title 1">
            <a:extLst>
              <a:ext uri="{FF2B5EF4-FFF2-40B4-BE49-F238E27FC236}">
                <a16:creationId xmlns:a16="http://schemas.microsoft.com/office/drawing/2014/main" id="{6611348C-0F68-4193-95B8-0C5AA45D28BC}"/>
              </a:ext>
            </a:extLst>
          </p:cNvPr>
          <p:cNvSpPr>
            <a:spLocks noGrp="1"/>
          </p:cNvSpPr>
          <p:nvPr>
            <p:ph type="title"/>
          </p:nvPr>
        </p:nvSpPr>
        <p:spPr/>
        <p:txBody>
          <a:bodyPr/>
          <a:lstStyle/>
          <a:p>
            <a:r>
              <a:rPr lang="en-US" dirty="0"/>
              <a:t>Figure 1.2</a:t>
            </a:r>
          </a:p>
        </p:txBody>
      </p:sp>
    </p:spTree>
    <p:extLst>
      <p:ext uri="{BB962C8B-B14F-4D97-AF65-F5344CB8AC3E}">
        <p14:creationId xmlns:p14="http://schemas.microsoft.com/office/powerpoint/2010/main" val="3978313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447964" y="177523"/>
            <a:ext cx="8229600" cy="1657644"/>
          </a:xfrm>
        </p:spPr>
        <p:txBody>
          <a:bodyPr/>
          <a:lstStyle/>
          <a:p>
            <a:r>
              <a:rPr lang="en-US" dirty="0"/>
              <a:t>Figure 1.3</a:t>
            </a:r>
            <a:br>
              <a:rPr lang="en-US" dirty="0"/>
            </a:br>
            <a:r>
              <a:rPr lang="en-US" dirty="0"/>
              <a:t>Motherboard with Two Intel Quad-Core Xeon Processors</a:t>
            </a:r>
            <a:endParaRPr lang="en-IN" dirty="0"/>
          </a:p>
        </p:txBody>
      </p:sp>
      <p:pic>
        <p:nvPicPr>
          <p:cNvPr id="5" name="Picture 4" descr="The motherboard consists of 2 Quad dash Core Intel Xeon Processors with Integrated Memory Controllers. Six channel D D R 3 dash I 3 3 3 Memory interfaces up to 48 gigabytes are present in the motherboard. The power and backplane Input Output Connector C, P C I Express Connector B, and P C I Express Connector A are the motherboard’s three main connectors. To the right of the six channels of memory interfaces, the following components are present. Serial A T A slash 300 interfaces, 2 internal U S B 2 point 0 units, 2 external U S B 2 point O units, a V G A video output, the B I O S, 2 Ethernet 10 slash 100 slash 1000 Base dash T Ethernet ports, an Ethernet controller, and a clock." title="A photograph of a motherboar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3869" y="2055287"/>
            <a:ext cx="7636261" cy="3609327"/>
          </a:xfrm>
          <a:prstGeom prst="rect">
            <a:avLst/>
          </a:prstGeom>
        </p:spPr>
      </p:pic>
      <p:sp>
        <p:nvSpPr>
          <p:cNvPr id="10" name="Text Placeholder 9"/>
          <p:cNvSpPr>
            <a:spLocks noGrp="1"/>
          </p:cNvSpPr>
          <p:nvPr>
            <p:ph type="body" idx="1"/>
          </p:nvPr>
        </p:nvSpPr>
        <p:spPr>
          <a:xfrm>
            <a:off x="346367" y="5967863"/>
            <a:ext cx="8229600" cy="341457"/>
          </a:xfrm>
        </p:spPr>
        <p:txBody>
          <a:bodyPr/>
          <a:lstStyle/>
          <a:p>
            <a:pPr marL="101600" indent="0">
              <a:buNone/>
            </a:pPr>
            <a:r>
              <a:rPr lang="en-US" sz="800" i="1" dirty="0"/>
              <a:t>Source</a:t>
            </a:r>
            <a:r>
              <a:rPr lang="en-US" sz="800" dirty="0"/>
              <a:t>: Courtesy of Chassis Plans Rugged Rackmount Computers</a:t>
            </a:r>
          </a:p>
          <a:p>
            <a:pPr marL="101600" indent="0">
              <a:buNone/>
            </a:pPr>
            <a:endParaRPr lang="en-IN" sz="800" dirty="0"/>
          </a:p>
        </p:txBody>
      </p:sp>
    </p:spTree>
    <p:extLst>
      <p:ext uri="{BB962C8B-B14F-4D97-AF65-F5344CB8AC3E}">
        <p14:creationId xmlns:p14="http://schemas.microsoft.com/office/powerpoint/2010/main" val="30521684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he P U consists of core 0, core 1, and core 3 and to the left of these 3 the C P 1 driver, C P 1 receivers, and SC drivers. To the right of core 0 core 2 are M C D receivers. The M C U is displayed above core 2. To the right of core 2 are 3 caches: L 3 D 1 0 1, L 3 B 1 0, and L 3 D 1 0 0. Below the three caches is L 3 C 1, and below that are 3 additional caches, L 3 D 1 1 1, L 3 B 1 1, and L 3 D 1 1 0. To the left of these caches and below core 2 are L 3 D 0 0 1, L 3 B 0 0, and L 3 D 0 0 0. Below this is L 3 C 0, and below that are 3 additional caches, L 3 D 0 1 1, L 3 B 0 1, and L 3 D 0 1 0. To the right of L 3 D 0 1 0 is core 5. Below core 3 is P C I 1. To the right of this is P B U 1. Next to this are the G X drivers, the G X, and the G X receivers. Below core 5 is the P B U 0. Cores 4, 6, and 7 are on the right side of the diagram. To the right of cores 4, 6, and 7 are C P 0 receivers, C P 0 drivers, and S C receivers. Below core 7 is P C I 0. " title="An illustrated I B M z 13 Processor Unit, or P U, Chip Diagram."/>
          <p:cNvPicPr>
            <a:picLocks noChangeAspect="1"/>
          </p:cNvPicPr>
          <p:nvPr/>
        </p:nvPicPr>
        <p:blipFill rotWithShape="1">
          <a:blip r:embed="rId3">
            <a:extLst>
              <a:ext uri="{28A0092B-C50C-407E-A947-70E740481C1C}">
                <a14:useLocalDpi xmlns:a14="http://schemas.microsoft.com/office/drawing/2010/main" val="0"/>
              </a:ext>
            </a:extLst>
          </a:blip>
          <a:srcRect t="14152" b="21794"/>
          <a:stretch/>
        </p:blipFill>
        <p:spPr>
          <a:xfrm>
            <a:off x="1919089" y="476672"/>
            <a:ext cx="6949439" cy="5760640"/>
          </a:xfrm>
          <a:prstGeom prst="rect">
            <a:avLst/>
          </a:prstGeom>
        </p:spPr>
      </p:pic>
      <p:sp>
        <p:nvSpPr>
          <p:cNvPr id="2" name="Title 1">
            <a:extLst>
              <a:ext uri="{FF2B5EF4-FFF2-40B4-BE49-F238E27FC236}">
                <a16:creationId xmlns:a16="http://schemas.microsoft.com/office/drawing/2014/main" id="{20C8D38C-B646-4C4D-9F62-CB7310010C94}"/>
              </a:ext>
            </a:extLst>
          </p:cNvPr>
          <p:cNvSpPr>
            <a:spLocks noGrp="1"/>
          </p:cNvSpPr>
          <p:nvPr>
            <p:ph type="title"/>
          </p:nvPr>
        </p:nvSpPr>
        <p:spPr>
          <a:xfrm>
            <a:off x="251520" y="116632"/>
            <a:ext cx="8229600" cy="1097279"/>
          </a:xfrm>
        </p:spPr>
        <p:txBody>
          <a:bodyPr/>
          <a:lstStyle/>
          <a:p>
            <a:r>
              <a:rPr lang="en-US" dirty="0"/>
              <a:t>Figure 1.4</a:t>
            </a:r>
          </a:p>
        </p:txBody>
      </p:sp>
    </p:spTree>
    <p:extLst>
      <p:ext uri="{BB962C8B-B14F-4D97-AF65-F5344CB8AC3E}">
        <p14:creationId xmlns:p14="http://schemas.microsoft.com/office/powerpoint/2010/main" val="1560569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The diagram is shaped like a square. Instruction fetch and branch, or IFB, is displayed in topmost portion of the left side. Below that is the Translation unit, or X U. Below that is the dedicated Coprocessor, or C O P. To the right of the I F B is the Instruction sequence unit, or I S U. Below the I S U is the Load dash store unit, or L S U, and to the left of this is the instruction cache and merge, or I C M. Below that are another I C M. To the right is another I C M. To the right of I S U at the top is the F X U. In the top right corner is the Recovery unit, or R U, and below that are the V F D and the P C. " title="An illustrated diagram shows the layout of an I B M z 13 Core."/>
          <p:cNvPicPr>
            <a:picLocks noChangeAspect="1"/>
          </p:cNvPicPr>
          <p:nvPr/>
        </p:nvPicPr>
        <p:blipFill rotWithShape="1">
          <a:blip r:embed="rId3">
            <a:extLst>
              <a:ext uri="{28A0092B-C50C-407E-A947-70E740481C1C}">
                <a14:useLocalDpi xmlns:a14="http://schemas.microsoft.com/office/drawing/2010/main" val="0"/>
              </a:ext>
            </a:extLst>
          </a:blip>
          <a:srcRect l="-189" t="9051" r="189" b="26900"/>
          <a:stretch/>
        </p:blipFill>
        <p:spPr>
          <a:xfrm>
            <a:off x="2483768" y="188640"/>
            <a:ext cx="6973179" cy="5779864"/>
          </a:xfrm>
          <a:prstGeom prst="rect">
            <a:avLst/>
          </a:prstGeom>
        </p:spPr>
      </p:pic>
      <p:sp>
        <p:nvSpPr>
          <p:cNvPr id="2" name="Title 1">
            <a:extLst>
              <a:ext uri="{FF2B5EF4-FFF2-40B4-BE49-F238E27FC236}">
                <a16:creationId xmlns:a16="http://schemas.microsoft.com/office/drawing/2014/main" id="{13C28C69-AD6D-4C38-89E3-DEB55BBFC283}"/>
              </a:ext>
            </a:extLst>
          </p:cNvPr>
          <p:cNvSpPr>
            <a:spLocks noGrp="1"/>
          </p:cNvSpPr>
          <p:nvPr>
            <p:ph type="title"/>
          </p:nvPr>
        </p:nvSpPr>
        <p:spPr/>
        <p:txBody>
          <a:bodyPr/>
          <a:lstStyle/>
          <a:p>
            <a:r>
              <a:rPr lang="en-US" dirty="0"/>
              <a:t>Figure 1.5</a:t>
            </a:r>
          </a:p>
        </p:txBody>
      </p:sp>
    </p:spTree>
    <p:extLst>
      <p:ext uri="{BB962C8B-B14F-4D97-AF65-F5344CB8AC3E}">
        <p14:creationId xmlns:p14="http://schemas.microsoft.com/office/powerpoint/2010/main" val="32718712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457200" y="224607"/>
            <a:ext cx="8229600" cy="1097279"/>
          </a:xfrm>
        </p:spPr>
        <p:txBody>
          <a:bodyPr/>
          <a:lstStyle/>
          <a:p>
            <a:r>
              <a:rPr lang="en-GB" dirty="0"/>
              <a:t>History of Computers</a:t>
            </a:r>
            <a:br>
              <a:rPr lang="en-GB" dirty="0"/>
            </a:br>
            <a:r>
              <a:rPr lang="en-GB" dirty="0"/>
              <a:t>	First Generation: Vacuum Tubes</a:t>
            </a:r>
          </a:p>
        </p:txBody>
      </p:sp>
      <p:sp>
        <p:nvSpPr>
          <p:cNvPr id="18435" name="Rectangle 3"/>
          <p:cNvSpPr>
            <a:spLocks noGrp="1" noChangeArrowheads="1"/>
          </p:cNvSpPr>
          <p:nvPr>
            <p:ph idx="4294967295"/>
          </p:nvPr>
        </p:nvSpPr>
        <p:spPr>
          <a:xfrm>
            <a:off x="342034" y="1577687"/>
            <a:ext cx="8046389" cy="4584988"/>
          </a:xfrm>
        </p:spPr>
        <p:txBody>
          <a:bodyPr>
            <a:noAutofit/>
          </a:bodyPr>
          <a:lstStyle/>
          <a:p>
            <a:pPr marL="442913" indent="-341313"/>
            <a:r>
              <a:rPr lang="en-GB" sz="2000" dirty="0"/>
              <a:t>Vacuum tubes were used for digital logic elements and memory</a:t>
            </a:r>
          </a:p>
          <a:p>
            <a:pPr marL="442913" indent="-341313">
              <a:spcBef>
                <a:spcPts val="1200"/>
              </a:spcBef>
            </a:pPr>
            <a:r>
              <a:rPr lang="en-GB" sz="2000" dirty="0"/>
              <a:t>IAS computer</a:t>
            </a:r>
          </a:p>
          <a:p>
            <a:pPr lvl="1" indent="-300038">
              <a:spcBef>
                <a:spcPts val="1200"/>
              </a:spcBef>
            </a:pPr>
            <a:r>
              <a:rPr lang="en-GB" sz="2000" dirty="0"/>
              <a:t>Fundamental design approach was the stored program concept</a:t>
            </a:r>
          </a:p>
          <a:p>
            <a:pPr marL="1006475" lvl="2" indent="-258763"/>
            <a:r>
              <a:rPr lang="en-GB" sz="2000" dirty="0"/>
              <a:t>Attributed to the mathematician John von Neumann</a:t>
            </a:r>
          </a:p>
          <a:p>
            <a:pPr marL="1006475" lvl="2" indent="-258763">
              <a:spcBef>
                <a:spcPts val="1200"/>
              </a:spcBef>
            </a:pPr>
            <a:r>
              <a:rPr lang="en-GB" sz="2000" dirty="0"/>
              <a:t>First publication of the idea was in 1945 for the EDVAC</a:t>
            </a:r>
          </a:p>
          <a:p>
            <a:pPr lvl="1" indent="-300038">
              <a:spcBef>
                <a:spcPts val="1200"/>
              </a:spcBef>
            </a:pPr>
            <a:r>
              <a:rPr lang="en-GB" sz="2000" dirty="0"/>
              <a:t>Design began at the Princeton Institute for Advanced Studies</a:t>
            </a:r>
          </a:p>
          <a:p>
            <a:pPr lvl="1" indent="-300038">
              <a:spcBef>
                <a:spcPts val="1200"/>
              </a:spcBef>
            </a:pPr>
            <a:r>
              <a:rPr lang="en-GB" sz="2000" dirty="0"/>
              <a:t>Completed in 1952</a:t>
            </a:r>
          </a:p>
          <a:p>
            <a:pPr lvl="1" indent="-300038">
              <a:spcBef>
                <a:spcPts val="1200"/>
              </a:spcBef>
            </a:pPr>
            <a:r>
              <a:rPr lang="en-GB" sz="2000" dirty="0"/>
              <a:t>Prototype of all subsequent general-purpose computers</a:t>
            </a:r>
          </a:p>
          <a:p>
            <a:pPr>
              <a:spcBef>
                <a:spcPts val="1200"/>
              </a:spcBef>
            </a:pPr>
            <a:endParaRPr lang="en-GB" sz="2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he block is comprised of Arithmetic logic unit, or C A, Main memory, Program Control unit, or C C, and the Input output equipment, or I O. The arithmetic and logic unit is comprised of an Accumulator register, or A C, a multiply quotient register, or M Q, Arithmetic logic circuits, and a memory buffer register, or M B R. The arithmetic and logic circuits send and receive data from the A C and M Q. The multiply quotient register also communicates with the Accumulator register. The Arithmetic logic circuits sends and receives data from the M B R. The instructions and data from the M B R sends to and receives from input and output devices. The Instructions and data from the M B R are received by the Main memory from locations M 0 through M 4 0 9 5. The lower half of the block diagram, which represents the Program control unit, is comprised of a program counter, or P C, an instruction buffer register, or I B R, a memory address register, or M A R, an Instruction register, or I R, and control circuits. The control unit, C C, receives the address and instruction from the M B R and stores it in the M A R, I B R, and I R. The I B R also communicates with the I R. The memory address register sends and receives data to and from the program counter. The memory address register sends the address from M A R to the main memory to locate the instruction, which is sent to the memory buffer register. The instruction from the I R is sent to the control circuits. The control circuits send control signals as output. " title="A block diagram represents the structure of an I A S compute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3848" y="-531440"/>
            <a:ext cx="5256584" cy="6802637"/>
          </a:xfrm>
          <a:prstGeom prst="rect">
            <a:avLst/>
          </a:prstGeom>
        </p:spPr>
      </p:pic>
      <p:sp>
        <p:nvSpPr>
          <p:cNvPr id="3" name="Title 2">
            <a:extLst>
              <a:ext uri="{FF2B5EF4-FFF2-40B4-BE49-F238E27FC236}">
                <a16:creationId xmlns:a16="http://schemas.microsoft.com/office/drawing/2014/main" id="{F30B4453-66B8-4CD3-8126-DF5CC4D0B95E}"/>
              </a:ext>
            </a:extLst>
          </p:cNvPr>
          <p:cNvSpPr>
            <a:spLocks noGrp="1"/>
          </p:cNvSpPr>
          <p:nvPr>
            <p:ph type="title"/>
          </p:nvPr>
        </p:nvSpPr>
        <p:spPr/>
        <p:txBody>
          <a:bodyPr/>
          <a:lstStyle/>
          <a:p>
            <a:r>
              <a:rPr lang="en-US" dirty="0"/>
              <a:t>Figure 1.6</a:t>
            </a:r>
          </a:p>
        </p:txBody>
      </p:sp>
    </p:spTree>
  </p:cSld>
  <p:clrMapOvr>
    <a:masterClrMapping/>
  </p:clrMapOvr>
  <mc:AlternateContent xmlns:mc="http://schemas.openxmlformats.org/markup-compatibility/2006" xmlns:p14="http://schemas.microsoft.com/office/powerpoint/2010/main">
    <mc:Choice Requires="p14">
      <p:transition spd="med">
        <p14:prism dir="r"/>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number and instruction are stored in a word format comprised of 40 binary digits each. A number word format contains 0 to 39 bits with 0 being the sign bit. Bits 1 through 39 are dedicated to storing the value. An example word has 39 bits. Bits 0 to 19 are labeled, left instruction 20 bits, and bits 20 to 39 are labeled, right instruction, 20 bits. The example word is divided into 4 parts as follows. 0 to 7 bits are for the opcode, 8 to 19 bits for the address, 20 to 27 bits for another opcode, and 28 to 39 bits for another address." title="An illustration explains the format with which a number and instructions are stored to memory."/>
          <p:cNvPicPr>
            <a:picLocks noChangeAspect="1"/>
          </p:cNvPicPr>
          <p:nvPr/>
        </p:nvPicPr>
        <p:blipFill rotWithShape="1">
          <a:blip r:embed="rId3">
            <a:extLst>
              <a:ext uri="{28A0092B-C50C-407E-A947-70E740481C1C}">
                <a14:useLocalDpi xmlns:a14="http://schemas.microsoft.com/office/drawing/2010/main" val="0"/>
              </a:ext>
            </a:extLst>
          </a:blip>
          <a:srcRect t="19628" b="25128"/>
          <a:stretch/>
        </p:blipFill>
        <p:spPr>
          <a:xfrm>
            <a:off x="-24424" y="188640"/>
            <a:ext cx="9151982" cy="6343454"/>
          </a:xfrm>
          <a:prstGeom prst="rect">
            <a:avLst/>
          </a:prstGeom>
        </p:spPr>
      </p:pic>
      <p:sp>
        <p:nvSpPr>
          <p:cNvPr id="2" name="Title 1">
            <a:extLst>
              <a:ext uri="{FF2B5EF4-FFF2-40B4-BE49-F238E27FC236}">
                <a16:creationId xmlns:a16="http://schemas.microsoft.com/office/drawing/2014/main" id="{14192297-989C-4C2A-B7F4-83458825A5DC}"/>
              </a:ext>
            </a:extLst>
          </p:cNvPr>
          <p:cNvSpPr>
            <a:spLocks noGrp="1"/>
          </p:cNvSpPr>
          <p:nvPr>
            <p:ph type="title"/>
          </p:nvPr>
        </p:nvSpPr>
        <p:spPr>
          <a:xfrm>
            <a:off x="457200" y="318767"/>
            <a:ext cx="8229600" cy="475938"/>
          </a:xfrm>
        </p:spPr>
        <p:txBody>
          <a:bodyPr/>
          <a:lstStyle/>
          <a:p>
            <a:r>
              <a:rPr lang="en-US" dirty="0"/>
              <a:t>Figure 1.7</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216"/>
            <a:ext cx="8229600" cy="1097279"/>
          </a:xfrm>
        </p:spPr>
        <p:txBody>
          <a:bodyPr vert="horz"/>
          <a:lstStyle/>
          <a:p>
            <a:r>
              <a:rPr lang="en-US" kern="2200" dirty="0"/>
              <a:t>Registers</a:t>
            </a:r>
          </a:p>
        </p:txBody>
      </p:sp>
      <p:graphicFrame>
        <p:nvGraphicFramePr>
          <p:cNvPr id="11" name="Content Placeholder 7"/>
          <p:cNvGraphicFramePr>
            <a:graphicFrameLocks/>
          </p:cNvGraphicFramePr>
          <p:nvPr>
            <p:extLst>
              <p:ext uri="{D42A27DB-BD31-4B8C-83A1-F6EECF244321}">
                <p14:modId xmlns:p14="http://schemas.microsoft.com/office/powerpoint/2010/main" val="3168527047"/>
              </p:ext>
            </p:extLst>
          </p:nvPr>
        </p:nvGraphicFramePr>
        <p:xfrm>
          <a:off x="381000" y="1076697"/>
          <a:ext cx="7467600" cy="5181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e flow chart starts with the fetch cycle. The fetch cycle starts with the question, Is next instruction in I B R? If the answer to the question is yes, then no memory access is required and the contents of the I B R from bits 0 to 7 are loaded into the I R and the contents and bits 8 through 19 are loaded into the M A R. Then the program counter value is incremented by 1, which completes the fetch cycle. In this case, the result is a decode instruction in the I R. If the next instruction is not in the I B R, then the value in the program counter is loaded into the M A R and the memory content of the M A R is loaded into the M B R. Then the following question is checked. Left instruction required? If the answer to that question is yes, then the content from the M B R from bits 20 through 39, from bits 0 through 7, and from bits 8 to 19 are transferred to the M A R, which completes the fetch cycle. In this case, the result is a decode instruction in the I R. If the answer to the question is no, then the contents of the M B R from bits 20 to 27 are loaded into the I R and the contents of the M B R from bits 28 to 39 are loaded into the M A R and the program counter is incremented by 1, which completes the fetch cycle. In this case, that leads to a decode instruction in the I R. During the execution cycle, four parallel calculations take place. During the first calculation of the cycle, a flow line from the program counter value with the label, Go to memory content of X comma bits 0 through 19, leads to the contents of the M A R being loaded into the program counter, which completes the execution cycle, and the flow chart continues. During the second calculation of the execution cycle, the following question is asked. Is A C greater than zero? If the answer to the question is yes, then a flow line with the label, if A C is greater than zero then go to the memory contents of X comma bits 0 through 19, leads to the transfer of contents from the M A R to the program counter, which completes the execution cycle, and the flow chart continues. During the third calculation in the execution cycle, along with the decoded instruction in I R and the contents in I B R and M A R, the memory contents in the M A R are transferred to the M B R and the result of the A C plus the M B R is transferred to A C, which also completes the execution cycle, and the flow chart continues. During the fourth calculation of the execution cycle, a flow line with the label, M of X is transferred into the A C, leads to the transfer of the memory contents from the M A R into the M B R and the contents of the M B R is transferred to the A C, which completes the execution cycle and the flowchart continues." title="A flow chart explains fetch cycle and execution cycle operations for an I A S computer."/>
          <p:cNvPicPr>
            <a:picLocks noChangeAspect="1"/>
          </p:cNvPicPr>
          <p:nvPr/>
        </p:nvPicPr>
        <p:blipFill rotWithShape="1">
          <a:blip r:embed="rId3">
            <a:extLst>
              <a:ext uri="{28A0092B-C50C-407E-A947-70E740481C1C}">
                <a14:useLocalDpi xmlns:a14="http://schemas.microsoft.com/office/drawing/2010/main" val="0"/>
              </a:ext>
            </a:extLst>
          </a:blip>
          <a:srcRect t="6490" b="5501"/>
          <a:stretch/>
        </p:blipFill>
        <p:spPr>
          <a:xfrm>
            <a:off x="2987824" y="-171400"/>
            <a:ext cx="5904656" cy="6725085"/>
          </a:xfrm>
          <a:prstGeom prst="rect">
            <a:avLst/>
          </a:prstGeom>
        </p:spPr>
      </p:pic>
      <p:sp>
        <p:nvSpPr>
          <p:cNvPr id="2" name="Title 1">
            <a:extLst>
              <a:ext uri="{FF2B5EF4-FFF2-40B4-BE49-F238E27FC236}">
                <a16:creationId xmlns:a16="http://schemas.microsoft.com/office/drawing/2014/main" id="{C6B0FCC0-9D20-4053-AB7D-4FC79EE0218F}"/>
              </a:ext>
            </a:extLst>
          </p:cNvPr>
          <p:cNvSpPr>
            <a:spLocks noGrp="1"/>
          </p:cNvSpPr>
          <p:nvPr>
            <p:ph type="title"/>
          </p:nvPr>
        </p:nvSpPr>
        <p:spPr/>
        <p:txBody>
          <a:bodyPr/>
          <a:lstStyle/>
          <a:p>
            <a:r>
              <a:rPr lang="en-US" dirty="0"/>
              <a:t>Figure 1.8</a:t>
            </a:r>
          </a:p>
        </p:txBody>
      </p:sp>
    </p:spTree>
  </p:cSld>
  <p:clrMapOvr>
    <a:masterClrMapping/>
  </p:clrMapOvr>
  <p:transition spd="med">
    <p:wipe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a:xfrm>
            <a:off x="457199" y="215371"/>
            <a:ext cx="8591797" cy="1097279"/>
          </a:xfrm>
        </p:spPr>
        <p:txBody>
          <a:bodyPr>
            <a:noAutofit/>
          </a:bodyPr>
          <a:lstStyle/>
          <a:p>
            <a:r>
              <a:rPr lang="en-GB" dirty="0"/>
              <a:t>Computer Architecture</a:t>
            </a:r>
            <a:br>
              <a:rPr lang="en-GB" dirty="0"/>
            </a:br>
            <a:r>
              <a:rPr lang="en-GB" dirty="0"/>
              <a:t>				Computer Organization</a:t>
            </a:r>
          </a:p>
        </p:txBody>
      </p:sp>
      <p:graphicFrame>
        <p:nvGraphicFramePr>
          <p:cNvPr id="8" name="Content Placeholder 24"/>
          <p:cNvGraphicFramePr>
            <a:graphicFrameLocks/>
          </p:cNvGraphicFramePr>
          <p:nvPr>
            <p:extLst>
              <p:ext uri="{D42A27DB-BD31-4B8C-83A1-F6EECF244321}">
                <p14:modId xmlns:p14="http://schemas.microsoft.com/office/powerpoint/2010/main" val="3695949223"/>
              </p:ext>
            </p:extLst>
          </p:nvPr>
        </p:nvGraphicFramePr>
        <p:xfrm>
          <a:off x="316139" y="1298933"/>
          <a:ext cx="8547100"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descr="The table has 4 columns labeled, Instruction type, Opcode, Symbolic Representation, and Description. The information for each row entry will be expressed in the order, Instruction type, Opcode, Symbolic Representation, and Description. The rows corresponding to instruction type, data transfer, are as follows. 0 0 0 0 1 0 1 0, Load M Q, transfer contents of register M Q to the accumulator A C. 0 0 0 0 1 0 0 1, Load M Q comma M left parenthesis x right parenthesis, transfer contents of memory location x to M Q. 0 0 1 0 0 0 0 1, S t o r M left parenthesis x right parenthesis, transfer contents of accumulator to memory location x. 0 0 0 0 0 0 0 1, Load M left parenthesis x right parenthesis, transfer m left parenthesis x right parenthesis to the accumulator. 0 0 0 0 0 0 1 0, Load dash M left parenthesis x right parenthesis. Transfer dash m left parenthesis x right parenthesis to the accumulator. 0 0 0 0 0 0 1 1, Load absolute value of M left parenthesis x right parenthesis, transfer absolute value of M left parenthesis x right parenthesis to the accumulator. 0 0 0 0 0 1 0 0, Load dash absolute value of m left parenthesis x right parenthesis, transfer dash absolute value of M left parenthesis x right parenthesis to the accumulator. The rows corresponding to the instruction type, unconditional branch, are as follows. 0 0 0 0 1 1 0 1, jump m left parenthesis x 0 19 right parenthesis, take next instruction from left half of m left parenthesis x right parenthesis. 0 0 0 0 1 1 1 0, jump m left parenthesis x 20 39 right parenthesis, take next instruction from right half of m left parenthesis x right parenthesis. The rows corresponding to the instruction type, conditional branch, are as follows. 0 0 0 0 1 1 1 1, jump plus m left parenthesis x 0 19 right parenthesis, if number in the accumulator is nonnegative, take next instruction from left half of m left parenthesis x right parenthesis. 0 0 0 1 0 0 0 0, jump plus m left parenthesis x 20 39, if number in the accumulator is nonnegative, take next instruction from right half of m left parenthesis x right parenthesis. The rows corresponding to the instruction type, arithmetic, are as follows. 0 0 0 0 0 1 0 1, add m left parenthesis x right parenthesis, add m left parenthesis x right parenthesis to A C, put the result in A C. 0 0 0 0 0 1 1 1, add absolute value of m left parenthesis x right parenthesis, add absolute value of m left parenthesis x right parenthesis to A C, put the result in A C. 0 0 0 0 0 1 1 0, sub m left parenthesis x right parenthesis, subtract m left parenthesis x right parenthesis from A C, put the result in A C. 0 0 0 0 1 0 0 0, sub absolute value of m left parenthesis x right parenthesis, subtract the absolute value of m left parenthesis x right parenthesis from A C, put the remainder in A C. 0 0 0 0 1 0 1 1, M U L M left parenthesis x right parenthesis, multiply m left parenthesis x right parenthesis by M Q, put most significant bits of result in A C, put leas significant bits in M Q. 0 0 0 0 1 1 0 0, D I V M left parenthesis x right parenthesis, divide A C by m left parenthesis x right parenthesis, put the quotient in M Q and the remainder in A C. 0 0 0 1 0 1 0 0, L S H, multiply accumulator by 2, that is, shift left on bit position. 0 0 0 1 0 1 0 1, R S H, divide accumulator by 2, that is, shift right one position. The rows corresponding to the instruction type, address modify, are as follows. 0 0 0 1 0 0 1 0, S T O R, M left parenthesis 8 19 right parenthesis, replace left address field at m left parenthesis x right parenthesis by 12 rightmost bits of A C. 0 0 0 1 0 0 1 1, S T O R M left parenthesis X 28 39 right parenthesis, replace right address field at m left parenthesis x right parenthesis by 12 rightmost bits of A C." title="A table is titled, the IAS Instruction set. "/>
          <p:cNvGraphicFramePr>
            <a:graphicFrameLocks noGrp="1"/>
          </p:cNvGraphicFramePr>
          <p:nvPr>
            <p:extLst>
              <p:ext uri="{D42A27DB-BD31-4B8C-83A1-F6EECF244321}">
                <p14:modId xmlns:p14="http://schemas.microsoft.com/office/powerpoint/2010/main" val="585735371"/>
              </p:ext>
            </p:extLst>
          </p:nvPr>
        </p:nvGraphicFramePr>
        <p:xfrm>
          <a:off x="1583668" y="693021"/>
          <a:ext cx="5976664" cy="5471958"/>
        </p:xfrm>
        <a:graphic>
          <a:graphicData uri="http://schemas.openxmlformats.org/drawingml/2006/table">
            <a:tbl>
              <a:tblPr firstRow="1" bandRow="1">
                <a:tableStyleId>{5C22544A-7EE6-4342-B048-85BDC9FD1C3A}</a:tableStyleId>
              </a:tblPr>
              <a:tblGrid>
                <a:gridCol w="1035115">
                  <a:extLst>
                    <a:ext uri="{9D8B030D-6E8A-4147-A177-3AD203B41FA5}">
                      <a16:colId xmlns:a16="http://schemas.microsoft.com/office/drawing/2014/main" val="2696053448"/>
                    </a:ext>
                  </a:extLst>
                </a:gridCol>
                <a:gridCol w="759084">
                  <a:extLst>
                    <a:ext uri="{9D8B030D-6E8A-4147-A177-3AD203B41FA5}">
                      <a16:colId xmlns:a16="http://schemas.microsoft.com/office/drawing/2014/main" val="528802535"/>
                    </a:ext>
                  </a:extLst>
                </a:gridCol>
                <a:gridCol w="1104123">
                  <a:extLst>
                    <a:ext uri="{9D8B030D-6E8A-4147-A177-3AD203B41FA5}">
                      <a16:colId xmlns:a16="http://schemas.microsoft.com/office/drawing/2014/main" val="3102758518"/>
                    </a:ext>
                  </a:extLst>
                </a:gridCol>
                <a:gridCol w="3078342">
                  <a:extLst>
                    <a:ext uri="{9D8B030D-6E8A-4147-A177-3AD203B41FA5}">
                      <a16:colId xmlns:a16="http://schemas.microsoft.com/office/drawing/2014/main" val="2543019389"/>
                    </a:ext>
                  </a:extLst>
                </a:gridCol>
              </a:tblGrid>
              <a:tr h="358539">
                <a:tc>
                  <a:txBody>
                    <a:bodyPr/>
                    <a:lstStyle/>
                    <a:p>
                      <a:r>
                        <a:rPr lang="en-IN" sz="800" b="1" dirty="0">
                          <a:solidFill>
                            <a:schemeClr val="tx1"/>
                          </a:solidFill>
                        </a:rPr>
                        <a:t>Instruction</a:t>
                      </a:r>
                    </a:p>
                    <a:p>
                      <a:r>
                        <a:rPr lang="en-IN" sz="800" b="1" dirty="0">
                          <a:solidFill>
                            <a:schemeClr val="tx1"/>
                          </a:solidFill>
                        </a:rPr>
                        <a:t>Type</a:t>
                      </a:r>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1" i="0" u="none" strike="noStrike" cap="none" baseline="0" dirty="0">
                          <a:solidFill>
                            <a:schemeClr val="tx1"/>
                          </a:solidFill>
                          <a:latin typeface="+mn-lt"/>
                          <a:ea typeface="+mn-ea"/>
                          <a:cs typeface="+mn-cs"/>
                          <a:sym typeface="Arial"/>
                        </a:rPr>
                        <a:t>Opcode</a:t>
                      </a:r>
                      <a:endParaRPr lang="en-IN" sz="800" b="1" dirty="0">
                        <a:solidFill>
                          <a:schemeClr val="tx1"/>
                        </a:solidFill>
                      </a:endParaRPr>
                    </a:p>
                  </a:txBody>
                  <a:tcPr anchor="b">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1" i="0" u="none" strike="noStrike" cap="none" baseline="0" dirty="0">
                          <a:solidFill>
                            <a:schemeClr val="tx1"/>
                          </a:solidFill>
                          <a:latin typeface="+mn-lt"/>
                          <a:ea typeface="+mn-ea"/>
                          <a:cs typeface="+mn-cs"/>
                          <a:sym typeface="Arial"/>
                        </a:rPr>
                        <a:t>Symbolic</a:t>
                      </a:r>
                    </a:p>
                    <a:p>
                      <a:r>
                        <a:rPr lang="en-IN" sz="800" b="1" i="0" u="none" strike="noStrike" cap="none" baseline="0" dirty="0">
                          <a:solidFill>
                            <a:schemeClr val="tx1"/>
                          </a:solidFill>
                          <a:latin typeface="+mn-lt"/>
                          <a:ea typeface="+mn-ea"/>
                          <a:cs typeface="+mn-cs"/>
                          <a:sym typeface="Arial"/>
                        </a:rPr>
                        <a:t>Representation</a:t>
                      </a:r>
                      <a:endParaRPr lang="en-IN" sz="800" b="1" dirty="0">
                        <a:solidFill>
                          <a:schemeClr val="tx1"/>
                        </a:solidFill>
                      </a:endParaRPr>
                    </a:p>
                  </a:txBody>
                  <a:tcPr anchor="b">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1" i="0" u="none" strike="noStrike" cap="none" baseline="0" dirty="0">
                          <a:solidFill>
                            <a:schemeClr val="tx1"/>
                          </a:solidFill>
                          <a:latin typeface="+mn-lt"/>
                          <a:ea typeface="+mn-ea"/>
                          <a:cs typeface="+mn-cs"/>
                          <a:sym typeface="Arial"/>
                        </a:rPr>
                        <a:t>Description</a:t>
                      </a:r>
                      <a:endParaRPr lang="en-IN" sz="800" b="1" dirty="0">
                        <a:solidFill>
                          <a:schemeClr val="tx1"/>
                        </a:solidFill>
                      </a:endParaRPr>
                    </a:p>
                  </a:txBody>
                  <a:tcPr anchor="b">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59986812"/>
                  </a:ext>
                </a:extLst>
              </a:tr>
              <a:tr h="210905">
                <a:tc rowSpan="7">
                  <a:txBody>
                    <a:bodyPr/>
                    <a:lstStyle/>
                    <a:p>
                      <a:r>
                        <a:rPr lang="en-IN" sz="800" b="0" i="0" u="none" strike="noStrike" cap="none" baseline="0" dirty="0">
                          <a:solidFill>
                            <a:schemeClr val="dk1"/>
                          </a:solidFill>
                          <a:latin typeface="+mn-lt"/>
                          <a:ea typeface="+mn-ea"/>
                          <a:cs typeface="+mn-cs"/>
                          <a:sym typeface="Arial"/>
                        </a:rPr>
                        <a:t>Data transfer</a:t>
                      </a:r>
                      <a:endParaRPr lang="en-IN" sz="800" dirty="0"/>
                    </a:p>
                  </a:txBody>
                  <a:tcPr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00001010</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LOAD MQ</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Transfer contents of register MQ to the accumulator AC</a:t>
                      </a:r>
                      <a:endParaRPr lang="en-IN" sz="800" dirty="0"/>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17666487"/>
                  </a:ext>
                </a:extLst>
              </a:tr>
              <a:tr h="210905">
                <a:tc vMerge="1">
                  <a:txBody>
                    <a:bodyPr/>
                    <a:lstStyle/>
                    <a:p>
                      <a:endParaRPr lang="en-IN"/>
                    </a:p>
                  </a:txBody>
                  <a:tcPr/>
                </a:tc>
                <a:tc>
                  <a:txBody>
                    <a:bodyPr/>
                    <a:lstStyle/>
                    <a:p>
                      <a:r>
                        <a:rPr lang="en-IN" sz="800" b="0" i="0" u="none" strike="noStrike" cap="none" baseline="0" dirty="0">
                          <a:solidFill>
                            <a:schemeClr val="dk1"/>
                          </a:solidFill>
                          <a:latin typeface="+mn-lt"/>
                          <a:ea typeface="+mn-ea"/>
                          <a:cs typeface="+mn-cs"/>
                          <a:sym typeface="Arial"/>
                        </a:rPr>
                        <a:t>00001001</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LOAD MQ,M(X)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Transfer contents of memory location X to MQ</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62764516"/>
                  </a:ext>
                </a:extLst>
              </a:tr>
              <a:tr h="210905">
                <a:tc vMerge="1">
                  <a:txBody>
                    <a:bodyPr/>
                    <a:lstStyle/>
                    <a:p>
                      <a:endParaRPr lang="en-IN"/>
                    </a:p>
                  </a:txBody>
                  <a:tcPr/>
                </a:tc>
                <a:tc>
                  <a:txBody>
                    <a:bodyPr/>
                    <a:lstStyle/>
                    <a:p>
                      <a:r>
                        <a:rPr lang="en-IN" sz="800" b="0" i="0" u="none" strike="noStrike" cap="none" baseline="0" dirty="0">
                          <a:solidFill>
                            <a:schemeClr val="dk1"/>
                          </a:solidFill>
                          <a:latin typeface="+mn-lt"/>
                          <a:ea typeface="+mn-ea"/>
                          <a:cs typeface="+mn-cs"/>
                          <a:sym typeface="Arial"/>
                        </a:rPr>
                        <a:t>00100001</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STOR 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Transfer contents of accumulator to memory location X</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801756320"/>
                  </a:ext>
                </a:extLst>
              </a:tr>
              <a:tr h="210905">
                <a:tc vMerge="1">
                  <a:txBody>
                    <a:bodyPr/>
                    <a:lstStyle/>
                    <a:p>
                      <a:endParaRPr lang="en-IN"/>
                    </a:p>
                  </a:txBody>
                  <a:tcPr/>
                </a:tc>
                <a:tc>
                  <a:txBody>
                    <a:bodyPr/>
                    <a:lstStyle/>
                    <a:p>
                      <a:r>
                        <a:rPr lang="en-IN" sz="800" b="0" i="0" u="none" strike="noStrike" cap="none" baseline="0" dirty="0">
                          <a:solidFill>
                            <a:schemeClr val="dk1"/>
                          </a:solidFill>
                          <a:latin typeface="+mn-lt"/>
                          <a:ea typeface="+mn-ea"/>
                          <a:cs typeface="+mn-cs"/>
                          <a:sym typeface="Arial"/>
                        </a:rPr>
                        <a:t>00000001</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LOAD 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Transfer M(X) to the accumulator</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7438362"/>
                  </a:ext>
                </a:extLst>
              </a:tr>
              <a:tr h="210905">
                <a:tc vMerge="1">
                  <a:txBody>
                    <a:bodyPr/>
                    <a:lstStyle/>
                    <a:p>
                      <a:endParaRPr lang="en-IN"/>
                    </a:p>
                  </a:txBody>
                  <a:tcPr/>
                </a:tc>
                <a:tc>
                  <a:txBody>
                    <a:bodyPr/>
                    <a:lstStyle/>
                    <a:p>
                      <a:r>
                        <a:rPr lang="en-IN" sz="800" b="0" i="0" u="none" strike="noStrike" cap="none" baseline="0" dirty="0">
                          <a:solidFill>
                            <a:schemeClr val="dk1"/>
                          </a:solidFill>
                          <a:latin typeface="+mn-lt"/>
                          <a:ea typeface="+mn-ea"/>
                          <a:cs typeface="+mn-cs"/>
                          <a:sym typeface="Arial"/>
                        </a:rPr>
                        <a:t>00000010</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LOAD –M(X)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Transfer –M(X) to the accumulator</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794824530"/>
                  </a:ext>
                </a:extLst>
              </a:tr>
              <a:tr h="210905">
                <a:tc vMerge="1">
                  <a:txBody>
                    <a:bodyPr/>
                    <a:lstStyle/>
                    <a:p>
                      <a:endParaRPr lang="en-IN"/>
                    </a:p>
                  </a:txBody>
                  <a:tcPr/>
                </a:tc>
                <a:tc>
                  <a:txBody>
                    <a:bodyPr/>
                    <a:lstStyle/>
                    <a:p>
                      <a:r>
                        <a:rPr lang="en-IN" sz="800" b="0" i="0" u="none" strike="noStrike" cap="none" baseline="0" dirty="0">
                          <a:solidFill>
                            <a:schemeClr val="dk1"/>
                          </a:solidFill>
                          <a:latin typeface="+mn-lt"/>
                          <a:ea typeface="+mn-ea"/>
                          <a:cs typeface="+mn-cs"/>
                          <a:sym typeface="Arial"/>
                        </a:rPr>
                        <a:t>00000011</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LOAD |M(X)|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Transfer absolute value of M(X) to the accumulator</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149877881"/>
                  </a:ext>
                </a:extLst>
              </a:tr>
              <a:tr h="210905">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00000100</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LOAD –|M(X)|</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Transfer –|M(X)| to the accumulator</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95417200"/>
                  </a:ext>
                </a:extLst>
              </a:tr>
              <a:tr h="210905">
                <a:tc rowSpan="2">
                  <a:txBody>
                    <a:bodyPr/>
                    <a:lstStyle/>
                    <a:p>
                      <a:r>
                        <a:rPr lang="en-IN" sz="800" b="0" i="0" u="none" strike="noStrike" cap="none" baseline="0" dirty="0">
                          <a:solidFill>
                            <a:schemeClr val="dk1"/>
                          </a:solidFill>
                          <a:latin typeface="+mn-lt"/>
                          <a:ea typeface="+mn-ea"/>
                          <a:cs typeface="+mn-cs"/>
                          <a:sym typeface="Arial"/>
                        </a:rPr>
                        <a:t>Unconditional</a:t>
                      </a:r>
                    </a:p>
                    <a:p>
                      <a:r>
                        <a:rPr lang="en-IN" sz="800" b="0" i="0" u="none" strike="noStrike" cap="none" baseline="0" dirty="0">
                          <a:solidFill>
                            <a:schemeClr val="dk1"/>
                          </a:solidFill>
                          <a:latin typeface="+mn-lt"/>
                          <a:ea typeface="+mn-ea"/>
                          <a:cs typeface="+mn-cs"/>
                          <a:sym typeface="Arial"/>
                        </a:rPr>
                        <a:t>branch</a:t>
                      </a:r>
                      <a:endParaRPr lang="en-IN" sz="800" dirty="0"/>
                    </a:p>
                  </a:txBody>
                  <a:tcPr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00001101</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JUMP M(X,0:19)</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Take next instruction from left half of M(X)</a:t>
                      </a:r>
                      <a:endParaRPr lang="en-IN" sz="800" dirty="0"/>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88829845"/>
                  </a:ext>
                </a:extLst>
              </a:tr>
              <a:tr h="210905">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00001110</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JUMP M(X,20:39)</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Take next instruction from right half of M(X)</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0603847"/>
                  </a:ext>
                </a:extLst>
              </a:tr>
              <a:tr h="210905">
                <a:tc rowSpan="2">
                  <a:txBody>
                    <a:bodyPr/>
                    <a:lstStyle/>
                    <a:p>
                      <a:r>
                        <a:rPr lang="en-IN" sz="800" b="0" i="0" u="none" strike="noStrike" cap="none" baseline="0" dirty="0">
                          <a:solidFill>
                            <a:schemeClr val="dk1"/>
                          </a:solidFill>
                          <a:latin typeface="+mn-lt"/>
                          <a:ea typeface="+mn-ea"/>
                          <a:cs typeface="+mn-cs"/>
                          <a:sym typeface="Arial"/>
                        </a:rPr>
                        <a:t>Conditional</a:t>
                      </a:r>
                    </a:p>
                    <a:p>
                      <a:r>
                        <a:rPr lang="en-IN" sz="800" b="0" i="0" u="none" strike="noStrike" cap="none" baseline="0" dirty="0">
                          <a:solidFill>
                            <a:schemeClr val="dk1"/>
                          </a:solidFill>
                          <a:latin typeface="+mn-lt"/>
                          <a:ea typeface="+mn-ea"/>
                          <a:cs typeface="+mn-cs"/>
                          <a:sym typeface="Arial"/>
                        </a:rPr>
                        <a:t>Branch</a:t>
                      </a:r>
                      <a:endParaRPr lang="en-IN" sz="800" dirty="0"/>
                    </a:p>
                  </a:txBody>
                  <a:tcPr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00001111</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JUMP + M(X,0:19)</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Take next instruction from right half of M(X)</a:t>
                      </a:r>
                      <a:endParaRPr lang="en-IN" sz="800" dirty="0"/>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693729218"/>
                  </a:ext>
                </a:extLst>
              </a:tr>
              <a:tr h="358539">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00010000</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JUMP + M(X,20:39)</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If number in the accumulator is nonnegative, take next</a:t>
                      </a:r>
                    </a:p>
                    <a:p>
                      <a:r>
                        <a:rPr lang="en-US" sz="800" b="0" i="0" u="none" strike="noStrike" cap="none" baseline="0" dirty="0">
                          <a:solidFill>
                            <a:schemeClr val="dk1"/>
                          </a:solidFill>
                          <a:latin typeface="+mn-lt"/>
                          <a:ea typeface="+mn-ea"/>
                          <a:cs typeface="+mn-cs"/>
                          <a:sym typeface="Arial"/>
                        </a:rPr>
                        <a:t>instruction from right half of M(X)</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8297481"/>
                  </a:ext>
                </a:extLst>
              </a:tr>
              <a:tr h="210905">
                <a:tc rowSpan="8">
                  <a:txBody>
                    <a:bodyPr/>
                    <a:lstStyle/>
                    <a:p>
                      <a:r>
                        <a:rPr lang="en-IN" sz="800" b="0" i="0" u="none" strike="noStrike" cap="none" baseline="0" dirty="0">
                          <a:solidFill>
                            <a:schemeClr val="dk1"/>
                          </a:solidFill>
                          <a:latin typeface="+mn-lt"/>
                          <a:ea typeface="+mn-ea"/>
                          <a:cs typeface="+mn-cs"/>
                          <a:sym typeface="Arial"/>
                        </a:rPr>
                        <a:t>Arithmetic</a:t>
                      </a:r>
                      <a:endParaRPr lang="en-IN" sz="800" dirty="0"/>
                    </a:p>
                  </a:txBody>
                  <a:tcPr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00000101</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ADD M(X)</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Add M(X) to AC; put the result in AC</a:t>
                      </a:r>
                      <a:endParaRPr lang="en-IN" sz="800" dirty="0"/>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923169786"/>
                  </a:ext>
                </a:extLst>
              </a:tr>
              <a:tr h="210905">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00000111</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ADD |M(X)|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Add |M(X)| to AC; put the result in AC</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782820690"/>
                  </a:ext>
                </a:extLst>
              </a:tr>
              <a:tr h="210905">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00000110</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SUB 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Subtract M(X) from AC; put the result in AC</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89525239"/>
                  </a:ext>
                </a:extLst>
              </a:tr>
              <a:tr h="210905">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00001000</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SUB |M(X)|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Subtract |M(X)| from AC; put the remainder in AC</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994967293"/>
                  </a:ext>
                </a:extLst>
              </a:tr>
              <a:tr h="279121">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00001011</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MUL 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Multiply M(X) by MQ; put most significant bits of result</a:t>
                      </a:r>
                    </a:p>
                    <a:p>
                      <a:r>
                        <a:rPr lang="en-US" sz="800" b="0" i="0" u="none" strike="noStrike" cap="none" baseline="0" dirty="0">
                          <a:solidFill>
                            <a:schemeClr val="dk1"/>
                          </a:solidFill>
                          <a:latin typeface="+mn-lt"/>
                          <a:ea typeface="+mn-ea"/>
                          <a:cs typeface="+mn-cs"/>
                          <a:sym typeface="Arial"/>
                        </a:rPr>
                        <a:t>in AC, put least significant bits in MQ</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70334305"/>
                  </a:ext>
                </a:extLst>
              </a:tr>
              <a:tr h="279121">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00001100</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DIV M(X)</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Divide AC by M(X); put the quotient in MQ and the</a:t>
                      </a:r>
                    </a:p>
                    <a:p>
                      <a:r>
                        <a:rPr lang="en-IN" sz="800" b="0" i="0" u="none" strike="noStrike" cap="none" baseline="0" dirty="0">
                          <a:solidFill>
                            <a:schemeClr val="dk1"/>
                          </a:solidFill>
                          <a:latin typeface="+mn-lt"/>
                          <a:ea typeface="+mn-ea"/>
                          <a:cs typeface="+mn-cs"/>
                          <a:sym typeface="Arial"/>
                        </a:rPr>
                        <a:t>remainder in AC</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80675093"/>
                  </a:ext>
                </a:extLst>
              </a:tr>
              <a:tr h="210905">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00010100</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LSH</a:t>
                      </a:r>
                      <a:endParaRPr lang="en-IN" sz="8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Multiply accumulator by 2; that is, shift left one bit position</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20567070"/>
                  </a:ext>
                </a:extLst>
              </a:tr>
              <a:tr h="210905">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00010101</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RSH</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Divide accumulator by 2; that is, shift right one position</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7647706"/>
                  </a:ext>
                </a:extLst>
              </a:tr>
              <a:tr h="279121">
                <a:tc rowSpan="2">
                  <a:txBody>
                    <a:bodyPr/>
                    <a:lstStyle/>
                    <a:p>
                      <a:r>
                        <a:rPr lang="en-IN" sz="800" b="0" i="0" u="none" strike="noStrike" cap="none" baseline="0" dirty="0">
                          <a:solidFill>
                            <a:schemeClr val="dk1"/>
                          </a:solidFill>
                          <a:latin typeface="+mn-lt"/>
                          <a:ea typeface="+mn-ea"/>
                          <a:cs typeface="+mn-cs"/>
                          <a:sym typeface="Arial"/>
                        </a:rPr>
                        <a:t>Address</a:t>
                      </a:r>
                    </a:p>
                    <a:p>
                      <a:r>
                        <a:rPr lang="en-IN" sz="800" b="0" i="0" u="none" strike="noStrike" cap="none" baseline="0" dirty="0">
                          <a:solidFill>
                            <a:schemeClr val="dk1"/>
                          </a:solidFill>
                          <a:latin typeface="+mn-lt"/>
                          <a:ea typeface="+mn-ea"/>
                          <a:cs typeface="+mn-cs"/>
                          <a:sym typeface="Arial"/>
                        </a:rPr>
                        <a:t>modify</a:t>
                      </a:r>
                      <a:endParaRPr lang="en-IN" sz="800" dirty="0"/>
                    </a:p>
                  </a:txBody>
                  <a:tcPr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00010010</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STOR M(X,8:19)</a:t>
                      </a:r>
                      <a:endParaRPr lang="en-IN" sz="800" dirty="0"/>
                    </a:p>
                  </a:txBody>
                  <a:tcPr>
                    <a:lnL w="12700" cmpd="sng">
                      <a:noFill/>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Replace left address field at M(X) by 12 rightmost bits</a:t>
                      </a:r>
                    </a:p>
                    <a:p>
                      <a:r>
                        <a:rPr lang="en-IN" sz="800" b="0" i="0" u="none" strike="noStrike" cap="none" baseline="0" dirty="0">
                          <a:solidFill>
                            <a:schemeClr val="dk1"/>
                          </a:solidFill>
                          <a:latin typeface="+mn-lt"/>
                          <a:ea typeface="+mn-ea"/>
                          <a:cs typeface="+mn-cs"/>
                          <a:sym typeface="Arial"/>
                        </a:rPr>
                        <a:t>of AC</a:t>
                      </a:r>
                      <a:endParaRPr lang="en-IN" sz="800" dirty="0"/>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87672263"/>
                  </a:ext>
                </a:extLst>
              </a:tr>
              <a:tr h="279121">
                <a:tc vMerge="1">
                  <a:txBody>
                    <a:bodyPr/>
                    <a:lstStyle/>
                    <a:p>
                      <a:endParaRPr lang="en-IN" dirty="0"/>
                    </a:p>
                  </a:txBody>
                  <a:tcPr/>
                </a:tc>
                <a:tc>
                  <a:txBody>
                    <a:bodyPr/>
                    <a:lstStyle/>
                    <a:p>
                      <a:r>
                        <a:rPr lang="en-IN" sz="800" b="0" i="0" u="none" strike="noStrike" cap="none" baseline="0" dirty="0">
                          <a:solidFill>
                            <a:schemeClr val="dk1"/>
                          </a:solidFill>
                          <a:latin typeface="+mn-lt"/>
                          <a:ea typeface="+mn-ea"/>
                          <a:cs typeface="+mn-cs"/>
                          <a:sym typeface="Arial"/>
                        </a:rPr>
                        <a:t>00010011</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800" b="0" i="0" u="none" strike="noStrike" cap="none" baseline="0" dirty="0">
                          <a:solidFill>
                            <a:schemeClr val="dk1"/>
                          </a:solidFill>
                          <a:latin typeface="+mn-lt"/>
                          <a:ea typeface="+mn-ea"/>
                          <a:cs typeface="+mn-cs"/>
                          <a:sym typeface="Arial"/>
                        </a:rPr>
                        <a:t>STOR M(X,28:39)</a:t>
                      </a:r>
                      <a:endParaRPr lang="en-IN" sz="8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800" b="0" i="0" u="none" strike="noStrike" cap="none" baseline="0" dirty="0">
                          <a:solidFill>
                            <a:schemeClr val="dk1"/>
                          </a:solidFill>
                          <a:latin typeface="+mn-lt"/>
                          <a:ea typeface="+mn-ea"/>
                          <a:cs typeface="+mn-cs"/>
                          <a:sym typeface="Arial"/>
                        </a:rPr>
                        <a:t>Replace right address field at M(X) by 12 rightmost bits</a:t>
                      </a:r>
                    </a:p>
                    <a:p>
                      <a:r>
                        <a:rPr lang="en-IN" sz="800" b="0" i="0" u="none" strike="noStrike" cap="none" baseline="0" dirty="0">
                          <a:solidFill>
                            <a:schemeClr val="dk1"/>
                          </a:solidFill>
                          <a:latin typeface="+mn-lt"/>
                          <a:ea typeface="+mn-ea"/>
                          <a:cs typeface="+mn-cs"/>
                          <a:sym typeface="Arial"/>
                        </a:rPr>
                        <a:t>of AC</a:t>
                      </a:r>
                      <a:endParaRPr lang="en-IN" sz="800" dirty="0"/>
                    </a:p>
                  </a:txBody>
                  <a:tcP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698501"/>
                  </a:ext>
                </a:extLst>
              </a:tr>
            </a:tbl>
          </a:graphicData>
        </a:graphic>
      </p:graphicFrame>
      <p:sp>
        <p:nvSpPr>
          <p:cNvPr id="3" name="TextBox 2"/>
          <p:cNvSpPr txBox="1"/>
          <p:nvPr/>
        </p:nvSpPr>
        <p:spPr>
          <a:xfrm>
            <a:off x="5513576" y="6165866"/>
            <a:ext cx="3417989" cy="261610"/>
          </a:xfrm>
          <a:prstGeom prst="rect">
            <a:avLst/>
          </a:prstGeom>
          <a:noFill/>
        </p:spPr>
        <p:txBody>
          <a:bodyPr wrap="square" rtlCol="0">
            <a:spAutoFit/>
          </a:bodyPr>
          <a:lstStyle/>
          <a:p>
            <a:pPr algn="ctr"/>
            <a:r>
              <a:rPr lang="en-US" sz="1100" dirty="0">
                <a:latin typeface="+mn-lt"/>
              </a:rPr>
              <a:t>(Table can be found on page 16 in the textbook.)</a:t>
            </a:r>
          </a:p>
        </p:txBody>
      </p:sp>
      <p:sp>
        <p:nvSpPr>
          <p:cNvPr id="4" name="Title 3">
            <a:extLst>
              <a:ext uri="{FF2B5EF4-FFF2-40B4-BE49-F238E27FC236}">
                <a16:creationId xmlns:a16="http://schemas.microsoft.com/office/drawing/2014/main" id="{F9CA4BED-EC9D-489D-BC79-AE8F99958172}"/>
              </a:ext>
            </a:extLst>
          </p:cNvPr>
          <p:cNvSpPr>
            <a:spLocks noGrp="1"/>
          </p:cNvSpPr>
          <p:nvPr>
            <p:ph type="title"/>
          </p:nvPr>
        </p:nvSpPr>
        <p:spPr>
          <a:xfrm>
            <a:off x="457200" y="692134"/>
            <a:ext cx="8229600" cy="620516"/>
          </a:xfrm>
        </p:spPr>
        <p:txBody>
          <a:bodyPr/>
          <a:lstStyle/>
          <a:p>
            <a:r>
              <a:rPr lang="en-US" sz="3600" dirty="0">
                <a:latin typeface="Times New Roman" panose="02020603050405020304" pitchFamily="18" charset="0"/>
                <a:cs typeface="Times New Roman" panose="02020603050405020304" pitchFamily="18" charset="0"/>
              </a:rPr>
              <a:t>Table 1.1  The IAS Instruction Set</a:t>
            </a:r>
            <a:br>
              <a:rPr lang="en-US" sz="3600" dirty="0">
                <a:latin typeface="Times New Roman" panose="02020603050405020304" pitchFamily="18" charset="0"/>
                <a:cs typeface="Times New Roman" panose="02020603050405020304" pitchFamily="18" charset="0"/>
              </a:rPr>
            </a:br>
            <a:endParaRPr lang="en-US" dirty="0"/>
          </a:p>
        </p:txBody>
      </p:sp>
    </p:spTree>
    <p:extLst>
      <p:ext uri="{BB962C8B-B14F-4D97-AF65-F5344CB8AC3E}">
        <p14:creationId xmlns:p14="http://schemas.microsoft.com/office/powerpoint/2010/main" val="42499150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gate for the Boolean logic function has many inputs and one output, as well as a control signal input, which is labeled Activate signal. The binary cell has one input and one output. It also has two control inputs, labeled Read and Write." title="Two diagrams are presented. One represents a gate comprised of a Boolean logic function and one represents a binary storage cell."/>
          <p:cNvPicPr>
            <a:picLocks noChangeAspect="1"/>
          </p:cNvPicPr>
          <p:nvPr/>
        </p:nvPicPr>
        <p:blipFill rotWithShape="1">
          <a:blip r:embed="rId3">
            <a:extLst>
              <a:ext uri="{28A0092B-C50C-407E-A947-70E740481C1C}">
                <a14:useLocalDpi xmlns:a14="http://schemas.microsoft.com/office/drawing/2010/main" val="0"/>
              </a:ext>
            </a:extLst>
          </a:blip>
          <a:srcRect t="27951" b="31100"/>
          <a:stretch/>
        </p:blipFill>
        <p:spPr>
          <a:xfrm>
            <a:off x="187648" y="836712"/>
            <a:ext cx="8696392" cy="4608512"/>
          </a:xfrm>
          <a:prstGeom prst="rect">
            <a:avLst/>
          </a:prstGeom>
        </p:spPr>
      </p:pic>
      <p:sp>
        <p:nvSpPr>
          <p:cNvPr id="2" name="Title 1">
            <a:extLst>
              <a:ext uri="{FF2B5EF4-FFF2-40B4-BE49-F238E27FC236}">
                <a16:creationId xmlns:a16="http://schemas.microsoft.com/office/drawing/2014/main" id="{0B6A486A-1F96-48A2-A646-FB5C0E61F16A}"/>
              </a:ext>
            </a:extLst>
          </p:cNvPr>
          <p:cNvSpPr>
            <a:spLocks noGrp="1"/>
          </p:cNvSpPr>
          <p:nvPr>
            <p:ph type="title"/>
          </p:nvPr>
        </p:nvSpPr>
        <p:spPr/>
        <p:txBody>
          <a:bodyPr/>
          <a:lstStyle/>
          <a:p>
            <a:r>
              <a:rPr lang="en-US" dirty="0"/>
              <a:t>Figure 1.9</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457200" y="215371"/>
            <a:ext cx="8229600" cy="1097279"/>
          </a:xfrm>
        </p:spPr>
        <p:txBody>
          <a:bodyPr/>
          <a:lstStyle/>
          <a:p>
            <a:r>
              <a:rPr lang="en-US" dirty="0"/>
              <a:t>Integrated Circuits</a:t>
            </a:r>
          </a:p>
        </p:txBody>
      </p:sp>
      <p:sp>
        <p:nvSpPr>
          <p:cNvPr id="17" name="Content Placeholder 16"/>
          <p:cNvSpPr>
            <a:spLocks noGrp="1"/>
          </p:cNvSpPr>
          <p:nvPr>
            <p:ph sz="half" idx="4294967295"/>
          </p:nvPr>
        </p:nvSpPr>
        <p:spPr>
          <a:xfrm>
            <a:off x="342900" y="1576388"/>
            <a:ext cx="3656445" cy="4140200"/>
          </a:xfrm>
        </p:spPr>
        <p:txBody>
          <a:bodyPr>
            <a:normAutofit/>
          </a:bodyPr>
          <a:lstStyle/>
          <a:p>
            <a:pPr marL="350838" indent="-249238"/>
            <a:r>
              <a:rPr lang="en-US" dirty="0"/>
              <a:t>Data storage – provided by memory cells</a:t>
            </a:r>
          </a:p>
          <a:p>
            <a:pPr marL="350838" indent="-249238"/>
            <a:r>
              <a:rPr lang="en-US" dirty="0"/>
              <a:t>Data processing – provided by gates</a:t>
            </a:r>
          </a:p>
          <a:p>
            <a:pPr marL="350838" indent="-249238"/>
            <a:r>
              <a:rPr lang="en-US" dirty="0"/>
              <a:t>Data movement – the paths among components are used to move data from memory to memory and from memory through gates to memory</a:t>
            </a:r>
          </a:p>
          <a:p>
            <a:pPr marL="350838" indent="-249238"/>
            <a:r>
              <a:rPr lang="en-US" dirty="0"/>
              <a:t>Control – the paths among components can carry control signals</a:t>
            </a:r>
          </a:p>
        </p:txBody>
      </p:sp>
      <p:sp>
        <p:nvSpPr>
          <p:cNvPr id="16" name="Content Placeholder 15"/>
          <p:cNvSpPr>
            <a:spLocks noGrp="1"/>
          </p:cNvSpPr>
          <p:nvPr>
            <p:ph type="body" idx="1"/>
          </p:nvPr>
        </p:nvSpPr>
        <p:spPr>
          <a:xfrm>
            <a:off x="3994152" y="1571625"/>
            <a:ext cx="5029200" cy="4525963"/>
          </a:xfrm>
        </p:spPr>
        <p:txBody>
          <a:bodyPr>
            <a:normAutofit/>
          </a:bodyPr>
          <a:lstStyle/>
          <a:p>
            <a:pPr marL="379413" indent="-277813"/>
            <a:r>
              <a:rPr lang="en-US" dirty="0"/>
              <a:t>A computer consists of gates, memory cells, and interconnections among these elements</a:t>
            </a:r>
          </a:p>
          <a:p>
            <a:pPr marL="379413" indent="-277813"/>
            <a:r>
              <a:rPr lang="en-US" dirty="0"/>
              <a:t>The gates and memory cells are constructed of simple digital electronic components</a:t>
            </a:r>
          </a:p>
        </p:txBody>
      </p:sp>
      <p:sp>
        <p:nvSpPr>
          <p:cNvPr id="18" name="Content Placeholder 17"/>
          <p:cNvSpPr>
            <a:spLocks noGrp="1"/>
          </p:cNvSpPr>
          <p:nvPr>
            <p:ph sz="half" idx="4294967295"/>
          </p:nvPr>
        </p:nvSpPr>
        <p:spPr>
          <a:xfrm>
            <a:off x="4008680" y="2897400"/>
            <a:ext cx="4710193" cy="3240088"/>
          </a:xfrm>
        </p:spPr>
        <p:txBody>
          <a:bodyPr>
            <a:normAutofit/>
          </a:bodyPr>
          <a:lstStyle/>
          <a:p>
            <a:pPr marL="360363" indent="-258763"/>
            <a:r>
              <a:rPr lang="en-US" dirty="0"/>
              <a:t>Exploits the fact that such components as transistors, resistors, and conductors can be fabricated from a semiconductor such as silicon</a:t>
            </a:r>
          </a:p>
          <a:p>
            <a:pPr marL="360363" indent="-258763"/>
            <a:r>
              <a:rPr lang="en-US" dirty="0"/>
              <a:t>Many transistors can be produced at the same time on a single wafer of silicon</a:t>
            </a:r>
          </a:p>
          <a:p>
            <a:pPr marL="360363" indent="-258763"/>
            <a:r>
              <a:rPr lang="en-US" dirty="0"/>
              <a:t>Transistors can be connected with a processor metallization to form circuits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a:t>Transistors</a:t>
            </a:r>
          </a:p>
        </p:txBody>
      </p:sp>
      <p:sp>
        <p:nvSpPr>
          <p:cNvPr id="18435" name="Rectangle 3"/>
          <p:cNvSpPr>
            <a:spLocks noGrp="1" noChangeArrowheads="1"/>
          </p:cNvSpPr>
          <p:nvPr>
            <p:ph idx="4294967295"/>
          </p:nvPr>
        </p:nvSpPr>
        <p:spPr>
          <a:xfrm>
            <a:off x="395121" y="1575643"/>
            <a:ext cx="8204572" cy="4409521"/>
          </a:xfrm>
        </p:spPr>
        <p:txBody>
          <a:bodyPr>
            <a:normAutofit/>
          </a:bodyPr>
          <a:lstStyle/>
          <a:p>
            <a:pPr marL="387350" lvl="1" indent="-342900">
              <a:spcBef>
                <a:spcPts val="2000"/>
              </a:spcBef>
              <a:buFont typeface="Arial" panose="020B0604020202020204" pitchFamily="34" charset="0"/>
              <a:buChar char="•"/>
            </a:pPr>
            <a:r>
              <a:rPr lang="en-GB" sz="2000" dirty="0"/>
              <a:t>The fundamental building block of digital circuits used to construct processors, memories, and other digital logic devices</a:t>
            </a:r>
          </a:p>
          <a:p>
            <a:pPr marL="387350" lvl="1" indent="-342900">
              <a:spcBef>
                <a:spcPts val="2000"/>
              </a:spcBef>
              <a:buFont typeface="Arial" panose="020B0604020202020204" pitchFamily="34" charset="0"/>
              <a:buChar char="•"/>
            </a:pPr>
            <a:r>
              <a:rPr lang="en-GB" sz="2000" dirty="0"/>
              <a:t>Active part of the transistor is made of silicon or some other semiconductor material that can change its electrical state when pulsed</a:t>
            </a:r>
          </a:p>
          <a:p>
            <a:pPr marL="665163" lvl="3" indent="-277813">
              <a:spcBef>
                <a:spcPts val="800"/>
              </a:spcBef>
            </a:pPr>
            <a:r>
              <a:rPr lang="en-GB" dirty="0"/>
              <a:t>In its normal state the material may be nonconductive or conductive</a:t>
            </a:r>
          </a:p>
          <a:p>
            <a:pPr marL="665163" lvl="3" indent="-277813">
              <a:spcBef>
                <a:spcPts val="800"/>
              </a:spcBef>
            </a:pPr>
            <a:r>
              <a:rPr lang="en-GB" dirty="0"/>
              <a:t>The transistor changes its state when voltage is applied to the gate</a:t>
            </a:r>
          </a:p>
          <a:p>
            <a:pPr marL="387350" lvl="1" indent="-342900">
              <a:spcBef>
                <a:spcPts val="2000"/>
              </a:spcBef>
              <a:buFont typeface="Arial" panose="020B0604020202020204" pitchFamily="34" charset="0"/>
              <a:buChar char="•"/>
            </a:pPr>
            <a:r>
              <a:rPr lang="en-GB" sz="2000" dirty="0"/>
              <a:t>Discrete component</a:t>
            </a:r>
          </a:p>
          <a:p>
            <a:pPr marL="665163" lvl="3" indent="-277813">
              <a:spcBef>
                <a:spcPts val="800"/>
              </a:spcBef>
            </a:pPr>
            <a:r>
              <a:rPr lang="en-GB" dirty="0"/>
              <a:t>A single, self-contained transistor</a:t>
            </a:r>
          </a:p>
          <a:p>
            <a:pPr marL="665163" lvl="3" indent="-277813">
              <a:spcBef>
                <a:spcPts val="800"/>
              </a:spcBef>
            </a:pPr>
            <a:r>
              <a:rPr lang="en-GB" dirty="0"/>
              <a:t>Were manufactured separately, packaged in their own containers, and soldered or wired together onto Masonite-like circuit boards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e wafer is divided into small millimeter-sized squares called chips. Each chip has several gates which are grouped together as a packaged chip." title="A diagram explains the relationship between a wafer, a chip, a gate, and a packaged chip."/>
          <p:cNvPicPr>
            <a:picLocks noChangeAspect="1"/>
          </p:cNvPicPr>
          <p:nvPr/>
        </p:nvPicPr>
        <p:blipFill rotWithShape="1">
          <a:blip r:embed="rId3">
            <a:extLst>
              <a:ext uri="{28A0092B-C50C-407E-A947-70E740481C1C}">
                <a14:useLocalDpi xmlns:a14="http://schemas.microsoft.com/office/drawing/2010/main" val="0"/>
              </a:ext>
            </a:extLst>
          </a:blip>
          <a:srcRect t="27951" b="13250"/>
          <a:stretch/>
        </p:blipFill>
        <p:spPr>
          <a:xfrm>
            <a:off x="1392939" y="692696"/>
            <a:ext cx="7771342" cy="5913451"/>
          </a:xfrm>
          <a:prstGeom prst="rect">
            <a:avLst/>
          </a:prstGeom>
        </p:spPr>
      </p:pic>
      <p:sp>
        <p:nvSpPr>
          <p:cNvPr id="2" name="Title 1">
            <a:extLst>
              <a:ext uri="{FF2B5EF4-FFF2-40B4-BE49-F238E27FC236}">
                <a16:creationId xmlns:a16="http://schemas.microsoft.com/office/drawing/2014/main" id="{C2AB5DCF-453B-483B-BBF7-E09A75C91A8D}"/>
              </a:ext>
            </a:extLst>
          </p:cNvPr>
          <p:cNvSpPr>
            <a:spLocks noGrp="1"/>
          </p:cNvSpPr>
          <p:nvPr>
            <p:ph type="title"/>
          </p:nvPr>
        </p:nvSpPr>
        <p:spPr/>
        <p:txBody>
          <a:bodyPr/>
          <a:lstStyle/>
          <a:p>
            <a:r>
              <a:rPr lang="en-US" dirty="0"/>
              <a:t>Figure 1.10</a:t>
            </a:r>
          </a:p>
        </p:txBody>
      </p:sp>
    </p:spTree>
  </p:cSld>
  <p:clrMapOvr>
    <a:masterClrMapping/>
  </p:clrMapOvr>
  <p:transition spd="med">
    <p:cover dir="ld"/>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title="Two photos of computer chips. One is of a packaged processor chip, and the other is of a memory chip on a Motherboard."/>
          <p:cNvPicPr>
            <a:picLocks noChangeAspect="1"/>
          </p:cNvPicPr>
          <p:nvPr/>
        </p:nvPicPr>
        <p:blipFill rotWithShape="1">
          <a:blip r:embed="rId3">
            <a:extLst>
              <a:ext uri="{28A0092B-C50C-407E-A947-70E740481C1C}">
                <a14:useLocalDpi xmlns:a14="http://schemas.microsoft.com/office/drawing/2010/main" val="0"/>
              </a:ext>
            </a:extLst>
          </a:blip>
          <a:srcRect t="18500" b="36350"/>
          <a:stretch/>
        </p:blipFill>
        <p:spPr>
          <a:xfrm>
            <a:off x="323528" y="908720"/>
            <a:ext cx="8257148" cy="4824536"/>
          </a:xfrm>
          <a:prstGeom prst="rect">
            <a:avLst/>
          </a:prstGeom>
        </p:spPr>
      </p:pic>
      <p:sp>
        <p:nvSpPr>
          <p:cNvPr id="2" name="Title 1">
            <a:extLst>
              <a:ext uri="{FF2B5EF4-FFF2-40B4-BE49-F238E27FC236}">
                <a16:creationId xmlns:a16="http://schemas.microsoft.com/office/drawing/2014/main" id="{F76FC3BD-176C-4D39-884D-BDD0AAC82ED5}"/>
              </a:ext>
            </a:extLst>
          </p:cNvPr>
          <p:cNvSpPr>
            <a:spLocks noGrp="1"/>
          </p:cNvSpPr>
          <p:nvPr>
            <p:ph type="title"/>
          </p:nvPr>
        </p:nvSpPr>
        <p:spPr/>
        <p:txBody>
          <a:bodyPr/>
          <a:lstStyle/>
          <a:p>
            <a:r>
              <a:rPr lang="en-US" dirty="0"/>
              <a:t>Figure 1.11</a:t>
            </a:r>
          </a:p>
        </p:txBody>
      </p:sp>
    </p:spTree>
    <p:extLst>
      <p:ext uri="{BB962C8B-B14F-4D97-AF65-F5344CB8AC3E}">
        <p14:creationId xmlns:p14="http://schemas.microsoft.com/office/powerpoint/2010/main" val="2858083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e graph shows data from 1947 to 2011. The years are represented along the x axis in intervals of 5. The y axis is marked with the following values 1, 10, 100, 1000, 10000, 100000, 10 million, 100 million, 1 billion, 10 billion, and 100 billion. The curve starts from the point, 1947, 1, and shows a gradual increase with slight deviations forming a slanting line to that terminates at the point, 2011, ten billion. Three lines parallel to x and y axes are drawn in to indicate the introduction of the first working transistor in 1947, the invention of the integrated circuit in 1958, and the promulgation of Moore’s law in 1965." title="A graph depicts an increase in the number of transistor chips able to be placed on a single chip over many years."/>
          <p:cNvPicPr>
            <a:picLocks noChangeAspect="1"/>
          </p:cNvPicPr>
          <p:nvPr/>
        </p:nvPicPr>
        <p:blipFill rotWithShape="1">
          <a:blip r:embed="rId3">
            <a:extLst>
              <a:ext uri="{28A0092B-C50C-407E-A947-70E740481C1C}">
                <a14:useLocalDpi xmlns:a14="http://schemas.microsoft.com/office/drawing/2010/main" val="0"/>
              </a:ext>
            </a:extLst>
          </a:blip>
          <a:srcRect t="21651" b="20601"/>
          <a:stretch/>
        </p:blipFill>
        <p:spPr>
          <a:xfrm>
            <a:off x="251520" y="983095"/>
            <a:ext cx="8690774" cy="5874905"/>
          </a:xfrm>
          <a:prstGeom prst="rect">
            <a:avLst/>
          </a:prstGeom>
        </p:spPr>
      </p:pic>
      <p:sp>
        <p:nvSpPr>
          <p:cNvPr id="2" name="Title 1">
            <a:extLst>
              <a:ext uri="{FF2B5EF4-FFF2-40B4-BE49-F238E27FC236}">
                <a16:creationId xmlns:a16="http://schemas.microsoft.com/office/drawing/2014/main" id="{402AE011-C0D1-458F-907D-601E1DB3C971}"/>
              </a:ext>
            </a:extLst>
          </p:cNvPr>
          <p:cNvSpPr>
            <a:spLocks noGrp="1"/>
          </p:cNvSpPr>
          <p:nvPr>
            <p:ph type="title"/>
          </p:nvPr>
        </p:nvSpPr>
        <p:spPr/>
        <p:txBody>
          <a:bodyPr/>
          <a:lstStyle/>
          <a:p>
            <a:r>
              <a:rPr lang="en-US" dirty="0"/>
              <a:t>Figure 1.12</a:t>
            </a:r>
          </a:p>
        </p:txBody>
      </p:sp>
    </p:spTree>
  </p:cSld>
  <p:clrMapOvr>
    <a:masterClrMapping/>
  </p:clrMapOvr>
  <p:transition spd="med">
    <p:pull dir="rd"/>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Rectangle 4"/>
          <p:cNvSpPr>
            <a:spLocks noGrp="1" noChangeArrowheads="1"/>
          </p:cNvSpPr>
          <p:nvPr>
            <p:ph type="title"/>
          </p:nvPr>
        </p:nvSpPr>
        <p:spPr>
          <a:xfrm>
            <a:off x="457200" y="0"/>
            <a:ext cx="8229600" cy="637847"/>
          </a:xfrm>
        </p:spPr>
        <p:txBody>
          <a:bodyPr/>
          <a:lstStyle/>
          <a:p>
            <a:r>
              <a:rPr lang="en-US" dirty="0"/>
              <a:t>Moore’s Law</a:t>
            </a:r>
          </a:p>
        </p:txBody>
      </p:sp>
      <p:graphicFrame>
        <p:nvGraphicFramePr>
          <p:cNvPr id="9" name="Content Placeholder 42"/>
          <p:cNvGraphicFramePr>
            <a:graphicFrameLocks/>
          </p:cNvGraphicFramePr>
          <p:nvPr>
            <p:extLst>
              <p:ext uri="{D42A27DB-BD31-4B8C-83A1-F6EECF244321}">
                <p14:modId xmlns:p14="http://schemas.microsoft.com/office/powerpoint/2010/main" val="16550968"/>
              </p:ext>
            </p:extLst>
          </p:nvPr>
        </p:nvGraphicFramePr>
        <p:xfrm>
          <a:off x="274199" y="481250"/>
          <a:ext cx="8640960" cy="591402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e diagram consists of 3 bare chips on a common circuit base, which is labeled as the first level connection in an M C M package. There is a second level connection leading from the common circuit base to a printed circuit board, or motherboard, which is below the M C M package." title="An illustrated block diagram of a Multichip Module."/>
          <p:cNvPicPr>
            <a:picLocks noChangeAspect="1"/>
          </p:cNvPicPr>
          <p:nvPr/>
        </p:nvPicPr>
        <p:blipFill rotWithShape="1">
          <a:blip r:embed="rId3">
            <a:extLst>
              <a:ext uri="{28A0092B-C50C-407E-A947-70E740481C1C}">
                <a14:useLocalDpi xmlns:a14="http://schemas.microsoft.com/office/drawing/2010/main" val="0"/>
              </a:ext>
            </a:extLst>
          </a:blip>
          <a:srcRect l="1547" t="19585" r="-1547" b="37366"/>
          <a:stretch/>
        </p:blipFill>
        <p:spPr>
          <a:xfrm>
            <a:off x="-324544" y="620688"/>
            <a:ext cx="9708724" cy="5408826"/>
          </a:xfrm>
          <a:prstGeom prst="rect">
            <a:avLst/>
          </a:prstGeom>
        </p:spPr>
      </p:pic>
      <p:sp>
        <p:nvSpPr>
          <p:cNvPr id="2" name="Title 1">
            <a:extLst>
              <a:ext uri="{FF2B5EF4-FFF2-40B4-BE49-F238E27FC236}">
                <a16:creationId xmlns:a16="http://schemas.microsoft.com/office/drawing/2014/main" id="{9DCB61DE-21A0-4E8C-AB57-47A45004277C}"/>
              </a:ext>
            </a:extLst>
          </p:cNvPr>
          <p:cNvSpPr>
            <a:spLocks noGrp="1"/>
          </p:cNvSpPr>
          <p:nvPr>
            <p:ph type="title"/>
          </p:nvPr>
        </p:nvSpPr>
        <p:spPr/>
        <p:txBody>
          <a:bodyPr/>
          <a:lstStyle/>
          <a:p>
            <a:r>
              <a:rPr lang="en-US" dirty="0"/>
              <a:t>Figure 1.13</a:t>
            </a:r>
          </a:p>
        </p:txBody>
      </p:sp>
    </p:spTree>
    <p:extLst>
      <p:ext uri="{BB962C8B-B14F-4D97-AF65-F5344CB8AC3E}">
        <p14:creationId xmlns:p14="http://schemas.microsoft.com/office/powerpoint/2010/main" val="10349519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Evolution of Intel Microprocessors (1 of 4)</a:t>
            </a:r>
          </a:p>
        </p:txBody>
      </p:sp>
      <p:graphicFrame>
        <p:nvGraphicFramePr>
          <p:cNvPr id="822" name="Table 821" descr="The table presents the following information related to processors introduced in the 19 seventies. The 4 0 0 4 was introduced in 19 71 with a clock speed of 108 k H z. 4 bits of bus width, 2300 transistors, a feature size of ten mu m, and an addressable memory of 640 bytes. The 8 0 0 8 was introduced in 19 72 with a clock speed of 108 k h z, a bus width of 8 bits, 3500 transistors, a feature size of 8 mu m, and an addressable memory of 16 k b. The 8 0 8 0 was introduced in 19 74 with a clock speed of 2 m h z, a bus width of 8 bits, 6000 transistors, a feature size of 6 mu m, and an addressable memory of 64 k b. The 8 0 8 6 was introduced in 19 78 with a clock speed of 5 m h z, 8 m h z, and 10 m h z, a bus width of 16 bits, 29000 transistors, a feature size of 3 mu m, and an addressable memory of 1 m b. The 8 0 8 8 was introduced in 19 79 with a clock speed of 5 m h z or 8 m h z, a bus width of 8 bits, 29000 transistors, a feature size of 6 mu m, and an addressable memory of 1 m b." title="A table with the title, evolution of intel microprocessors, page 1 of 2."/>
          <p:cNvGraphicFramePr>
            <a:graphicFrameLocks noGrp="1"/>
          </p:cNvGraphicFramePr>
          <p:nvPr>
            <p:extLst>
              <p:ext uri="{D42A27DB-BD31-4B8C-83A1-F6EECF244321}">
                <p14:modId xmlns:p14="http://schemas.microsoft.com/office/powerpoint/2010/main" val="47570355"/>
              </p:ext>
            </p:extLst>
          </p:nvPr>
        </p:nvGraphicFramePr>
        <p:xfrm>
          <a:off x="442914" y="2175150"/>
          <a:ext cx="8243886" cy="3099653"/>
        </p:xfrm>
        <a:graphic>
          <a:graphicData uri="http://schemas.openxmlformats.org/drawingml/2006/table">
            <a:tbl>
              <a:tblPr firstRow="1" bandRow="1">
                <a:tableStyleId>{5C22544A-7EE6-4342-B048-85BDC9FD1C3A}</a:tableStyleId>
              </a:tblPr>
              <a:tblGrid>
                <a:gridCol w="1911308">
                  <a:extLst>
                    <a:ext uri="{9D8B030D-6E8A-4147-A177-3AD203B41FA5}">
                      <a16:colId xmlns:a16="http://schemas.microsoft.com/office/drawing/2014/main" val="528802535"/>
                    </a:ext>
                  </a:extLst>
                </a:gridCol>
                <a:gridCol w="1102678">
                  <a:extLst>
                    <a:ext uri="{9D8B030D-6E8A-4147-A177-3AD203B41FA5}">
                      <a16:colId xmlns:a16="http://schemas.microsoft.com/office/drawing/2014/main" val="3102758518"/>
                    </a:ext>
                  </a:extLst>
                </a:gridCol>
                <a:gridCol w="955654">
                  <a:extLst>
                    <a:ext uri="{9D8B030D-6E8A-4147-A177-3AD203B41FA5}">
                      <a16:colId xmlns:a16="http://schemas.microsoft.com/office/drawing/2014/main" val="2543019389"/>
                    </a:ext>
                  </a:extLst>
                </a:gridCol>
                <a:gridCol w="955654">
                  <a:extLst>
                    <a:ext uri="{9D8B030D-6E8A-4147-A177-3AD203B41FA5}">
                      <a16:colId xmlns:a16="http://schemas.microsoft.com/office/drawing/2014/main" val="4122312373"/>
                    </a:ext>
                  </a:extLst>
                </a:gridCol>
                <a:gridCol w="2003930">
                  <a:extLst>
                    <a:ext uri="{9D8B030D-6E8A-4147-A177-3AD203B41FA5}">
                      <a16:colId xmlns:a16="http://schemas.microsoft.com/office/drawing/2014/main" val="340325420"/>
                    </a:ext>
                  </a:extLst>
                </a:gridCol>
                <a:gridCol w="1314662">
                  <a:extLst>
                    <a:ext uri="{9D8B030D-6E8A-4147-A177-3AD203B41FA5}">
                      <a16:colId xmlns:a16="http://schemas.microsoft.com/office/drawing/2014/main" val="708195715"/>
                    </a:ext>
                  </a:extLst>
                </a:gridCol>
              </a:tblGrid>
              <a:tr h="318907">
                <a:tc>
                  <a:txBody>
                    <a:bodyPr/>
                    <a:lstStyle/>
                    <a:p>
                      <a:endParaRPr lang="en-IN" sz="1200" dirty="0">
                        <a:solidFill>
                          <a:schemeClr val="tx1"/>
                        </a:solidFill>
                      </a:endParaRPr>
                    </a:p>
                  </a:txBody>
                  <a:tcPr>
                    <a:lnL w="12700" cap="flat" cmpd="sng" algn="ctr">
                      <a:no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IN" sz="1200" b="1" i="0" u="none" strike="noStrike" cap="none" baseline="0" dirty="0">
                          <a:solidFill>
                            <a:schemeClr val="tx1"/>
                          </a:solidFill>
                          <a:latin typeface="+mn-lt"/>
                          <a:ea typeface="+mn-ea"/>
                          <a:cs typeface="+mn-cs"/>
                          <a:sym typeface="Arial"/>
                        </a:rPr>
                        <a:t>4004</a:t>
                      </a:r>
                      <a:endParaRPr lang="en-IN" sz="1200" b="1" dirty="0">
                        <a:solidFill>
                          <a:schemeClr val="tx1"/>
                        </a:solidFill>
                      </a:endParaRP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US" sz="1200" b="1" i="0" u="none" strike="noStrike" cap="none" baseline="0" dirty="0">
                          <a:solidFill>
                            <a:schemeClr val="tx1"/>
                          </a:solidFill>
                          <a:latin typeface="+mn-lt"/>
                          <a:ea typeface="+mn-ea"/>
                          <a:cs typeface="+mn-cs"/>
                          <a:sym typeface="Arial"/>
                        </a:rPr>
                        <a:t>8008</a:t>
                      </a:r>
                      <a:endParaRPr lang="en-IN" sz="1200" b="1" dirty="0">
                        <a:solidFill>
                          <a:schemeClr val="tx1"/>
                        </a:solidFill>
                      </a:endParaRP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8080</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8086</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8088</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717666487"/>
                  </a:ext>
                </a:extLst>
              </a:tr>
              <a:tr h="464518">
                <a:tc>
                  <a:txBody>
                    <a:bodyPr/>
                    <a:lstStyle/>
                    <a:p>
                      <a:r>
                        <a:rPr lang="en-IN" sz="1200" b="0" i="0" u="none" strike="noStrike" cap="none" baseline="0" dirty="0">
                          <a:solidFill>
                            <a:schemeClr val="dk1"/>
                          </a:solidFill>
                          <a:latin typeface="+mn-lt"/>
                          <a:ea typeface="+mn-ea"/>
                          <a:cs typeface="+mn-cs"/>
                          <a:sym typeface="Arial"/>
                        </a:rPr>
                        <a:t>Introduced</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1971</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1972</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1974</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1978</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1979</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062764516"/>
                  </a:ext>
                </a:extLst>
              </a:tr>
              <a:tr h="530878">
                <a:tc>
                  <a:txBody>
                    <a:bodyPr/>
                    <a:lstStyle/>
                    <a:p>
                      <a:r>
                        <a:rPr lang="en-IN" sz="1200" b="0" i="0" u="none" strike="noStrike" cap="none" baseline="0" dirty="0">
                          <a:solidFill>
                            <a:schemeClr val="dk1"/>
                          </a:solidFill>
                          <a:latin typeface="+mn-lt"/>
                          <a:ea typeface="+mn-ea"/>
                          <a:cs typeface="+mn-cs"/>
                          <a:sym typeface="Arial"/>
                        </a:rPr>
                        <a:t>Clock speeds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108 kHz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108 kHz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2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2 MHz, 8 MHz, 10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5 MHz, 8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801756320"/>
                  </a:ext>
                </a:extLst>
              </a:tr>
              <a:tr h="359615">
                <a:tc>
                  <a:txBody>
                    <a:bodyPr/>
                    <a:lstStyle/>
                    <a:p>
                      <a:r>
                        <a:rPr lang="en-IN" sz="1200" b="0" i="0" u="none" strike="noStrike" cap="none" baseline="0" dirty="0">
                          <a:solidFill>
                            <a:schemeClr val="dk1"/>
                          </a:solidFill>
                          <a:latin typeface="+mn-lt"/>
                          <a:ea typeface="+mn-ea"/>
                          <a:cs typeface="+mn-cs"/>
                          <a:sym typeface="Arial"/>
                        </a:rPr>
                        <a:t>Bus width</a:t>
                      </a:r>
                      <a:endParaRPr lang="en-IN" sz="1200" dirty="0"/>
                    </a:p>
                  </a:txBody>
                  <a:tcPr anchor="ctr">
                    <a:lnL w="12700" cap="flat" cmpd="sng" algn="ctr">
                      <a:solidFill>
                        <a:schemeClr val="tx1"/>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4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8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8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16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8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007438362"/>
                  </a:ext>
                </a:extLst>
              </a:tr>
              <a:tr h="477515">
                <a:tc>
                  <a:txBody>
                    <a:bodyPr/>
                    <a:lstStyle/>
                    <a:p>
                      <a:r>
                        <a:rPr lang="en-IN" sz="1200" b="0" i="0" u="none" strike="noStrike" cap="none" baseline="0" dirty="0">
                          <a:solidFill>
                            <a:schemeClr val="dk1"/>
                          </a:solidFill>
                          <a:latin typeface="+mn-lt"/>
                          <a:ea typeface="+mn-ea"/>
                          <a:cs typeface="+mn-cs"/>
                          <a:sym typeface="Arial"/>
                        </a:rPr>
                        <a:t>Number of transistors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2,300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3,500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6,000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29,000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29,000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794824530"/>
                  </a:ext>
                </a:extLst>
              </a:tr>
              <a:tr h="474110">
                <a:tc>
                  <a:txBody>
                    <a:bodyPr/>
                    <a:lstStyle/>
                    <a:p>
                      <a:r>
                        <a:rPr lang="en-IN" sz="1200" b="0" i="0" u="none" strike="noStrike" cap="none" baseline="0" dirty="0">
                          <a:solidFill>
                            <a:schemeClr val="dk1"/>
                          </a:solidFill>
                          <a:latin typeface="+mn-lt"/>
                          <a:ea typeface="+mn-ea"/>
                          <a:cs typeface="+mn-cs"/>
                          <a:sym typeface="Arial"/>
                        </a:rPr>
                        <a:t>Feature size (</a:t>
                      </a:r>
                      <a:r>
                        <a:rPr lang="en-IN" sz="1200" b="0" i="0" u="none" strike="noStrike" cap="none" baseline="0" dirty="0">
                          <a:solidFill>
                            <a:schemeClr val="dk1"/>
                          </a:solidFill>
                          <a:latin typeface="+mn-lt"/>
                          <a:ea typeface="+mn-ea"/>
                          <a:cs typeface="+mn-cs"/>
                          <a:sym typeface="Symbol" panose="05050102010706020507" pitchFamily="18" charset="2"/>
                        </a:rPr>
                        <a:t></a:t>
                      </a:r>
                      <a:r>
                        <a:rPr lang="en-IN" sz="1200" b="0" i="0" u="none" strike="noStrike" cap="none" baseline="0" dirty="0">
                          <a:solidFill>
                            <a:schemeClr val="dk1"/>
                          </a:solidFill>
                          <a:latin typeface="+mn-lt"/>
                          <a:ea typeface="+mn-ea"/>
                          <a:cs typeface="+mn-cs"/>
                          <a:sym typeface="Arial"/>
                        </a:rPr>
                        <a:t>m)</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8</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3</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49877881"/>
                  </a:ext>
                </a:extLst>
              </a:tr>
              <a:tr h="474110">
                <a:tc>
                  <a:txBody>
                    <a:bodyPr/>
                    <a:lstStyle/>
                    <a:p>
                      <a:r>
                        <a:rPr lang="en-IN" sz="1200" b="0" i="0" u="none" strike="noStrike" cap="none" baseline="0" dirty="0">
                          <a:solidFill>
                            <a:schemeClr val="dk1"/>
                          </a:solidFill>
                          <a:latin typeface="+mn-lt"/>
                          <a:ea typeface="+mn-ea"/>
                          <a:cs typeface="+mn-cs"/>
                          <a:sym typeface="Arial"/>
                        </a:rPr>
                        <a:t>Addressable memory</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640 bytes</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16 KB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KB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 MB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 MB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662666875"/>
                  </a:ext>
                </a:extLst>
              </a:tr>
            </a:tbl>
          </a:graphicData>
        </a:graphic>
      </p:graphicFrame>
      <p:sp>
        <p:nvSpPr>
          <p:cNvPr id="15" name="Rectangle 14"/>
          <p:cNvSpPr/>
          <p:nvPr/>
        </p:nvSpPr>
        <p:spPr>
          <a:xfrm>
            <a:off x="2123728" y="5775548"/>
            <a:ext cx="5040560" cy="523220"/>
          </a:xfrm>
          <a:prstGeom prst="rect">
            <a:avLst/>
          </a:prstGeom>
        </p:spPr>
        <p:txBody>
          <a:bodyPr wrap="square">
            <a:spAutoFit/>
          </a:bodyPr>
          <a:lstStyle/>
          <a:p>
            <a:pPr algn="ctr">
              <a:buNone/>
            </a:pPr>
            <a:r>
              <a:rPr lang="en-US" sz="2800" dirty="0">
                <a:latin typeface="+mj-lt"/>
              </a:rPr>
              <a:t>(a) 1970s Processors </a:t>
            </a:r>
            <a:endParaRPr lang="en-US" sz="2800" dirty="0">
              <a:effectLst>
                <a:outerShdw blurRad="38100" dist="38100" dir="2700000" algn="tl">
                  <a:srgbClr val="000000">
                    <a:alpha val="43137"/>
                  </a:srgbClr>
                </a:outerShdw>
              </a:effectLst>
              <a:latin typeface="+mj-lt"/>
            </a:endParaRPr>
          </a:p>
        </p:txBody>
      </p:sp>
    </p:spTree>
  </p:cSld>
  <p:clrMapOvr>
    <a:masterClrMapping/>
  </p:clrMapOvr>
  <p:transition spd="med">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noAutofit/>
          </a:bodyPr>
          <a:lstStyle/>
          <a:p>
            <a:r>
              <a:rPr lang="en-GB" dirty="0">
                <a:latin typeface="Times New Roman" panose="02020603050405020304" pitchFamily="18" charset="0"/>
                <a:ea typeface="+mn-ea"/>
                <a:cs typeface="Times New Roman" panose="02020603050405020304" pitchFamily="18" charset="0"/>
              </a:rPr>
              <a:t>IBM System</a:t>
            </a:r>
            <a:br>
              <a:rPr lang="en-GB" dirty="0">
                <a:latin typeface="Times New Roman" panose="02020603050405020304" pitchFamily="18" charset="0"/>
                <a:ea typeface="+mn-ea"/>
                <a:cs typeface="Times New Roman" panose="02020603050405020304" pitchFamily="18" charset="0"/>
              </a:rPr>
            </a:br>
            <a:r>
              <a:rPr lang="en-GB" dirty="0">
                <a:latin typeface="Times New Roman" panose="02020603050405020304" pitchFamily="18" charset="0"/>
                <a:ea typeface="+mn-ea"/>
                <a:cs typeface="Times New Roman" panose="02020603050405020304" pitchFamily="18" charset="0"/>
              </a:rPr>
              <a:t>			370 Architecture</a:t>
            </a:r>
          </a:p>
        </p:txBody>
      </p:sp>
      <p:sp>
        <p:nvSpPr>
          <p:cNvPr id="5123" name="Rectangle 3"/>
          <p:cNvSpPr>
            <a:spLocks noGrp="1" noChangeArrowheads="1"/>
          </p:cNvSpPr>
          <p:nvPr>
            <p:ph idx="4294967295"/>
          </p:nvPr>
        </p:nvSpPr>
        <p:spPr>
          <a:xfrm>
            <a:off x="341746" y="1565566"/>
            <a:ext cx="8345054" cy="4144963"/>
          </a:xfrm>
        </p:spPr>
        <p:txBody>
          <a:bodyPr>
            <a:noAutofit/>
          </a:bodyPr>
          <a:lstStyle/>
          <a:p>
            <a:pPr marL="425450" indent="-323850"/>
            <a:r>
              <a:rPr lang="en-GB" sz="2400" dirty="0"/>
              <a:t>IBM System/370 architecture</a:t>
            </a:r>
          </a:p>
          <a:p>
            <a:pPr marL="822325" lvl="1" indent="-369888"/>
            <a:r>
              <a:rPr lang="en-GB" sz="2000" dirty="0"/>
              <a:t>Was introduced in 1970</a:t>
            </a:r>
          </a:p>
          <a:p>
            <a:pPr marL="822325" lvl="1" indent="-369888"/>
            <a:r>
              <a:rPr lang="en-GB" sz="2000" dirty="0"/>
              <a:t>Included a number of models</a:t>
            </a:r>
          </a:p>
          <a:p>
            <a:pPr marL="822325" lvl="1" indent="-369888"/>
            <a:r>
              <a:rPr lang="en-GB" sz="2000" dirty="0"/>
              <a:t>Could upgrade to a more expensive, faster model without having to abandon original software</a:t>
            </a:r>
          </a:p>
          <a:p>
            <a:pPr marL="822325" lvl="1" indent="-369888"/>
            <a:r>
              <a:rPr lang="en-GB" sz="2000" dirty="0"/>
              <a:t>New models are introduced with improved technology, but retain the same architecture so that the customer’s software investment is protected</a:t>
            </a:r>
          </a:p>
          <a:p>
            <a:pPr marL="822325" lvl="1" indent="-369888"/>
            <a:r>
              <a:rPr lang="en-GB" sz="2000" dirty="0"/>
              <a:t>Architecture has survived to this day as the architecture of IBM’s mainframe product line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Evolution of Intel Microprocessors (2 of 4)</a:t>
            </a:r>
          </a:p>
        </p:txBody>
      </p:sp>
      <p:graphicFrame>
        <p:nvGraphicFramePr>
          <p:cNvPr id="6" name="Table 5" descr="The first table presents the following information related to processors introduced in the 19 eighties. The 8 0 2 8 6 was introduced in 19 82 with a clock speed of 6 to 12 point 5 m h z, a bus width of 16 bits, 134000 transistors, a feature size of 1 point 5 mu m, an addressable memory of 16 m b, and a virtual memory of 1 g b. A space for cache information has a dash. The 3 8 6 T M D X was introduced in 19 85 with a clock speed of 16 to 33 m h z, a bus width of 32 bits, 275000 transistors, a feature size of 1 mu m, an addressable memory of 4 g b, and a virtual memory of 64 t b. A space for cache information has a dash. The 3 8 6 T M S X was introduced in 19 88 with a clock speed of 16 to 33 m h z, a bus width of 16 bits, 275000 transistors, a feature size of 1 mu m, an addressable memory of 16 m b, a virtual memory of 64 t b. A space for cache information has a dash. The 4 8 6 T M D X C P U was introduced in 19 89 with a clock speed of 25 to 50 m h z, a bus width of 32 bits, 1 point 2 million transistors, a feature size of 0 point 8 to 1 mu m, an addressable memory of 4 g b, a virtual memory of 64 t b, and a cache size of 8 k b. " title="A series of 3 tables with the title, evolution of intel microprocessors, page 1 of 2."/>
          <p:cNvGraphicFramePr>
            <a:graphicFrameLocks noGrp="1"/>
          </p:cNvGraphicFramePr>
          <p:nvPr>
            <p:extLst>
              <p:ext uri="{D42A27DB-BD31-4B8C-83A1-F6EECF244321}">
                <p14:modId xmlns:p14="http://schemas.microsoft.com/office/powerpoint/2010/main" val="1619182560"/>
              </p:ext>
            </p:extLst>
          </p:nvPr>
        </p:nvGraphicFramePr>
        <p:xfrm>
          <a:off x="442914" y="1717677"/>
          <a:ext cx="8017518" cy="4019571"/>
        </p:xfrm>
        <a:graphic>
          <a:graphicData uri="http://schemas.openxmlformats.org/drawingml/2006/table">
            <a:tbl>
              <a:tblPr firstRow="1" bandRow="1">
                <a:tableStyleId>{5C22544A-7EE6-4342-B048-85BDC9FD1C3A}</a:tableStyleId>
              </a:tblPr>
              <a:tblGrid>
                <a:gridCol w="2171771">
                  <a:extLst>
                    <a:ext uri="{9D8B030D-6E8A-4147-A177-3AD203B41FA5}">
                      <a16:colId xmlns:a16="http://schemas.microsoft.com/office/drawing/2014/main" val="528802535"/>
                    </a:ext>
                  </a:extLst>
                </a:gridCol>
                <a:gridCol w="1538155">
                  <a:extLst>
                    <a:ext uri="{9D8B030D-6E8A-4147-A177-3AD203B41FA5}">
                      <a16:colId xmlns:a16="http://schemas.microsoft.com/office/drawing/2014/main" val="3102758518"/>
                    </a:ext>
                  </a:extLst>
                </a:gridCol>
                <a:gridCol w="1145492">
                  <a:extLst>
                    <a:ext uri="{9D8B030D-6E8A-4147-A177-3AD203B41FA5}">
                      <a16:colId xmlns:a16="http://schemas.microsoft.com/office/drawing/2014/main" val="2543019389"/>
                    </a:ext>
                  </a:extLst>
                </a:gridCol>
                <a:gridCol w="1145492">
                  <a:extLst>
                    <a:ext uri="{9D8B030D-6E8A-4147-A177-3AD203B41FA5}">
                      <a16:colId xmlns:a16="http://schemas.microsoft.com/office/drawing/2014/main" val="4122312373"/>
                    </a:ext>
                  </a:extLst>
                </a:gridCol>
                <a:gridCol w="2016608">
                  <a:extLst>
                    <a:ext uri="{9D8B030D-6E8A-4147-A177-3AD203B41FA5}">
                      <a16:colId xmlns:a16="http://schemas.microsoft.com/office/drawing/2014/main" val="340325420"/>
                    </a:ext>
                  </a:extLst>
                </a:gridCol>
              </a:tblGrid>
              <a:tr h="316677">
                <a:tc>
                  <a:txBody>
                    <a:bodyPr/>
                    <a:lstStyle/>
                    <a:p>
                      <a:endParaRPr lang="en-IN" sz="1200" dirty="0">
                        <a:solidFill>
                          <a:schemeClr val="tx1"/>
                        </a:solidFill>
                      </a:endParaRPr>
                    </a:p>
                  </a:txBody>
                  <a:tcPr>
                    <a:lnL w="12700" cap="flat" cmpd="sng" algn="ctr">
                      <a:no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IN" sz="1200" b="1" i="0" u="none" strike="noStrike" cap="none" baseline="0" dirty="0">
                          <a:solidFill>
                            <a:schemeClr val="tx1"/>
                          </a:solidFill>
                          <a:latin typeface="+mn-lt"/>
                          <a:ea typeface="+mn-ea"/>
                          <a:cs typeface="+mn-cs"/>
                          <a:sym typeface="Arial"/>
                        </a:rPr>
                        <a:t>80286</a:t>
                      </a:r>
                      <a:endParaRPr lang="en-IN" sz="1200" b="1" dirty="0">
                        <a:solidFill>
                          <a:schemeClr val="tx1"/>
                        </a:solidFill>
                      </a:endParaRP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US" sz="1200" b="1" i="0" u="none" strike="noStrike" cap="none" baseline="0" dirty="0">
                          <a:solidFill>
                            <a:schemeClr val="tx1"/>
                          </a:solidFill>
                          <a:latin typeface="+mn-lt"/>
                          <a:ea typeface="+mn-ea"/>
                          <a:cs typeface="+mn-cs"/>
                          <a:sym typeface="Arial"/>
                        </a:rPr>
                        <a:t>386TM DX</a:t>
                      </a:r>
                      <a:endParaRPr lang="en-IN" sz="1200" b="1" dirty="0">
                        <a:solidFill>
                          <a:schemeClr val="tx1"/>
                        </a:solidFill>
                      </a:endParaRP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386TM SX</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486TM DX CPU</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717666487"/>
                  </a:ext>
                </a:extLst>
              </a:tr>
              <a:tr h="461270">
                <a:tc>
                  <a:txBody>
                    <a:bodyPr/>
                    <a:lstStyle/>
                    <a:p>
                      <a:r>
                        <a:rPr lang="en-IN" sz="1200" b="0" i="0" u="none" strike="noStrike" cap="none" baseline="0" dirty="0">
                          <a:solidFill>
                            <a:schemeClr val="dk1"/>
                          </a:solidFill>
                          <a:latin typeface="+mn-lt"/>
                          <a:ea typeface="+mn-ea"/>
                          <a:cs typeface="+mn-cs"/>
                          <a:sym typeface="Arial"/>
                        </a:rPr>
                        <a:t>Introduced</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1982</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1985</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1988</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1989</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062764516"/>
                  </a:ext>
                </a:extLst>
              </a:tr>
              <a:tr h="527166">
                <a:tc>
                  <a:txBody>
                    <a:bodyPr/>
                    <a:lstStyle/>
                    <a:p>
                      <a:r>
                        <a:rPr lang="en-IN" sz="1200" b="0" i="0" u="none" strike="noStrike" cap="none" baseline="0" dirty="0">
                          <a:solidFill>
                            <a:schemeClr val="dk1"/>
                          </a:solidFill>
                          <a:latin typeface="+mn-lt"/>
                          <a:ea typeface="+mn-ea"/>
                          <a:cs typeface="+mn-cs"/>
                          <a:sym typeface="Arial"/>
                        </a:rPr>
                        <a:t>Clock speeds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6–12.5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16–33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16–33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25–50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801756320"/>
                  </a:ext>
                </a:extLst>
              </a:tr>
              <a:tr h="357101">
                <a:tc>
                  <a:txBody>
                    <a:bodyPr/>
                    <a:lstStyle/>
                    <a:p>
                      <a:r>
                        <a:rPr lang="en-IN" sz="1200" b="0" i="0" u="none" strike="noStrike" cap="none" baseline="0" dirty="0">
                          <a:solidFill>
                            <a:schemeClr val="dk1"/>
                          </a:solidFill>
                          <a:latin typeface="+mn-lt"/>
                          <a:ea typeface="+mn-ea"/>
                          <a:cs typeface="+mn-cs"/>
                          <a:sym typeface="Arial"/>
                        </a:rPr>
                        <a:t>Bus width</a:t>
                      </a:r>
                      <a:endParaRPr lang="en-IN" sz="1200" dirty="0"/>
                    </a:p>
                  </a:txBody>
                  <a:tcPr anchor="ctr">
                    <a:lnL w="12700" cap="flat" cmpd="sng" algn="ctr">
                      <a:solidFill>
                        <a:schemeClr val="tx1"/>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16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32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16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32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007438362"/>
                  </a:ext>
                </a:extLst>
              </a:tr>
              <a:tr h="474177">
                <a:tc>
                  <a:txBody>
                    <a:bodyPr/>
                    <a:lstStyle/>
                    <a:p>
                      <a:r>
                        <a:rPr lang="en-IN" sz="1200" b="0" i="0" u="none" strike="noStrike" cap="none" baseline="0" dirty="0">
                          <a:solidFill>
                            <a:schemeClr val="dk1"/>
                          </a:solidFill>
                          <a:latin typeface="+mn-lt"/>
                          <a:ea typeface="+mn-ea"/>
                          <a:cs typeface="+mn-cs"/>
                          <a:sym typeface="Arial"/>
                        </a:rPr>
                        <a:t>Number of transistors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134,000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275,000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275,000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1.2 million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794824530"/>
                  </a:ext>
                </a:extLst>
              </a:tr>
              <a:tr h="470795">
                <a:tc>
                  <a:txBody>
                    <a:bodyPr/>
                    <a:lstStyle/>
                    <a:p>
                      <a:r>
                        <a:rPr lang="en-IN" sz="1200" b="0" i="0" u="none" strike="noStrike" cap="none" baseline="0" dirty="0">
                          <a:solidFill>
                            <a:schemeClr val="dk1"/>
                          </a:solidFill>
                          <a:latin typeface="+mn-lt"/>
                          <a:ea typeface="+mn-ea"/>
                          <a:cs typeface="+mn-cs"/>
                          <a:sym typeface="Arial"/>
                        </a:rPr>
                        <a:t>Feature size (</a:t>
                      </a:r>
                      <a:r>
                        <a:rPr lang="en-IN" sz="1200" b="0" i="0" u="none" strike="noStrike" cap="none" baseline="0" dirty="0">
                          <a:solidFill>
                            <a:schemeClr val="dk1"/>
                          </a:solidFill>
                          <a:latin typeface="+mn-lt"/>
                          <a:ea typeface="+mn-ea"/>
                          <a:cs typeface="+mn-cs"/>
                          <a:sym typeface="Symbol" panose="05050102010706020507" pitchFamily="18" charset="2"/>
                        </a:rPr>
                        <a:t></a:t>
                      </a:r>
                      <a:r>
                        <a:rPr lang="en-IN" sz="1200" b="0" i="0" u="none" strike="noStrike" cap="none" baseline="0" dirty="0">
                          <a:solidFill>
                            <a:schemeClr val="dk1"/>
                          </a:solidFill>
                          <a:latin typeface="+mn-lt"/>
                          <a:ea typeface="+mn-ea"/>
                          <a:cs typeface="+mn-cs"/>
                          <a:sym typeface="Arial"/>
                        </a:rPr>
                        <a:t>m)</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1.5</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0.8–1</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49877881"/>
                  </a:ext>
                </a:extLst>
              </a:tr>
              <a:tr h="470795">
                <a:tc>
                  <a:txBody>
                    <a:bodyPr/>
                    <a:lstStyle/>
                    <a:p>
                      <a:r>
                        <a:rPr lang="en-IN" sz="1200" b="0" i="0" u="none" strike="noStrike" cap="none" baseline="0" dirty="0">
                          <a:solidFill>
                            <a:schemeClr val="dk1"/>
                          </a:solidFill>
                          <a:latin typeface="+mn-lt"/>
                          <a:ea typeface="+mn-ea"/>
                          <a:cs typeface="+mn-cs"/>
                          <a:sym typeface="Arial"/>
                        </a:rPr>
                        <a:t>Addressable memory</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16 MB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16 MB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662666875"/>
                  </a:ext>
                </a:extLst>
              </a:tr>
              <a:tr h="470795">
                <a:tc>
                  <a:txBody>
                    <a:bodyPr/>
                    <a:lstStyle/>
                    <a:p>
                      <a:r>
                        <a:rPr lang="en-IN" sz="1200" dirty="0"/>
                        <a:t>Virtual memory</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741382163"/>
                  </a:ext>
                </a:extLst>
              </a:tr>
              <a:tr h="470795">
                <a:tc>
                  <a:txBody>
                    <a:bodyPr/>
                    <a:lstStyle/>
                    <a:p>
                      <a:r>
                        <a:rPr lang="en-IN" sz="1200" dirty="0"/>
                        <a:t>Cache</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8 kB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178682902"/>
                  </a:ext>
                </a:extLst>
              </a:tr>
            </a:tbl>
          </a:graphicData>
        </a:graphic>
      </p:graphicFrame>
      <p:sp>
        <p:nvSpPr>
          <p:cNvPr id="15" name="Rectangle 14"/>
          <p:cNvSpPr/>
          <p:nvPr/>
        </p:nvSpPr>
        <p:spPr>
          <a:xfrm>
            <a:off x="2123728" y="5772497"/>
            <a:ext cx="5040560" cy="523220"/>
          </a:xfrm>
          <a:prstGeom prst="rect">
            <a:avLst/>
          </a:prstGeom>
        </p:spPr>
        <p:txBody>
          <a:bodyPr wrap="square">
            <a:spAutoFit/>
          </a:bodyPr>
          <a:lstStyle/>
          <a:p>
            <a:pPr algn="ctr">
              <a:buNone/>
            </a:pPr>
            <a:r>
              <a:rPr lang="en-US" sz="2800" dirty="0">
                <a:latin typeface="+mj-lt"/>
              </a:rPr>
              <a:t>(b) 1980s Processors </a:t>
            </a:r>
            <a:endParaRPr lang="en-US" sz="2800" dirty="0">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1345553351"/>
      </p:ext>
    </p:extLst>
  </p:cSld>
  <p:clrMapOvr>
    <a:masterClrMapping/>
  </p:clrMapOvr>
  <p:transition spd="med">
    <p:push/>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Evolution of Intel Microprocessors (3 of 4)</a:t>
            </a:r>
          </a:p>
        </p:txBody>
      </p:sp>
      <p:graphicFrame>
        <p:nvGraphicFramePr>
          <p:cNvPr id="8" name="Table 7" descr="The second table presents the following information related to processors introduced in the 19 nineties. The 4 8 6 T M S X was introduced in 19 91 with a clock speed of 16 to 33 m h z, a bus width of 32 bits, 1 point 1 8 5 million transistors, a feature size of 1 mu m, an addressable memory of 4 g b, a virtual memory of 64 T B, and a cache of 8 k b. The Pentium processor was introduced in 19 93 with a clock speed of 60 to 166 m h z, a bus width of 32 bits, 3 point 1 million transistors, a feature size of 0 point 8, an addressable memory of 64 t b, and a cache of 8 k b. The Pentium pro was introduced in 19 95 with a clock speed of 150 to 200 m h z, a bus width of 64 bits, 5 point 5 million transistors, a feature size of 0 point 6, an addressable memory of 64 g b, a virtual memory of 64 t b, and a cache of 512 k b for L 1 and 1 m b for L 2. The Pentium 2 was introduced in 19 97 with a clock speed of 200 to 300 m h z, a bus width of 64 bits, 7 point 5 million transistors, a feature size of 0 point 35 mu m, an addressable memory of 64 g b, a virtual memory of 64 t b, and a cache of 512 k b for L 2." title="A series of 3 tables with the title, evolution of intel microprocessors, page 1 of 2."/>
          <p:cNvGraphicFramePr>
            <a:graphicFrameLocks noGrp="1"/>
          </p:cNvGraphicFramePr>
          <p:nvPr>
            <p:extLst>
              <p:ext uri="{D42A27DB-BD31-4B8C-83A1-F6EECF244321}">
                <p14:modId xmlns:p14="http://schemas.microsoft.com/office/powerpoint/2010/main" val="1709767850"/>
              </p:ext>
            </p:extLst>
          </p:nvPr>
        </p:nvGraphicFramePr>
        <p:xfrm>
          <a:off x="442914" y="1717677"/>
          <a:ext cx="8017518" cy="4019571"/>
        </p:xfrm>
        <a:graphic>
          <a:graphicData uri="http://schemas.openxmlformats.org/drawingml/2006/table">
            <a:tbl>
              <a:tblPr firstRow="1" bandRow="1">
                <a:tableStyleId>{5C22544A-7EE6-4342-B048-85BDC9FD1C3A}</a:tableStyleId>
              </a:tblPr>
              <a:tblGrid>
                <a:gridCol w="2171771">
                  <a:extLst>
                    <a:ext uri="{9D8B030D-6E8A-4147-A177-3AD203B41FA5}">
                      <a16:colId xmlns:a16="http://schemas.microsoft.com/office/drawing/2014/main" val="528802535"/>
                    </a:ext>
                  </a:extLst>
                </a:gridCol>
                <a:gridCol w="1538155">
                  <a:extLst>
                    <a:ext uri="{9D8B030D-6E8A-4147-A177-3AD203B41FA5}">
                      <a16:colId xmlns:a16="http://schemas.microsoft.com/office/drawing/2014/main" val="3102758518"/>
                    </a:ext>
                  </a:extLst>
                </a:gridCol>
                <a:gridCol w="1145492">
                  <a:extLst>
                    <a:ext uri="{9D8B030D-6E8A-4147-A177-3AD203B41FA5}">
                      <a16:colId xmlns:a16="http://schemas.microsoft.com/office/drawing/2014/main" val="2543019389"/>
                    </a:ext>
                  </a:extLst>
                </a:gridCol>
                <a:gridCol w="1289892">
                  <a:extLst>
                    <a:ext uri="{9D8B030D-6E8A-4147-A177-3AD203B41FA5}">
                      <a16:colId xmlns:a16="http://schemas.microsoft.com/office/drawing/2014/main" val="4122312373"/>
                    </a:ext>
                  </a:extLst>
                </a:gridCol>
                <a:gridCol w="1872208">
                  <a:extLst>
                    <a:ext uri="{9D8B030D-6E8A-4147-A177-3AD203B41FA5}">
                      <a16:colId xmlns:a16="http://schemas.microsoft.com/office/drawing/2014/main" val="340325420"/>
                    </a:ext>
                  </a:extLst>
                </a:gridCol>
              </a:tblGrid>
              <a:tr h="316677">
                <a:tc>
                  <a:txBody>
                    <a:bodyPr/>
                    <a:lstStyle/>
                    <a:p>
                      <a:endParaRPr lang="en-IN" sz="1200" dirty="0">
                        <a:solidFill>
                          <a:schemeClr val="tx1"/>
                        </a:solidFill>
                      </a:endParaRPr>
                    </a:p>
                  </a:txBody>
                  <a:tcPr>
                    <a:lnL w="12700" cap="flat" cmpd="sng" algn="ctr">
                      <a:no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IN" sz="1200" b="1" i="0" u="none" strike="noStrike" cap="none" baseline="0" dirty="0">
                          <a:solidFill>
                            <a:schemeClr val="tx1"/>
                          </a:solidFill>
                          <a:latin typeface="+mn-lt"/>
                          <a:ea typeface="+mn-ea"/>
                          <a:cs typeface="+mn-cs"/>
                          <a:sym typeface="Arial"/>
                        </a:rPr>
                        <a:t>486TM SX</a:t>
                      </a:r>
                      <a:endParaRPr lang="en-IN" sz="1200" b="1" dirty="0">
                        <a:solidFill>
                          <a:schemeClr val="tx1"/>
                        </a:solidFill>
                      </a:endParaRP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US" sz="1200" b="1" i="0" u="none" strike="noStrike" cap="none" baseline="0" dirty="0">
                          <a:solidFill>
                            <a:schemeClr val="tx1"/>
                          </a:solidFill>
                          <a:latin typeface="+mn-lt"/>
                          <a:ea typeface="+mn-ea"/>
                          <a:cs typeface="+mn-cs"/>
                          <a:sym typeface="Arial"/>
                        </a:rPr>
                        <a:t>Pentium</a:t>
                      </a:r>
                      <a:endParaRPr lang="en-IN" sz="1200" b="1" dirty="0">
                        <a:solidFill>
                          <a:schemeClr val="tx1"/>
                        </a:solidFill>
                      </a:endParaRP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Pentium Pro</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Pentium II</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717666487"/>
                  </a:ext>
                </a:extLst>
              </a:tr>
              <a:tr h="461270">
                <a:tc>
                  <a:txBody>
                    <a:bodyPr/>
                    <a:lstStyle/>
                    <a:p>
                      <a:r>
                        <a:rPr lang="en-IN" sz="1200" b="0" i="0" u="none" strike="noStrike" cap="none" baseline="0" dirty="0">
                          <a:solidFill>
                            <a:schemeClr val="dk1"/>
                          </a:solidFill>
                          <a:latin typeface="+mn-lt"/>
                          <a:ea typeface="+mn-ea"/>
                          <a:cs typeface="+mn-cs"/>
                          <a:sym typeface="Arial"/>
                        </a:rPr>
                        <a:t>Introduced</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1991</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1993</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1995</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1997</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062764516"/>
                  </a:ext>
                </a:extLst>
              </a:tr>
              <a:tr h="527166">
                <a:tc>
                  <a:txBody>
                    <a:bodyPr/>
                    <a:lstStyle/>
                    <a:p>
                      <a:r>
                        <a:rPr lang="en-IN" sz="1200" b="0" i="0" u="none" strike="noStrike" cap="none" baseline="0" dirty="0">
                          <a:solidFill>
                            <a:schemeClr val="dk1"/>
                          </a:solidFill>
                          <a:latin typeface="+mn-lt"/>
                          <a:ea typeface="+mn-ea"/>
                          <a:cs typeface="+mn-cs"/>
                          <a:sym typeface="Arial"/>
                        </a:rPr>
                        <a:t>Clock speeds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16–33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60–166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150–200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200–300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801756320"/>
                  </a:ext>
                </a:extLst>
              </a:tr>
              <a:tr h="357101">
                <a:tc>
                  <a:txBody>
                    <a:bodyPr/>
                    <a:lstStyle/>
                    <a:p>
                      <a:r>
                        <a:rPr lang="en-IN" sz="1200" b="0" i="0" u="none" strike="noStrike" cap="none" baseline="0" dirty="0">
                          <a:solidFill>
                            <a:schemeClr val="dk1"/>
                          </a:solidFill>
                          <a:latin typeface="+mn-lt"/>
                          <a:ea typeface="+mn-ea"/>
                          <a:cs typeface="+mn-cs"/>
                          <a:sym typeface="Arial"/>
                        </a:rPr>
                        <a:t>Bus width</a:t>
                      </a:r>
                      <a:endParaRPr lang="en-IN" sz="1200" dirty="0"/>
                    </a:p>
                  </a:txBody>
                  <a:tcPr anchor="ctr">
                    <a:lnL w="12700" cap="flat" cmpd="sng" algn="ctr">
                      <a:solidFill>
                        <a:schemeClr val="tx1"/>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32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32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64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64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007438362"/>
                  </a:ext>
                </a:extLst>
              </a:tr>
              <a:tr h="474177">
                <a:tc>
                  <a:txBody>
                    <a:bodyPr/>
                    <a:lstStyle/>
                    <a:p>
                      <a:r>
                        <a:rPr lang="en-IN" sz="1200" b="0" i="0" u="none" strike="noStrike" cap="none" baseline="0" dirty="0">
                          <a:solidFill>
                            <a:schemeClr val="dk1"/>
                          </a:solidFill>
                          <a:latin typeface="+mn-lt"/>
                          <a:ea typeface="+mn-ea"/>
                          <a:cs typeface="+mn-cs"/>
                          <a:sym typeface="Arial"/>
                        </a:rPr>
                        <a:t>Number of transistors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1.185 million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3.1 million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5.5 million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7.5 million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794824530"/>
                  </a:ext>
                </a:extLst>
              </a:tr>
              <a:tr h="470795">
                <a:tc>
                  <a:txBody>
                    <a:bodyPr/>
                    <a:lstStyle/>
                    <a:p>
                      <a:r>
                        <a:rPr lang="en-IN" sz="1200" b="0" i="0" u="none" strike="noStrike" cap="none" baseline="0" dirty="0">
                          <a:solidFill>
                            <a:schemeClr val="dk1"/>
                          </a:solidFill>
                          <a:latin typeface="+mn-lt"/>
                          <a:ea typeface="+mn-ea"/>
                          <a:cs typeface="+mn-cs"/>
                          <a:sym typeface="Arial"/>
                        </a:rPr>
                        <a:t>Feature size (</a:t>
                      </a:r>
                      <a:r>
                        <a:rPr lang="en-IN" sz="1200" b="0" i="0" u="none" strike="noStrike" cap="none" baseline="0" dirty="0">
                          <a:solidFill>
                            <a:schemeClr val="dk1"/>
                          </a:solidFill>
                          <a:latin typeface="+mn-lt"/>
                          <a:ea typeface="+mn-ea"/>
                          <a:cs typeface="+mn-cs"/>
                          <a:sym typeface="Symbol" panose="05050102010706020507" pitchFamily="18" charset="2"/>
                        </a:rPr>
                        <a:t></a:t>
                      </a:r>
                      <a:r>
                        <a:rPr lang="en-IN" sz="1200" b="0" i="0" u="none" strike="noStrike" cap="none" baseline="0" dirty="0">
                          <a:solidFill>
                            <a:schemeClr val="dk1"/>
                          </a:solidFill>
                          <a:latin typeface="+mn-lt"/>
                          <a:ea typeface="+mn-ea"/>
                          <a:cs typeface="+mn-cs"/>
                          <a:sym typeface="Arial"/>
                        </a:rPr>
                        <a:t>m)</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0.8</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0.6</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0.35</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49877881"/>
                  </a:ext>
                </a:extLst>
              </a:tr>
              <a:tr h="470795">
                <a:tc>
                  <a:txBody>
                    <a:bodyPr/>
                    <a:lstStyle/>
                    <a:p>
                      <a:r>
                        <a:rPr lang="en-IN" sz="1200" b="0" i="0" u="none" strike="noStrike" cap="none" baseline="0" dirty="0">
                          <a:solidFill>
                            <a:schemeClr val="dk1"/>
                          </a:solidFill>
                          <a:latin typeface="+mn-lt"/>
                          <a:ea typeface="+mn-ea"/>
                          <a:cs typeface="+mn-cs"/>
                          <a:sym typeface="Arial"/>
                        </a:rPr>
                        <a:t>Addressable memory</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662666875"/>
                  </a:ext>
                </a:extLst>
              </a:tr>
              <a:tr h="470795">
                <a:tc>
                  <a:txBody>
                    <a:bodyPr/>
                    <a:lstStyle/>
                    <a:p>
                      <a:r>
                        <a:rPr lang="en-IN" sz="1200" dirty="0"/>
                        <a:t>Virtual memory</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741382163"/>
                  </a:ext>
                </a:extLst>
              </a:tr>
              <a:tr h="470795">
                <a:tc>
                  <a:txBody>
                    <a:bodyPr/>
                    <a:lstStyle/>
                    <a:p>
                      <a:r>
                        <a:rPr lang="en-IN" sz="1200" dirty="0"/>
                        <a:t>Cache</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8 kB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dirty="0"/>
                        <a:t>8 kB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512 kB</a:t>
                      </a:r>
                      <a:r>
                        <a:rPr lang="en-IN" sz="1200" baseline="0" dirty="0"/>
                        <a:t> L1 and </a:t>
                      </a:r>
                      <a:br>
                        <a:rPr lang="en-IN" sz="1200" baseline="0" dirty="0"/>
                      </a:br>
                      <a:r>
                        <a:rPr lang="en-IN" sz="1200" baseline="0" dirty="0"/>
                        <a:t>1 MB L2</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512 kB L2</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178682902"/>
                  </a:ext>
                </a:extLst>
              </a:tr>
            </a:tbl>
          </a:graphicData>
        </a:graphic>
      </p:graphicFrame>
      <p:sp>
        <p:nvSpPr>
          <p:cNvPr id="15" name="Rectangle 14"/>
          <p:cNvSpPr/>
          <p:nvPr/>
        </p:nvSpPr>
        <p:spPr>
          <a:xfrm>
            <a:off x="2123728" y="5775548"/>
            <a:ext cx="5040560" cy="523220"/>
          </a:xfrm>
          <a:prstGeom prst="rect">
            <a:avLst/>
          </a:prstGeom>
        </p:spPr>
        <p:txBody>
          <a:bodyPr wrap="square">
            <a:spAutoFit/>
          </a:bodyPr>
          <a:lstStyle/>
          <a:p>
            <a:pPr algn="ctr">
              <a:buNone/>
            </a:pPr>
            <a:r>
              <a:rPr lang="en-US" sz="2800" dirty="0">
                <a:latin typeface="+mj-lt"/>
              </a:rPr>
              <a:t>(c) 1990s Processors </a:t>
            </a:r>
            <a:endParaRPr lang="en-US" sz="2800" dirty="0">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2671986274"/>
      </p:ext>
    </p:extLst>
  </p:cSld>
  <p:clrMapOvr>
    <a:masterClrMapping/>
  </p:clrMapOvr>
  <p:transition spd="med">
    <p:push/>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Evolution of Intel Microprocessors (4 of 4)</a:t>
            </a:r>
          </a:p>
        </p:txBody>
      </p:sp>
      <p:graphicFrame>
        <p:nvGraphicFramePr>
          <p:cNvPr id="8" name="Table 7" descr="The third table presents the following information related to processors introduced in recent years. The Pentium 3 was introduced in 19 99 with a clock speed of 450 to 660 m h z, a bus width of 64 bits, 9 point 5 million transistors, a feature size of 250 n m, an addressable memory of 64 g b, a virtual memory of 64 t b, a cache of 512 k b L 2, and 1 core. The Pentium 4 was introduced in 2000 with a clock speed of 1 point 3 to 1 point 8 g h z, a bus width of 64 bits, 42 million transistors, a feature size of 180 n m, an addressable memory of 64 g b, a virtual memory of 64 t b, a cache of 256 k b for L 2, and 1 core. The core 2 duo processor was introduced in 2006 with a clock speed of 1 point 0 6 to 1 point 2 g h z, 64 bits of bus width, 1 point 8 6 billion transistors, a feature size of 22 n m, 64 g b of addressable memory, 64 t b of virtual memory, a cache of 2 m b L 2, and 2 cores. The Core 1 7 E E 4 9 6 0 x was introduced in 2013 with a clock speed of 4 g h z, a bus width of 64 bits, 1 point 8 6 billion transistors, a feature size of 22, 64 g b of addressable memory, 64 t b of virtual memory, a cache of 1 point 5 m b for l 2 and 15 m b for l 3, and 6 cores. The Core I 9 dash 7 9 0 0 x was introduced in 2017 with a clock speed of 4 point 3 g h z, a bus width of 64 bits, 7 point 2 billion transistors, a feature size of 14 n m, an addressable memory of 128 g b, a virtual memory of 64 t b, a cache of 14 m b l 3, and 10 cores." title="A series of 3 tables with the title, evolution of intel microprocessors, page 1 of 2."/>
          <p:cNvGraphicFramePr>
            <a:graphicFrameLocks noGrp="1"/>
          </p:cNvGraphicFramePr>
          <p:nvPr>
            <p:extLst>
              <p:ext uri="{D42A27DB-BD31-4B8C-83A1-F6EECF244321}">
                <p14:modId xmlns:p14="http://schemas.microsoft.com/office/powerpoint/2010/main" val="4205272708"/>
              </p:ext>
            </p:extLst>
          </p:nvPr>
        </p:nvGraphicFramePr>
        <p:xfrm>
          <a:off x="442914" y="1325910"/>
          <a:ext cx="8017517" cy="4479354"/>
        </p:xfrm>
        <a:graphic>
          <a:graphicData uri="http://schemas.openxmlformats.org/drawingml/2006/table">
            <a:tbl>
              <a:tblPr firstRow="1" bandRow="1">
                <a:tableStyleId>{5C22544A-7EE6-4342-B048-85BDC9FD1C3A}</a:tableStyleId>
              </a:tblPr>
              <a:tblGrid>
                <a:gridCol w="1735299">
                  <a:extLst>
                    <a:ext uri="{9D8B030D-6E8A-4147-A177-3AD203B41FA5}">
                      <a16:colId xmlns:a16="http://schemas.microsoft.com/office/drawing/2014/main" val="528802535"/>
                    </a:ext>
                  </a:extLst>
                </a:gridCol>
                <a:gridCol w="1229024">
                  <a:extLst>
                    <a:ext uri="{9D8B030D-6E8A-4147-A177-3AD203B41FA5}">
                      <a16:colId xmlns:a16="http://schemas.microsoft.com/office/drawing/2014/main" val="3102758518"/>
                    </a:ext>
                  </a:extLst>
                </a:gridCol>
                <a:gridCol w="1092755">
                  <a:extLst>
                    <a:ext uri="{9D8B030D-6E8A-4147-A177-3AD203B41FA5}">
                      <a16:colId xmlns:a16="http://schemas.microsoft.com/office/drawing/2014/main" val="2543019389"/>
                    </a:ext>
                  </a:extLst>
                </a:gridCol>
                <a:gridCol w="1080120">
                  <a:extLst>
                    <a:ext uri="{9D8B030D-6E8A-4147-A177-3AD203B41FA5}">
                      <a16:colId xmlns:a16="http://schemas.microsoft.com/office/drawing/2014/main" val="4122312373"/>
                    </a:ext>
                  </a:extLst>
                </a:gridCol>
                <a:gridCol w="1268999">
                  <a:extLst>
                    <a:ext uri="{9D8B030D-6E8A-4147-A177-3AD203B41FA5}">
                      <a16:colId xmlns:a16="http://schemas.microsoft.com/office/drawing/2014/main" val="340325420"/>
                    </a:ext>
                  </a:extLst>
                </a:gridCol>
                <a:gridCol w="1611320">
                  <a:extLst>
                    <a:ext uri="{9D8B030D-6E8A-4147-A177-3AD203B41FA5}">
                      <a16:colId xmlns:a16="http://schemas.microsoft.com/office/drawing/2014/main" val="933849417"/>
                    </a:ext>
                  </a:extLst>
                </a:gridCol>
              </a:tblGrid>
              <a:tr h="316677">
                <a:tc>
                  <a:txBody>
                    <a:bodyPr/>
                    <a:lstStyle/>
                    <a:p>
                      <a:endParaRPr lang="en-IN" sz="1200" dirty="0">
                        <a:solidFill>
                          <a:schemeClr val="tx1"/>
                        </a:solidFill>
                      </a:endParaRPr>
                    </a:p>
                  </a:txBody>
                  <a:tcPr>
                    <a:lnL w="12700" cap="flat" cmpd="sng" algn="ctr">
                      <a:no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IN" sz="1200" b="1" i="0" u="none" strike="noStrike" cap="none" baseline="0" dirty="0">
                          <a:solidFill>
                            <a:schemeClr val="tx1"/>
                          </a:solidFill>
                          <a:latin typeface="+mn-lt"/>
                          <a:ea typeface="+mn-ea"/>
                          <a:cs typeface="+mn-cs"/>
                          <a:sym typeface="Arial"/>
                        </a:rPr>
                        <a:t>Pentium III</a:t>
                      </a:r>
                      <a:endParaRPr lang="en-IN" sz="1200" b="1" dirty="0">
                        <a:solidFill>
                          <a:schemeClr val="tx1"/>
                        </a:solidFill>
                      </a:endParaRP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US" sz="1200" b="1" i="0" u="none" strike="noStrike" cap="none" baseline="0" dirty="0">
                          <a:solidFill>
                            <a:schemeClr val="tx1"/>
                          </a:solidFill>
                          <a:latin typeface="+mn-lt"/>
                          <a:ea typeface="+mn-ea"/>
                          <a:cs typeface="+mn-cs"/>
                          <a:sym typeface="Arial"/>
                        </a:rPr>
                        <a:t>Pentium 4</a:t>
                      </a:r>
                      <a:endParaRPr lang="en-IN" sz="1200" b="1" dirty="0">
                        <a:solidFill>
                          <a:schemeClr val="tx1"/>
                        </a:solidFill>
                      </a:endParaRP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Core 2 Duo</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Core i7 EE</a:t>
                      </a:r>
                    </a:p>
                    <a:p>
                      <a:pPr algn="ctr"/>
                      <a:r>
                        <a:rPr lang="en-IN" sz="1200" b="1" dirty="0">
                          <a:solidFill>
                            <a:schemeClr val="tx1"/>
                          </a:solidFill>
                        </a:rPr>
                        <a:t>4960X</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1" dirty="0">
                          <a:solidFill>
                            <a:schemeClr val="tx1"/>
                          </a:solidFill>
                        </a:rPr>
                        <a:t>Core i9-</a:t>
                      </a:r>
                    </a:p>
                    <a:p>
                      <a:pPr algn="ctr"/>
                      <a:r>
                        <a:rPr lang="en-IN" sz="1200" b="1" dirty="0">
                          <a:solidFill>
                            <a:schemeClr val="tx1"/>
                          </a:solidFill>
                        </a:rPr>
                        <a:t>7900X</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717666487"/>
                  </a:ext>
                </a:extLst>
              </a:tr>
              <a:tr h="461270">
                <a:tc>
                  <a:txBody>
                    <a:bodyPr/>
                    <a:lstStyle/>
                    <a:p>
                      <a:r>
                        <a:rPr lang="en-IN" sz="1200" b="0" i="0" u="none" strike="noStrike" cap="none" baseline="0" dirty="0">
                          <a:solidFill>
                            <a:schemeClr val="dk1"/>
                          </a:solidFill>
                          <a:latin typeface="+mn-lt"/>
                          <a:ea typeface="+mn-ea"/>
                          <a:cs typeface="+mn-cs"/>
                          <a:sym typeface="Arial"/>
                        </a:rPr>
                        <a:t>Introduced</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1999</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2000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2006</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2013</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2017</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062764516"/>
                  </a:ext>
                </a:extLst>
              </a:tr>
              <a:tr h="527166">
                <a:tc>
                  <a:txBody>
                    <a:bodyPr/>
                    <a:lstStyle/>
                    <a:p>
                      <a:r>
                        <a:rPr lang="en-IN" sz="1200" b="0" i="0" u="none" strike="noStrike" cap="none" baseline="0" dirty="0">
                          <a:solidFill>
                            <a:schemeClr val="dk1"/>
                          </a:solidFill>
                          <a:latin typeface="+mn-lt"/>
                          <a:ea typeface="+mn-ea"/>
                          <a:cs typeface="+mn-cs"/>
                          <a:sym typeface="Arial"/>
                        </a:rPr>
                        <a:t>Clock speeds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450–660 MHz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1.3–1.8 GHz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1.06–1.2</a:t>
                      </a:r>
                    </a:p>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GHz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b="0" i="0" u="none" strike="noStrike" cap="none" baseline="0" dirty="0">
                          <a:solidFill>
                            <a:schemeClr val="dk1"/>
                          </a:solidFill>
                          <a:latin typeface="+mn-lt"/>
                          <a:ea typeface="+mn-ea"/>
                          <a:cs typeface="+mn-cs"/>
                          <a:sym typeface="Arial"/>
                        </a:rPr>
                        <a:t>4 GHz</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dirty="0"/>
                        <a:t>4.3 GHz</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801756320"/>
                  </a:ext>
                </a:extLst>
              </a:tr>
              <a:tr h="357101">
                <a:tc>
                  <a:txBody>
                    <a:bodyPr/>
                    <a:lstStyle/>
                    <a:p>
                      <a:r>
                        <a:rPr lang="en-IN" sz="1200" b="0" i="0" u="none" strike="noStrike" cap="none" baseline="0" dirty="0">
                          <a:solidFill>
                            <a:schemeClr val="dk1"/>
                          </a:solidFill>
                          <a:latin typeface="+mn-lt"/>
                          <a:ea typeface="+mn-ea"/>
                          <a:cs typeface="+mn-cs"/>
                          <a:sym typeface="Arial"/>
                        </a:rPr>
                        <a:t>Bus width</a:t>
                      </a:r>
                      <a:endParaRPr lang="en-IN" sz="1200" dirty="0"/>
                    </a:p>
                  </a:txBody>
                  <a:tcPr anchor="ctr">
                    <a:lnL w="12700" cap="flat" cmpd="sng" algn="ctr">
                      <a:solidFill>
                        <a:schemeClr val="tx1"/>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64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64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64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64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64 bits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007438362"/>
                  </a:ext>
                </a:extLst>
              </a:tr>
              <a:tr h="474177">
                <a:tc>
                  <a:txBody>
                    <a:bodyPr/>
                    <a:lstStyle/>
                    <a:p>
                      <a:r>
                        <a:rPr lang="en-IN" sz="1200" b="0" i="0" u="none" strike="noStrike" cap="none" baseline="0" dirty="0">
                          <a:solidFill>
                            <a:schemeClr val="dk1"/>
                          </a:solidFill>
                          <a:latin typeface="+mn-lt"/>
                          <a:ea typeface="+mn-ea"/>
                          <a:cs typeface="+mn-cs"/>
                          <a:sym typeface="Arial"/>
                        </a:rPr>
                        <a:t>Number of transistors</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9.5 million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42 million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167 million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1.86 billion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7.2 billion</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794824530"/>
                  </a:ext>
                </a:extLst>
              </a:tr>
              <a:tr h="470795">
                <a:tc>
                  <a:txBody>
                    <a:bodyPr/>
                    <a:lstStyle/>
                    <a:p>
                      <a:r>
                        <a:rPr lang="en-IN" sz="1200" b="0" i="0" u="none" strike="noStrike" cap="none" baseline="0" dirty="0">
                          <a:solidFill>
                            <a:schemeClr val="dk1"/>
                          </a:solidFill>
                          <a:latin typeface="+mn-lt"/>
                          <a:ea typeface="+mn-ea"/>
                          <a:cs typeface="+mn-cs"/>
                          <a:sym typeface="Arial"/>
                        </a:rPr>
                        <a:t>Feature size (</a:t>
                      </a:r>
                      <a:r>
                        <a:rPr lang="en-IN" sz="1200" b="0" i="0" u="none" strike="noStrike" cap="none" baseline="0" dirty="0">
                          <a:solidFill>
                            <a:schemeClr val="dk1"/>
                          </a:solidFill>
                          <a:latin typeface="+mn-lt"/>
                          <a:ea typeface="+mn-ea"/>
                          <a:cs typeface="+mn-cs"/>
                          <a:sym typeface="Symbol" panose="05050102010706020507" pitchFamily="18" charset="2"/>
                        </a:rPr>
                        <a:t>n</a:t>
                      </a:r>
                      <a:r>
                        <a:rPr lang="en-IN" sz="1200" b="0" i="0" u="none" strike="noStrike" cap="none" baseline="0" dirty="0">
                          <a:solidFill>
                            <a:schemeClr val="dk1"/>
                          </a:solidFill>
                          <a:latin typeface="+mn-lt"/>
                          <a:ea typeface="+mn-ea"/>
                          <a:cs typeface="+mn-cs"/>
                          <a:sym typeface="Arial"/>
                        </a:rPr>
                        <a:t>m)</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250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180</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65</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b="0" i="0" u="none" strike="noStrike" cap="none" baseline="0" dirty="0">
                          <a:solidFill>
                            <a:schemeClr val="dk1"/>
                          </a:solidFill>
                          <a:latin typeface="+mn-lt"/>
                          <a:ea typeface="+mn-ea"/>
                          <a:cs typeface="+mn-cs"/>
                          <a:sym typeface="Arial"/>
                        </a:rPr>
                        <a:t>22</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14</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49877881"/>
                  </a:ext>
                </a:extLst>
              </a:tr>
              <a:tr h="470795">
                <a:tc>
                  <a:txBody>
                    <a:bodyPr/>
                    <a:lstStyle/>
                    <a:p>
                      <a:r>
                        <a:rPr lang="en-IN" sz="1200" b="0" i="0" u="none" strike="noStrike" cap="none" baseline="0" dirty="0">
                          <a:solidFill>
                            <a:schemeClr val="dk1"/>
                          </a:solidFill>
                          <a:latin typeface="+mn-lt"/>
                          <a:ea typeface="+mn-ea"/>
                          <a:cs typeface="+mn-cs"/>
                          <a:sym typeface="Arial"/>
                        </a:rPr>
                        <a:t>Addressable memory</a:t>
                      </a: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dirty="0"/>
                        <a:t>64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dirty="0"/>
                        <a:t>64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dirty="0"/>
                        <a:t>128 GB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662666875"/>
                  </a:ext>
                </a:extLst>
              </a:tr>
              <a:tr h="470795">
                <a:tc>
                  <a:txBody>
                    <a:bodyPr/>
                    <a:lstStyle/>
                    <a:p>
                      <a:r>
                        <a:rPr lang="en-IN" sz="1200" dirty="0"/>
                        <a:t>Virtual memory</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64 TB</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741382163"/>
                  </a:ext>
                </a:extLst>
              </a:tr>
              <a:tr h="470795">
                <a:tc>
                  <a:txBody>
                    <a:bodyPr/>
                    <a:lstStyle/>
                    <a:p>
                      <a:r>
                        <a:rPr lang="en-IN" sz="1200" dirty="0"/>
                        <a:t>Cache</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512 kB L2</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dirty="0"/>
                        <a:t>256 kB L2</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dirty="0"/>
                        <a:t>2 MB L2</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dirty="0"/>
                        <a:t>1.5 MB L2/</a:t>
                      </a:r>
                      <a:br>
                        <a:rPr lang="en-IN" sz="1200" dirty="0"/>
                      </a:br>
                      <a:r>
                        <a:rPr lang="en-IN" sz="1200" dirty="0"/>
                        <a:t>1.5 MB L3</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200" dirty="0"/>
                        <a:t>14 MB L3</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178682902"/>
                  </a:ext>
                </a:extLst>
              </a:tr>
              <a:tr h="319260">
                <a:tc>
                  <a:txBody>
                    <a:bodyPr/>
                    <a:lstStyle/>
                    <a:p>
                      <a:r>
                        <a:rPr lang="en-IN" sz="1200" dirty="0"/>
                        <a:t>Number of cores</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2</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6</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r>
                        <a:rPr lang="en-IN" sz="1200" dirty="0"/>
                        <a:t>10</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244295494"/>
                  </a:ext>
                </a:extLst>
              </a:tr>
            </a:tbl>
          </a:graphicData>
        </a:graphic>
      </p:graphicFrame>
      <p:sp>
        <p:nvSpPr>
          <p:cNvPr id="15" name="Rectangle 14"/>
          <p:cNvSpPr/>
          <p:nvPr/>
        </p:nvSpPr>
        <p:spPr>
          <a:xfrm>
            <a:off x="2123728" y="5776689"/>
            <a:ext cx="5040560" cy="523220"/>
          </a:xfrm>
          <a:prstGeom prst="rect">
            <a:avLst/>
          </a:prstGeom>
        </p:spPr>
        <p:txBody>
          <a:bodyPr wrap="square">
            <a:spAutoFit/>
          </a:bodyPr>
          <a:lstStyle/>
          <a:p>
            <a:pPr algn="ctr">
              <a:buNone/>
            </a:pPr>
            <a:r>
              <a:rPr lang="en-US" sz="2800" dirty="0">
                <a:latin typeface="+mj-lt"/>
              </a:rPr>
              <a:t>(d) Recent Processors </a:t>
            </a:r>
            <a:endParaRPr lang="en-US" sz="2800" dirty="0">
              <a:effectLst>
                <a:outerShdw blurRad="38100" dist="38100" dir="2700000" algn="tl">
                  <a:srgbClr val="000000">
                    <a:alpha val="43137"/>
                  </a:srgbClr>
                </a:outerShdw>
              </a:effectLst>
              <a:latin typeface="+mj-lt"/>
            </a:endParaRPr>
          </a:p>
        </p:txBody>
      </p:sp>
    </p:spTree>
    <p:extLst>
      <p:ext uri="{BB962C8B-B14F-4D97-AF65-F5344CB8AC3E}">
        <p14:creationId xmlns:p14="http://schemas.microsoft.com/office/powerpoint/2010/main" val="85189721"/>
      </p:ext>
    </p:extLst>
  </p:cSld>
  <p:clrMapOvr>
    <a:masterClrMapping/>
  </p:clrMapOvr>
  <p:transition spd="med">
    <p:push/>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Highlights of the Evolution of the Intel Product Line: (1 of 2)</a:t>
            </a:r>
          </a:p>
        </p:txBody>
      </p:sp>
      <p:graphicFrame>
        <p:nvGraphicFramePr>
          <p:cNvPr id="9" name="Content Placeholder 6"/>
          <p:cNvGraphicFramePr>
            <a:graphicFrameLocks/>
          </p:cNvGraphicFramePr>
          <p:nvPr>
            <p:extLst>
              <p:ext uri="{D42A27DB-BD31-4B8C-83A1-F6EECF244321}">
                <p14:modId xmlns:p14="http://schemas.microsoft.com/office/powerpoint/2010/main" val="2964488968"/>
              </p:ext>
            </p:extLst>
          </p:nvPr>
        </p:nvGraphicFramePr>
        <p:xfrm>
          <a:off x="467544" y="1268760"/>
          <a:ext cx="8394700" cy="50133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45813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15"/>
            <a:ext cx="8229600" cy="1097279"/>
          </a:xfrm>
        </p:spPr>
        <p:txBody>
          <a:bodyPr/>
          <a:lstStyle/>
          <a:p>
            <a:r>
              <a:rPr lang="en-US" sz="3000" dirty="0"/>
              <a:t>Highlights of the Evolution of the Intel Product Line: (2 of 2)</a:t>
            </a:r>
          </a:p>
        </p:txBody>
      </p:sp>
      <p:graphicFrame>
        <p:nvGraphicFramePr>
          <p:cNvPr id="9" name="Content Placeholder 6"/>
          <p:cNvGraphicFramePr>
            <a:graphicFrameLocks/>
          </p:cNvGraphicFramePr>
          <p:nvPr>
            <p:extLst>
              <p:ext uri="{D42A27DB-BD31-4B8C-83A1-F6EECF244321}">
                <p14:modId xmlns:p14="http://schemas.microsoft.com/office/powerpoint/2010/main" val="629453293"/>
              </p:ext>
            </p:extLst>
          </p:nvPr>
        </p:nvGraphicFramePr>
        <p:xfrm>
          <a:off x="92830" y="991999"/>
          <a:ext cx="9036496" cy="54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936251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Embedded Systems</a:t>
            </a:r>
          </a:p>
        </p:txBody>
      </p:sp>
      <p:sp>
        <p:nvSpPr>
          <p:cNvPr id="3" name="Content Placeholder 2"/>
          <p:cNvSpPr>
            <a:spLocks noGrp="1"/>
          </p:cNvSpPr>
          <p:nvPr>
            <p:ph type="body" idx="1"/>
          </p:nvPr>
        </p:nvSpPr>
        <p:spPr>
          <a:xfrm>
            <a:off x="342899" y="1571626"/>
            <a:ext cx="8467725" cy="4589030"/>
          </a:xfrm>
        </p:spPr>
        <p:txBody>
          <a:bodyPr>
            <a:noAutofit/>
          </a:bodyPr>
          <a:lstStyle/>
          <a:p>
            <a:pPr marL="438150" indent="-336550"/>
            <a:r>
              <a:rPr lang="en-US" sz="2000" dirty="0"/>
              <a:t>The use of electronics and software within a product</a:t>
            </a:r>
          </a:p>
          <a:p>
            <a:pPr marL="438150" indent="-336550"/>
            <a:r>
              <a:rPr lang="en-US" sz="2000" dirty="0"/>
              <a:t>Billions of computer systems are produced each year that are embedded within larger devices</a:t>
            </a:r>
          </a:p>
          <a:p>
            <a:pPr marL="438150" indent="-336550"/>
            <a:r>
              <a:rPr lang="en-US" sz="2000" dirty="0"/>
              <a:t>Today many devices that use electric power have an embedded computing system</a:t>
            </a:r>
          </a:p>
          <a:p>
            <a:pPr marL="438150" indent="-336550"/>
            <a:r>
              <a:rPr lang="en-US" sz="2000" dirty="0"/>
              <a:t>Often embedded systems are tightly coupled to their environment</a:t>
            </a:r>
          </a:p>
          <a:p>
            <a:pPr lvl="1" indent="-300038"/>
            <a:r>
              <a:rPr lang="en-US" dirty="0"/>
              <a:t>This can give rise to real-time constraints imposed by the need to interact with the environment</a:t>
            </a:r>
          </a:p>
          <a:p>
            <a:pPr marL="1006475" lvl="2" indent="-268288"/>
            <a:r>
              <a:rPr lang="en-US" dirty="0"/>
              <a:t>Constraints such as required speeds of motion, required precision of measurement, and required time durations, dictate the timing of software operations</a:t>
            </a:r>
          </a:p>
          <a:p>
            <a:pPr lvl="1" indent="-300038"/>
            <a:r>
              <a:rPr lang="en-US" dirty="0"/>
              <a:t>If multiple activities must be managed simultaneously this imposes more complex real-time constraints</a:t>
            </a:r>
          </a:p>
        </p:txBody>
      </p:sp>
    </p:spTree>
    <p:extLst>
      <p:ext uri="{BB962C8B-B14F-4D97-AF65-F5344CB8AC3E}">
        <p14:creationId xmlns:p14="http://schemas.microsoft.com/office/powerpoint/2010/main" val="14975329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embedded system has a Processor that sends and receives information to and from the human interface, Analog to Digital convertor, Digital to Analog convertor, diagnostic port, memory, and custom logic. The custom logic also interacts with the memory and vice versa. Sensors send data to the Analog to Digital convertor to process the data. When that process is completed, the results from the Digital to Analog convertor are sent to the Actuators or indicators." title="A diagram illustrates the organization of an embedded system."/>
          <p:cNvPicPr>
            <a:picLocks noChangeAspect="1"/>
          </p:cNvPicPr>
          <p:nvPr/>
        </p:nvPicPr>
        <p:blipFill rotWithShape="1">
          <a:blip r:embed="rId3">
            <a:extLst>
              <a:ext uri="{28A0092B-C50C-407E-A947-70E740481C1C}">
                <a14:useLocalDpi xmlns:a14="http://schemas.microsoft.com/office/drawing/2010/main" val="0"/>
              </a:ext>
            </a:extLst>
          </a:blip>
          <a:srcRect t="10031" b="14660"/>
          <a:stretch/>
        </p:blipFill>
        <p:spPr>
          <a:xfrm>
            <a:off x="2159225" y="-171400"/>
            <a:ext cx="6984775" cy="6807239"/>
          </a:xfrm>
          <a:prstGeom prst="rect">
            <a:avLst/>
          </a:prstGeom>
        </p:spPr>
      </p:pic>
      <p:sp>
        <p:nvSpPr>
          <p:cNvPr id="2" name="Title 1">
            <a:extLst>
              <a:ext uri="{FF2B5EF4-FFF2-40B4-BE49-F238E27FC236}">
                <a16:creationId xmlns:a16="http://schemas.microsoft.com/office/drawing/2014/main" id="{BC503E45-B1D2-413C-9CB1-1B0FEF6F576A}"/>
              </a:ext>
            </a:extLst>
          </p:cNvPr>
          <p:cNvSpPr>
            <a:spLocks noGrp="1"/>
          </p:cNvSpPr>
          <p:nvPr>
            <p:ph type="title"/>
          </p:nvPr>
        </p:nvSpPr>
        <p:spPr/>
        <p:txBody>
          <a:bodyPr/>
          <a:lstStyle/>
          <a:p>
            <a:r>
              <a:rPr lang="en-US" dirty="0"/>
              <a:t>Figure 1.14</a:t>
            </a:r>
          </a:p>
        </p:txBody>
      </p:sp>
    </p:spTree>
    <p:extLst>
      <p:ext uri="{BB962C8B-B14F-4D97-AF65-F5344CB8AC3E}">
        <p14:creationId xmlns:p14="http://schemas.microsoft.com/office/powerpoint/2010/main" val="12319764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Internet of Things (</a:t>
            </a:r>
            <a:r>
              <a:rPr lang="en-US" dirty="0" err="1"/>
              <a:t>IoT</a:t>
            </a:r>
            <a:r>
              <a:rPr lang="en-US" dirty="0"/>
              <a:t>)</a:t>
            </a:r>
          </a:p>
        </p:txBody>
      </p:sp>
      <p:sp>
        <p:nvSpPr>
          <p:cNvPr id="3" name="Content Placeholder 2"/>
          <p:cNvSpPr>
            <a:spLocks noGrp="1"/>
          </p:cNvSpPr>
          <p:nvPr>
            <p:ph type="body" idx="1"/>
          </p:nvPr>
        </p:nvSpPr>
        <p:spPr>
          <a:xfrm>
            <a:off x="342900" y="1590097"/>
            <a:ext cx="8229600" cy="4829176"/>
          </a:xfrm>
        </p:spPr>
        <p:txBody>
          <a:bodyPr>
            <a:noAutofit/>
          </a:bodyPr>
          <a:lstStyle/>
          <a:p>
            <a:pPr marL="438150" indent="-336550">
              <a:spcBef>
                <a:spcPts val="300"/>
              </a:spcBef>
            </a:pPr>
            <a:r>
              <a:rPr lang="en-US" dirty="0"/>
              <a:t>Term that refers to the expanding interconnection of smart devices, ranging from appliances to tiny sensors</a:t>
            </a:r>
          </a:p>
          <a:p>
            <a:pPr marL="438150" indent="-336550">
              <a:spcBef>
                <a:spcPts val="300"/>
              </a:spcBef>
            </a:pPr>
            <a:r>
              <a:rPr lang="en-US" dirty="0"/>
              <a:t>Is primarily driven by deeply embedded devices</a:t>
            </a:r>
          </a:p>
          <a:p>
            <a:pPr marL="438150" indent="-336550">
              <a:spcBef>
                <a:spcPts val="300"/>
              </a:spcBef>
            </a:pPr>
            <a:r>
              <a:rPr lang="en-US" dirty="0"/>
              <a:t>Generations of deployment culminating in the </a:t>
            </a:r>
            <a:r>
              <a:rPr lang="en-US" dirty="0" err="1"/>
              <a:t>IoT</a:t>
            </a:r>
            <a:r>
              <a:rPr lang="en-US" dirty="0"/>
              <a:t>:</a:t>
            </a:r>
          </a:p>
          <a:p>
            <a:pPr marL="684213" lvl="1" indent="-241300">
              <a:spcBef>
                <a:spcPts val="300"/>
              </a:spcBef>
            </a:pPr>
            <a:r>
              <a:rPr lang="en-US" sz="1400" dirty="0"/>
              <a:t>Information technology (IT)</a:t>
            </a:r>
          </a:p>
          <a:p>
            <a:pPr marL="895350" lvl="2" indent="-220663">
              <a:spcBef>
                <a:spcPts val="300"/>
              </a:spcBef>
            </a:pPr>
            <a:r>
              <a:rPr lang="en-US" sz="1400" dirty="0"/>
              <a:t>PCs, servers, routers, firewalls, and so on, bought as IT devices by enterprise IT people and primarily using wired connectivity</a:t>
            </a:r>
          </a:p>
          <a:p>
            <a:pPr marL="684213" lvl="1" indent="-241300">
              <a:spcBef>
                <a:spcPts val="300"/>
              </a:spcBef>
            </a:pPr>
            <a:r>
              <a:rPr lang="en-US" sz="1400" dirty="0"/>
              <a:t>Operational technology (OT)</a:t>
            </a:r>
          </a:p>
          <a:p>
            <a:pPr marL="895350" lvl="2" indent="-220663">
              <a:spcBef>
                <a:spcPts val="300"/>
              </a:spcBef>
            </a:pPr>
            <a:r>
              <a:rPr lang="en-US" sz="1400" dirty="0"/>
              <a:t>Machines/appliances with embedded IT built by non-IT companies, such as medical machinery, SCADA, process control, and kiosks, bought as appliances by enterprise OT people and primarily using wired connectivity</a:t>
            </a:r>
          </a:p>
          <a:p>
            <a:pPr marL="684213" lvl="1" indent="-241300">
              <a:spcBef>
                <a:spcPts val="300"/>
              </a:spcBef>
            </a:pPr>
            <a:r>
              <a:rPr lang="en-US" sz="1400" dirty="0"/>
              <a:t>Personal technology </a:t>
            </a:r>
          </a:p>
          <a:p>
            <a:pPr marL="895350" lvl="2" indent="-220663">
              <a:spcBef>
                <a:spcPts val="300"/>
              </a:spcBef>
            </a:pPr>
            <a:r>
              <a:rPr lang="en-US" sz="1400" dirty="0"/>
              <a:t>Smartphones, tablets, and eBook readers bought as IT devices by consumers exclusively using wireless connectivity and often multiple forms of wireless connectivity</a:t>
            </a:r>
          </a:p>
          <a:p>
            <a:pPr marL="684213" lvl="1" indent="-241300">
              <a:spcBef>
                <a:spcPts val="300"/>
              </a:spcBef>
            </a:pPr>
            <a:r>
              <a:rPr lang="en-US" sz="1400" dirty="0"/>
              <a:t>Sensor/actuator technology</a:t>
            </a:r>
          </a:p>
          <a:p>
            <a:pPr marL="895350" lvl="2" indent="-220663">
              <a:spcBef>
                <a:spcPts val="300"/>
              </a:spcBef>
            </a:pPr>
            <a:r>
              <a:rPr lang="en-US" sz="1400" dirty="0"/>
              <a:t>Single-purpose devices bought by consumers, IT, and OT people exclusively using wireless connectivity, generally of a single form, as part of larger systems</a:t>
            </a:r>
          </a:p>
          <a:p>
            <a:pPr marL="433388" lvl="1" indent="-388938">
              <a:spcBef>
                <a:spcPts val="300"/>
              </a:spcBef>
              <a:buFont typeface="Arial" panose="020B0604020202020204" pitchFamily="34" charset="0"/>
              <a:buChar char="•"/>
            </a:pPr>
            <a:r>
              <a:rPr lang="en-US" dirty="0"/>
              <a:t>It is the fourth generation that is usually thought of as the </a:t>
            </a:r>
            <a:r>
              <a:rPr lang="en-US" dirty="0" err="1"/>
              <a:t>IoT</a:t>
            </a:r>
            <a:r>
              <a:rPr lang="en-US" dirty="0"/>
              <a:t> and it is marked by the use of billions of embedded devices</a:t>
            </a:r>
          </a:p>
        </p:txBody>
      </p:sp>
    </p:spTree>
    <p:extLst>
      <p:ext uri="{BB962C8B-B14F-4D97-AF65-F5344CB8AC3E}">
        <p14:creationId xmlns:p14="http://schemas.microsoft.com/office/powerpoint/2010/main" val="38544308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447964" y="464750"/>
            <a:ext cx="3898776" cy="1097279"/>
          </a:xfrm>
        </p:spPr>
        <p:txBody>
          <a:bodyPr anchor="ctr" anchorCtr="0"/>
          <a:lstStyle/>
          <a:p>
            <a:pPr algn="ctr"/>
            <a:r>
              <a:rPr lang="en-IN" sz="2600" dirty="0"/>
              <a:t>Embedded</a:t>
            </a:r>
            <a:br>
              <a:rPr lang="en-IN" sz="2600" dirty="0"/>
            </a:br>
            <a:r>
              <a:rPr lang="en-IN" sz="2600" dirty="0"/>
              <a:t>Operating</a:t>
            </a:r>
            <a:br>
              <a:rPr lang="en-IN" sz="2600" dirty="0"/>
            </a:br>
            <a:r>
              <a:rPr lang="en-IN" sz="2600" dirty="0"/>
              <a:t>Systems</a:t>
            </a:r>
          </a:p>
        </p:txBody>
      </p:sp>
      <p:sp>
        <p:nvSpPr>
          <p:cNvPr id="6" name="Content Placeholder 5"/>
          <p:cNvSpPr>
            <a:spLocks noGrp="1"/>
          </p:cNvSpPr>
          <p:nvPr>
            <p:ph sz="half" idx="4294967295"/>
          </p:nvPr>
        </p:nvSpPr>
        <p:spPr>
          <a:xfrm>
            <a:off x="352135" y="1723923"/>
            <a:ext cx="3988955" cy="3678238"/>
          </a:xfrm>
        </p:spPr>
        <p:txBody>
          <a:bodyPr/>
          <a:lstStyle/>
          <a:p>
            <a:pPr marL="369888" indent="-268288"/>
            <a:r>
              <a:rPr lang="en-US" sz="2000" dirty="0"/>
              <a:t>There are two general approaches to developing an embedded operating system (OS):</a:t>
            </a:r>
          </a:p>
          <a:p>
            <a:pPr marL="655638" lvl="1" indent="-295275"/>
            <a:r>
              <a:rPr lang="en-US" dirty="0"/>
              <a:t>Take an existing OS and adapt it for the embedded application</a:t>
            </a:r>
          </a:p>
          <a:p>
            <a:pPr marL="655638" lvl="1" indent="-295275"/>
            <a:r>
              <a:rPr lang="en-US" dirty="0"/>
              <a:t>Design and implement an OS intended solely for embedded use</a:t>
            </a:r>
          </a:p>
        </p:txBody>
      </p:sp>
      <p:sp>
        <p:nvSpPr>
          <p:cNvPr id="12" name="Title 8"/>
          <p:cNvSpPr txBox="1">
            <a:spLocks/>
          </p:cNvSpPr>
          <p:nvPr/>
        </p:nvSpPr>
        <p:spPr>
          <a:xfrm>
            <a:off x="4562764" y="464750"/>
            <a:ext cx="3898776" cy="1097279"/>
          </a:xfrm>
          <a:prstGeom prst="rect">
            <a:avLst/>
          </a:prstGeom>
          <a:noFill/>
          <a:ln>
            <a:noFill/>
          </a:ln>
        </p:spPr>
        <p:txBody>
          <a:bodyPr lIns="91425" tIns="91425" rIns="91425" bIns="91425" anchor="ctr"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pPr algn="ctr" eaLnBrk="1" fontAlgn="auto" hangingPunct="1"/>
            <a:r>
              <a:rPr lang="en-IN" sz="2600" kern="0" dirty="0"/>
              <a:t>Application Processors</a:t>
            </a:r>
          </a:p>
          <a:p>
            <a:pPr algn="ctr" eaLnBrk="1" fontAlgn="auto" hangingPunct="1"/>
            <a:r>
              <a:rPr lang="en-IN" sz="2600" kern="0" dirty="0"/>
              <a:t>versus </a:t>
            </a:r>
          </a:p>
          <a:p>
            <a:pPr algn="ctr" eaLnBrk="1" fontAlgn="auto" hangingPunct="1"/>
            <a:r>
              <a:rPr lang="en-IN" sz="2600" kern="0" dirty="0"/>
              <a:t>Dedicated Processors</a:t>
            </a:r>
          </a:p>
        </p:txBody>
      </p:sp>
      <p:sp>
        <p:nvSpPr>
          <p:cNvPr id="8" name="Content Placeholder 7"/>
          <p:cNvSpPr>
            <a:spLocks noGrp="1"/>
          </p:cNvSpPr>
          <p:nvPr>
            <p:ph sz="quarter" idx="4294967295"/>
          </p:nvPr>
        </p:nvSpPr>
        <p:spPr>
          <a:xfrm>
            <a:off x="4508652" y="1723071"/>
            <a:ext cx="4167804" cy="4319588"/>
          </a:xfrm>
        </p:spPr>
        <p:txBody>
          <a:bodyPr>
            <a:normAutofit fontScale="92500" lnSpcReduction="20000"/>
          </a:bodyPr>
          <a:lstStyle/>
          <a:p>
            <a:pPr marL="331788" indent="-230188"/>
            <a:r>
              <a:rPr lang="en-US" sz="2200" dirty="0"/>
              <a:t>Application processors</a:t>
            </a:r>
          </a:p>
          <a:p>
            <a:pPr marL="655638" lvl="1" indent="-304800"/>
            <a:r>
              <a:rPr lang="en-US" sz="1700" dirty="0"/>
              <a:t>Defined by the processor’s ability to execute complex operating systems</a:t>
            </a:r>
          </a:p>
          <a:p>
            <a:pPr marL="655638" lvl="1" indent="-304800"/>
            <a:r>
              <a:rPr lang="en-US" sz="1700" dirty="0"/>
              <a:t>General-purpose in nature</a:t>
            </a:r>
          </a:p>
          <a:p>
            <a:pPr marL="655638" lvl="1" indent="-304800"/>
            <a:r>
              <a:rPr lang="en-US" sz="1700" dirty="0"/>
              <a:t>An example is the smartphone – the embedded system is designed to support numerous apps and perform a wide variety of functions</a:t>
            </a:r>
          </a:p>
          <a:p>
            <a:pPr marL="331788" indent="-230188"/>
            <a:r>
              <a:rPr lang="en-US" sz="2200" dirty="0"/>
              <a:t>Dedicated processor</a:t>
            </a:r>
          </a:p>
          <a:p>
            <a:pPr marL="655638" lvl="1" indent="-304800"/>
            <a:r>
              <a:rPr lang="en-US" sz="1700" dirty="0"/>
              <a:t>Is dedicated to one or a small number of specific tasks required by the host device</a:t>
            </a:r>
          </a:p>
          <a:p>
            <a:pPr marL="655638" lvl="1" indent="-304800"/>
            <a:r>
              <a:rPr lang="en-US" sz="1700" dirty="0"/>
              <a:t>Because such an embedded system is dedicated to a specific task or tasks, the processor and associated components can be engineered to reduce size and cost</a:t>
            </a:r>
          </a:p>
        </p:txBody>
      </p:sp>
    </p:spTree>
    <p:extLst>
      <p:ext uri="{BB962C8B-B14F-4D97-AF65-F5344CB8AC3E}">
        <p14:creationId xmlns:p14="http://schemas.microsoft.com/office/powerpoint/2010/main" val="19499662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microcontroller chip contains a Processor which connects to the following elements. Random Access Memory for storing temporary data, Read Only Memory for storing program and data, Electrically Erasable Programmable Read Only Memory for storing permanent data, a timer to perform timing functions, parallel input output ports for connecting peripheral interfaces, serial input output ports to send and receive data, a Digital to Analog convertor to transmit analog data, and an Analog to Digital convertor for acquiring analog data. All elements in the chip are connected to a common bus." title="A block diagram of a microcontroller depicts the elements present in a microcontroller chip."/>
          <p:cNvPicPr>
            <a:picLocks noChangeAspect="1"/>
          </p:cNvPicPr>
          <p:nvPr/>
        </p:nvPicPr>
        <p:blipFill rotWithShape="1">
          <a:blip r:embed="rId3">
            <a:extLst>
              <a:ext uri="{28A0092B-C50C-407E-A947-70E740481C1C}">
                <a14:useLocalDpi xmlns:a14="http://schemas.microsoft.com/office/drawing/2010/main" val="0"/>
              </a:ext>
            </a:extLst>
          </a:blip>
          <a:srcRect t="10494" b="26852"/>
          <a:stretch/>
        </p:blipFill>
        <p:spPr>
          <a:xfrm>
            <a:off x="1403648" y="-172462"/>
            <a:ext cx="8676456" cy="7035051"/>
          </a:xfrm>
          <a:prstGeom prst="rect">
            <a:avLst/>
          </a:prstGeom>
        </p:spPr>
      </p:pic>
      <p:sp>
        <p:nvSpPr>
          <p:cNvPr id="2" name="Title 1">
            <a:extLst>
              <a:ext uri="{FF2B5EF4-FFF2-40B4-BE49-F238E27FC236}">
                <a16:creationId xmlns:a16="http://schemas.microsoft.com/office/drawing/2014/main" id="{FD502765-B01F-4ECF-9838-F11D7232E9A6}"/>
              </a:ext>
            </a:extLst>
          </p:cNvPr>
          <p:cNvSpPr>
            <a:spLocks noGrp="1"/>
          </p:cNvSpPr>
          <p:nvPr>
            <p:ph type="title"/>
          </p:nvPr>
        </p:nvSpPr>
        <p:spPr/>
        <p:txBody>
          <a:bodyPr/>
          <a:lstStyle/>
          <a:p>
            <a:r>
              <a:rPr lang="en-US" dirty="0"/>
              <a:t>Figure 1.15</a:t>
            </a:r>
          </a:p>
        </p:txBody>
      </p:sp>
    </p:spTree>
    <p:extLst>
      <p:ext uri="{BB962C8B-B14F-4D97-AF65-F5344CB8AC3E}">
        <p14:creationId xmlns:p14="http://schemas.microsoft.com/office/powerpoint/2010/main" val="1114176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457200" y="678167"/>
            <a:ext cx="8229600" cy="637220"/>
          </a:xfrm>
        </p:spPr>
        <p:txBody>
          <a:bodyPr/>
          <a:lstStyle/>
          <a:p>
            <a:r>
              <a:rPr lang="en-GB" dirty="0">
                <a:latin typeface="Times New Roman" panose="02020603050405020304" pitchFamily="18" charset="0"/>
                <a:ea typeface="+mn-ea"/>
                <a:cs typeface="Times New Roman" panose="02020603050405020304" pitchFamily="18" charset="0"/>
              </a:rPr>
              <a:t>Structure and Function</a:t>
            </a:r>
          </a:p>
        </p:txBody>
      </p:sp>
      <p:sp>
        <p:nvSpPr>
          <p:cNvPr id="25" name="Text Placeholder 24"/>
          <p:cNvSpPr>
            <a:spLocks noGrp="1"/>
          </p:cNvSpPr>
          <p:nvPr>
            <p:ph type="body" idx="1"/>
          </p:nvPr>
        </p:nvSpPr>
        <p:spPr>
          <a:xfrm>
            <a:off x="346368" y="1590964"/>
            <a:ext cx="4605644" cy="4525963"/>
          </a:xfrm>
        </p:spPr>
        <p:txBody>
          <a:bodyPr>
            <a:normAutofit/>
          </a:bodyPr>
          <a:lstStyle/>
          <a:p>
            <a:pPr marL="433388" indent="-331788"/>
            <a:r>
              <a:rPr lang="en-US" dirty="0">
                <a:solidFill>
                  <a:srgbClr val="000000"/>
                </a:solidFill>
              </a:rPr>
              <a:t>Hierarchical system</a:t>
            </a:r>
          </a:p>
          <a:p>
            <a:pPr marL="692150" lvl="1" indent="-249238"/>
            <a:r>
              <a:rPr lang="en-US" dirty="0">
                <a:solidFill>
                  <a:srgbClr val="000000"/>
                </a:solidFill>
              </a:rPr>
              <a:t>Set of interrelated subsystems</a:t>
            </a:r>
          </a:p>
          <a:p>
            <a:pPr marL="433388" lvl="1" indent="-331788">
              <a:spcBef>
                <a:spcPts val="2000"/>
              </a:spcBef>
              <a:buFont typeface="Arial" panose="020B0604020202020204" pitchFamily="34" charset="0"/>
              <a:buChar char="•"/>
            </a:pPr>
            <a:r>
              <a:rPr lang="en-US" dirty="0">
                <a:solidFill>
                  <a:srgbClr val="000000"/>
                </a:solidFill>
              </a:rPr>
              <a:t>Hierarchical nature of complex </a:t>
            </a:r>
            <a:br>
              <a:rPr lang="en-US" dirty="0">
                <a:solidFill>
                  <a:srgbClr val="000000"/>
                </a:solidFill>
              </a:rPr>
            </a:br>
            <a:r>
              <a:rPr lang="en-US" dirty="0">
                <a:solidFill>
                  <a:srgbClr val="000000"/>
                </a:solidFill>
              </a:rPr>
              <a:t>systems is essential to both their </a:t>
            </a:r>
            <a:br>
              <a:rPr lang="en-US" dirty="0">
                <a:solidFill>
                  <a:srgbClr val="000000"/>
                </a:solidFill>
              </a:rPr>
            </a:br>
            <a:r>
              <a:rPr lang="en-US" dirty="0">
                <a:solidFill>
                  <a:srgbClr val="000000"/>
                </a:solidFill>
              </a:rPr>
              <a:t>design and their description</a:t>
            </a:r>
          </a:p>
          <a:p>
            <a:pPr marL="433388" lvl="1" indent="-331788">
              <a:spcBef>
                <a:spcPts val="2000"/>
              </a:spcBef>
              <a:buFont typeface="Arial" panose="020B0604020202020204" pitchFamily="34" charset="0"/>
              <a:buChar char="•"/>
            </a:pPr>
            <a:r>
              <a:rPr lang="en-US" dirty="0">
                <a:solidFill>
                  <a:srgbClr val="000000"/>
                </a:solidFill>
              </a:rPr>
              <a:t>Designer need only deal with a particular</a:t>
            </a:r>
            <a:br>
              <a:rPr lang="en-US" dirty="0">
                <a:solidFill>
                  <a:srgbClr val="000000"/>
                </a:solidFill>
              </a:rPr>
            </a:br>
            <a:r>
              <a:rPr lang="en-US" dirty="0">
                <a:solidFill>
                  <a:srgbClr val="000000"/>
                </a:solidFill>
              </a:rPr>
              <a:t>level of the system at a time</a:t>
            </a:r>
          </a:p>
          <a:p>
            <a:pPr marL="692150" lvl="1" indent="-249238"/>
            <a:r>
              <a:rPr lang="en-US" dirty="0">
                <a:solidFill>
                  <a:srgbClr val="000000"/>
                </a:solidFill>
              </a:rPr>
              <a:t>Concerned with structure and function </a:t>
            </a:r>
            <a:br>
              <a:rPr lang="en-US" dirty="0">
                <a:solidFill>
                  <a:srgbClr val="000000"/>
                </a:solidFill>
              </a:rPr>
            </a:br>
            <a:r>
              <a:rPr lang="en-US" dirty="0">
                <a:solidFill>
                  <a:srgbClr val="000000"/>
                </a:solidFill>
              </a:rPr>
              <a:t>at each level</a:t>
            </a:r>
          </a:p>
        </p:txBody>
      </p:sp>
      <p:sp>
        <p:nvSpPr>
          <p:cNvPr id="7171" name="Rectangle 3"/>
          <p:cNvSpPr>
            <a:spLocks noGrp="1" noChangeArrowheads="1"/>
          </p:cNvSpPr>
          <p:nvPr>
            <p:ph sz="half" idx="4294967295"/>
          </p:nvPr>
        </p:nvSpPr>
        <p:spPr>
          <a:xfrm>
            <a:off x="4952012" y="1589978"/>
            <a:ext cx="3657600" cy="3352800"/>
          </a:xfrm>
        </p:spPr>
        <p:txBody>
          <a:bodyPr>
            <a:normAutofit/>
          </a:bodyPr>
          <a:lstStyle/>
          <a:p>
            <a:pPr marL="406400" indent="-304800">
              <a:tabLst>
                <a:tab pos="406400" algn="l"/>
              </a:tabLst>
            </a:pPr>
            <a:r>
              <a:rPr lang="en-GB" dirty="0">
                <a:solidFill>
                  <a:srgbClr val="000000"/>
                </a:solidFill>
              </a:rPr>
              <a:t>Structure</a:t>
            </a:r>
          </a:p>
          <a:p>
            <a:pPr marL="692150" lvl="1" indent="-295275"/>
            <a:r>
              <a:rPr lang="en-GB" dirty="0">
                <a:solidFill>
                  <a:srgbClr val="000000"/>
                </a:solidFill>
              </a:rPr>
              <a:t>The way in which components relate to each other</a:t>
            </a:r>
          </a:p>
          <a:p>
            <a:pPr marL="406400" indent="-304800">
              <a:tabLst>
                <a:tab pos="406400" algn="l"/>
              </a:tabLst>
            </a:pPr>
            <a:r>
              <a:rPr lang="en-GB" dirty="0">
                <a:solidFill>
                  <a:srgbClr val="000000"/>
                </a:solidFill>
              </a:rPr>
              <a:t>Function</a:t>
            </a:r>
          </a:p>
          <a:p>
            <a:pPr marL="692150" lvl="1" indent="-295275"/>
            <a:r>
              <a:rPr lang="en-GB" dirty="0">
                <a:solidFill>
                  <a:srgbClr val="000000"/>
                </a:solidFill>
              </a:rPr>
              <a:t>The operation of individual components as part of the structure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Deeply Embedded Systems</a:t>
            </a:r>
          </a:p>
        </p:txBody>
      </p:sp>
      <p:sp>
        <p:nvSpPr>
          <p:cNvPr id="3" name="Content Placeholder 2"/>
          <p:cNvSpPr>
            <a:spLocks noGrp="1"/>
          </p:cNvSpPr>
          <p:nvPr>
            <p:ph type="body" idx="1"/>
          </p:nvPr>
        </p:nvSpPr>
        <p:spPr>
          <a:xfrm>
            <a:off x="342900" y="1600200"/>
            <a:ext cx="8229600" cy="4525963"/>
          </a:xfrm>
        </p:spPr>
        <p:txBody>
          <a:bodyPr>
            <a:normAutofit lnSpcReduction="10000"/>
          </a:bodyPr>
          <a:lstStyle/>
          <a:p>
            <a:pPr marL="438150" indent="-336550"/>
            <a:r>
              <a:rPr lang="en-US" dirty="0"/>
              <a:t>Subset of embedded systems</a:t>
            </a:r>
          </a:p>
          <a:p>
            <a:pPr marL="438150" indent="-336550"/>
            <a:r>
              <a:rPr lang="en-US" dirty="0"/>
              <a:t>Has a processor whose behavior is difficult to observe both by the programmer and the user</a:t>
            </a:r>
          </a:p>
          <a:p>
            <a:pPr marL="438150" indent="-336550"/>
            <a:r>
              <a:rPr lang="en-US" dirty="0"/>
              <a:t>Uses a microcontroller rather than a microprocessor</a:t>
            </a:r>
          </a:p>
          <a:p>
            <a:pPr marL="438150" indent="-336550"/>
            <a:r>
              <a:rPr lang="en-US" dirty="0"/>
              <a:t>Is not programmable once the program logic for the device has been burned into ROM</a:t>
            </a:r>
          </a:p>
          <a:p>
            <a:pPr marL="438150" indent="-336550"/>
            <a:r>
              <a:rPr lang="en-US" dirty="0"/>
              <a:t>Has no interaction with a user</a:t>
            </a:r>
          </a:p>
          <a:p>
            <a:pPr marL="438150" indent="-336550"/>
            <a:r>
              <a:rPr lang="en-US" dirty="0"/>
              <a:t>Dedicated, single-purpose devices that detect something in the environment, perform a basic level of processing, and then do something with the results</a:t>
            </a:r>
          </a:p>
          <a:p>
            <a:pPr marL="438150" indent="-336550"/>
            <a:r>
              <a:rPr lang="en-US" dirty="0"/>
              <a:t>Often have wireless capability and appear in networked configurations, such as networks of sensors deployed over a large area</a:t>
            </a:r>
          </a:p>
          <a:p>
            <a:pPr marL="438150" indent="-336550"/>
            <a:r>
              <a:rPr lang="en-US" dirty="0"/>
              <a:t>Typically have extreme resource constraints in terms of memory, processor size, time, and power consumption</a:t>
            </a:r>
          </a:p>
        </p:txBody>
      </p:sp>
    </p:spTree>
    <p:extLst>
      <p:ext uri="{BB962C8B-B14F-4D97-AF65-F5344CB8AC3E}">
        <p14:creationId xmlns:p14="http://schemas.microsoft.com/office/powerpoint/2010/main" val="14838828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ARM </a:t>
            </a:r>
          </a:p>
        </p:txBody>
      </p:sp>
      <p:graphicFrame>
        <p:nvGraphicFramePr>
          <p:cNvPr id="9" name="Content Placeholder 10"/>
          <p:cNvGraphicFramePr>
            <a:graphicFrameLocks/>
          </p:cNvGraphicFramePr>
          <p:nvPr>
            <p:extLst>
              <p:ext uri="{D42A27DB-BD31-4B8C-83A1-F6EECF244321}">
                <p14:modId xmlns:p14="http://schemas.microsoft.com/office/powerpoint/2010/main" val="166467979"/>
              </p:ext>
            </p:extLst>
          </p:nvPr>
        </p:nvGraphicFramePr>
        <p:xfrm>
          <a:off x="338838" y="1356636"/>
          <a:ext cx="8172400" cy="49294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7287840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lstStyle/>
          <a:p>
            <a:r>
              <a:rPr lang="en-US" dirty="0"/>
              <a:t>ARM Products</a:t>
            </a:r>
          </a:p>
        </p:txBody>
      </p:sp>
      <p:graphicFrame>
        <p:nvGraphicFramePr>
          <p:cNvPr id="9" name="Content Placeholder 9"/>
          <p:cNvGraphicFramePr>
            <a:graphicFrameLocks/>
          </p:cNvGraphicFramePr>
          <p:nvPr>
            <p:extLst>
              <p:ext uri="{D42A27DB-BD31-4B8C-83A1-F6EECF244321}">
                <p14:modId xmlns:p14="http://schemas.microsoft.com/office/powerpoint/2010/main" val="568632237"/>
              </p:ext>
            </p:extLst>
          </p:nvPr>
        </p:nvGraphicFramePr>
        <p:xfrm>
          <a:off x="498474" y="1981200"/>
          <a:ext cx="7556313" cy="4144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408021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elements share a common peripheral bus and 32 bit bus. The security element is comprised of a hardware A E S. The analog interfaces include an analog to digital convertor and a digital to analog convertor. The timers and triggers include a peripheral bus interface, timer or counter, low energy, real time control, pulse counter, and watch dog timer. The parallel input output ports include a pin reset, general purpose input output, and external interrupts. The Energy management module includes a voltage regulator, voltage comparator, power on reset, and Brownout detector. The clock management unit is comprised of a high frequency R C oscillator, high frequency crystal oscillator, low frequency R C oscillator, and low frequency crystal oscillator. The Core and memory units include a flash memory unit with 64 kilobytes, a static random access memory unit with 64 kilobytes, a debug interface, a direct memory access controller, a memory protection unit, and a Cortex M 3 processor. The Cortex M 3 processor contains the following. An I Code interface, static random access memory and peripheral interfaces, I slash F units that share a common Bus matrix, debug logic, a device access port, or D A P, a memory protection unit, a Nested Vectored interrupt controller, or N V I C, an A R M core, and an Embedded Trace Macro cell, or E T M. The A R M core has the N V I C interface, E T M, and a 32 bit Arithmetic Logic Unit that consists of a hardware divider, a 32 bit multiplier, control logic, an instruction interface, thumb decode, and data interface." title="A block diagram of a microcontroller chip comprised of security elements, analog interfaces, timers and triggers, parallel input output ports, serial interfaces, energy management, clock management, and core and memor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5896" y="-33710"/>
            <a:ext cx="5153596" cy="6669360"/>
          </a:xfrm>
          <a:prstGeom prst="rect">
            <a:avLst/>
          </a:prstGeom>
        </p:spPr>
      </p:pic>
      <p:sp>
        <p:nvSpPr>
          <p:cNvPr id="2" name="Title 1">
            <a:extLst>
              <a:ext uri="{FF2B5EF4-FFF2-40B4-BE49-F238E27FC236}">
                <a16:creationId xmlns:a16="http://schemas.microsoft.com/office/drawing/2014/main" id="{5CB0C869-49B1-40AA-BAF7-630F65790BC8}"/>
              </a:ext>
            </a:extLst>
          </p:cNvPr>
          <p:cNvSpPr>
            <a:spLocks noGrp="1"/>
          </p:cNvSpPr>
          <p:nvPr>
            <p:ph type="title"/>
          </p:nvPr>
        </p:nvSpPr>
        <p:spPr/>
        <p:txBody>
          <a:bodyPr/>
          <a:lstStyle/>
          <a:p>
            <a:r>
              <a:rPr lang="en-US" dirty="0"/>
              <a:t>Figure 1.16</a:t>
            </a:r>
          </a:p>
        </p:txBody>
      </p:sp>
    </p:spTree>
    <p:extLst>
      <p:ext uri="{BB962C8B-B14F-4D97-AF65-F5344CB8AC3E}">
        <p14:creationId xmlns:p14="http://schemas.microsoft.com/office/powerpoint/2010/main" val="20067003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457200" y="182475"/>
            <a:ext cx="8229600" cy="610429"/>
          </a:xfrm>
        </p:spPr>
        <p:txBody>
          <a:bodyPr>
            <a:normAutofit fontScale="90000"/>
          </a:bodyPr>
          <a:lstStyle/>
          <a:p>
            <a:r>
              <a:rPr lang="en-US" dirty="0"/>
              <a:t>Summary</a:t>
            </a:r>
          </a:p>
        </p:txBody>
      </p:sp>
      <p:sp>
        <p:nvSpPr>
          <p:cNvPr id="44035" name="Rectangle 3"/>
          <p:cNvSpPr>
            <a:spLocks noGrp="1" noChangeArrowheads="1"/>
          </p:cNvSpPr>
          <p:nvPr>
            <p:ph type="body" idx="1"/>
          </p:nvPr>
        </p:nvSpPr>
        <p:spPr>
          <a:xfrm>
            <a:off x="323528" y="758471"/>
            <a:ext cx="8229600" cy="676671"/>
          </a:xfrm>
        </p:spPr>
        <p:txBody>
          <a:bodyPr>
            <a:normAutofit/>
          </a:bodyPr>
          <a:lstStyle/>
          <a:p>
            <a:pPr marL="101600" indent="0">
              <a:buNone/>
            </a:pPr>
            <a:r>
              <a:rPr lang="en-US" b="1" dirty="0">
                <a:solidFill>
                  <a:srgbClr val="007FA3"/>
                </a:solidFill>
                <a:latin typeface="Times New Roman" panose="02020603050405020304" pitchFamily="18" charset="0"/>
                <a:cs typeface="Times New Roman" panose="02020603050405020304" pitchFamily="18" charset="0"/>
              </a:rPr>
              <a:t> </a:t>
            </a:r>
            <a:r>
              <a:rPr lang="en-US" sz="3200" b="1" dirty="0">
                <a:solidFill>
                  <a:srgbClr val="007FA3"/>
                </a:solidFill>
                <a:latin typeface="Times New Roman" panose="02020603050405020304" pitchFamily="18" charset="0"/>
                <a:cs typeface="Times New Roman" panose="02020603050405020304" pitchFamily="18" charset="0"/>
              </a:rPr>
              <a:t>Chapter 1 </a:t>
            </a:r>
          </a:p>
        </p:txBody>
      </p:sp>
      <p:sp>
        <p:nvSpPr>
          <p:cNvPr id="30" name="Content Placeholder 29"/>
          <p:cNvSpPr>
            <a:spLocks noGrp="1"/>
          </p:cNvSpPr>
          <p:nvPr>
            <p:ph sz="half" idx="4294967295"/>
          </p:nvPr>
        </p:nvSpPr>
        <p:spPr>
          <a:xfrm>
            <a:off x="341786" y="1593274"/>
            <a:ext cx="3657600" cy="4410075"/>
          </a:xfrm>
        </p:spPr>
        <p:txBody>
          <a:bodyPr>
            <a:normAutofit/>
          </a:bodyPr>
          <a:lstStyle/>
          <a:p>
            <a:pPr marL="438150" indent="-336550"/>
            <a:r>
              <a:rPr lang="en-US" dirty="0"/>
              <a:t>Organization and architecture</a:t>
            </a:r>
          </a:p>
          <a:p>
            <a:pPr marL="438150" indent="-336550"/>
            <a:r>
              <a:rPr lang="en-US" dirty="0"/>
              <a:t>Structure and function</a:t>
            </a:r>
          </a:p>
          <a:p>
            <a:pPr marL="438150" indent="-336550"/>
            <a:r>
              <a:rPr lang="en-US" dirty="0"/>
              <a:t>The IAS computer</a:t>
            </a:r>
          </a:p>
          <a:p>
            <a:pPr marL="438150" indent="-336550"/>
            <a:r>
              <a:rPr lang="en-US" dirty="0"/>
              <a:t>Gates, memory cells, chips, and multichip modules</a:t>
            </a:r>
          </a:p>
          <a:p>
            <a:pPr lvl="1" indent="-290513"/>
            <a:r>
              <a:rPr lang="en-US" dirty="0"/>
              <a:t>Gates and memory cells</a:t>
            </a:r>
          </a:p>
          <a:p>
            <a:pPr lvl="1" indent="-290513"/>
            <a:r>
              <a:rPr lang="en-US" dirty="0"/>
              <a:t>Transistors</a:t>
            </a:r>
          </a:p>
          <a:p>
            <a:pPr lvl="1" indent="-290513"/>
            <a:r>
              <a:rPr lang="en-US" dirty="0"/>
              <a:t>Microelectronic chips</a:t>
            </a:r>
          </a:p>
          <a:p>
            <a:pPr lvl="1" indent="-290513"/>
            <a:r>
              <a:rPr lang="en-US" dirty="0"/>
              <a:t>Multichip module</a:t>
            </a:r>
          </a:p>
          <a:p>
            <a:pPr marL="438150" indent="-336550"/>
            <a:r>
              <a:rPr lang="en-US" dirty="0"/>
              <a:t>The evolution of the Intel x86 architecture</a:t>
            </a:r>
          </a:p>
        </p:txBody>
      </p:sp>
      <p:sp>
        <p:nvSpPr>
          <p:cNvPr id="31" name="Text Placeholder 30"/>
          <p:cNvSpPr>
            <a:spLocks noGrp="1"/>
          </p:cNvSpPr>
          <p:nvPr>
            <p:ph type="body" sz="quarter" idx="4294967295"/>
          </p:nvPr>
        </p:nvSpPr>
        <p:spPr>
          <a:xfrm>
            <a:off x="4380907" y="423450"/>
            <a:ext cx="3657600" cy="1011692"/>
          </a:xfrm>
        </p:spPr>
        <p:txBody>
          <a:bodyPr/>
          <a:lstStyle/>
          <a:p>
            <a:pPr marL="101600" indent="0">
              <a:buNone/>
            </a:pPr>
            <a:r>
              <a:rPr lang="en-US" sz="2800" b="1" dirty="0">
                <a:solidFill>
                  <a:srgbClr val="007FA3"/>
                </a:solidFill>
                <a:latin typeface="Times New Roman" panose="02020603050405020304" pitchFamily="18" charset="0"/>
                <a:cs typeface="Times New Roman" panose="02020603050405020304" pitchFamily="18" charset="0"/>
              </a:rPr>
              <a:t>Basic Concepts and Computer Evolution</a:t>
            </a:r>
            <a:endParaRPr lang="en-US" b="1" dirty="0">
              <a:solidFill>
                <a:srgbClr val="007FA3"/>
              </a:solidFill>
              <a:latin typeface="Times New Roman" panose="02020603050405020304" pitchFamily="18" charset="0"/>
              <a:cs typeface="Times New Roman" panose="02020603050405020304" pitchFamily="18" charset="0"/>
            </a:endParaRPr>
          </a:p>
        </p:txBody>
      </p:sp>
      <p:sp>
        <p:nvSpPr>
          <p:cNvPr id="32" name="Content Placeholder 31"/>
          <p:cNvSpPr>
            <a:spLocks noGrp="1"/>
          </p:cNvSpPr>
          <p:nvPr>
            <p:ph sz="quarter" idx="4294967295"/>
          </p:nvPr>
        </p:nvSpPr>
        <p:spPr>
          <a:xfrm>
            <a:off x="4392324" y="1591917"/>
            <a:ext cx="4252912" cy="4410075"/>
          </a:xfrm>
        </p:spPr>
        <p:txBody>
          <a:bodyPr>
            <a:noAutofit/>
          </a:bodyPr>
          <a:lstStyle/>
          <a:p>
            <a:pPr marL="406400" indent="-304800"/>
            <a:r>
              <a:rPr lang="en-US" dirty="0"/>
              <a:t>Embedded systems</a:t>
            </a:r>
          </a:p>
          <a:p>
            <a:pPr lvl="1" indent="-317500"/>
            <a:r>
              <a:rPr lang="en-US" dirty="0"/>
              <a:t>The Internet of things</a:t>
            </a:r>
          </a:p>
          <a:p>
            <a:pPr lvl="1" indent="-317500"/>
            <a:r>
              <a:rPr lang="en-US" dirty="0"/>
              <a:t>Embedded operating systems</a:t>
            </a:r>
          </a:p>
          <a:p>
            <a:pPr lvl="1" indent="-317500"/>
            <a:r>
              <a:rPr lang="en-US" dirty="0"/>
              <a:t>Application processors versus dedicated processors</a:t>
            </a:r>
          </a:p>
          <a:p>
            <a:pPr lvl="1" indent="-317500"/>
            <a:r>
              <a:rPr lang="en-US" dirty="0"/>
              <a:t>Microprocessors versus microcontrollers</a:t>
            </a:r>
          </a:p>
          <a:p>
            <a:pPr lvl="1" indent="-317500"/>
            <a:r>
              <a:rPr lang="en-US" dirty="0"/>
              <a:t>Embedded versus deeply embedded systems</a:t>
            </a:r>
          </a:p>
          <a:p>
            <a:pPr marL="406400" indent="-304800"/>
            <a:r>
              <a:rPr lang="en-US" dirty="0"/>
              <a:t>ARM architecture</a:t>
            </a:r>
          </a:p>
          <a:p>
            <a:pPr lvl="1" indent="-317500"/>
            <a:r>
              <a:rPr lang="en-US" dirty="0"/>
              <a:t>ARM evolution</a:t>
            </a:r>
          </a:p>
          <a:p>
            <a:pPr lvl="1" indent="-317500"/>
            <a:r>
              <a:rPr lang="en-US" dirty="0"/>
              <a:t>Instruction set architecture</a:t>
            </a:r>
          </a:p>
          <a:p>
            <a:pPr lvl="1" indent="-317500"/>
            <a:r>
              <a:rPr lang="en-US" dirty="0"/>
              <a:t>ARM products</a:t>
            </a:r>
          </a:p>
        </p:txBody>
      </p:sp>
    </p:spTree>
  </p:cSld>
  <p:clrMapOvr>
    <a:masterClrMapping/>
  </p:clrMapOvr>
  <p:transition spd="med">
    <p:wipe dir="d"/>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Title 4"/>
          <p:cNvSpPr txBox="1">
            <a:spLocks noGrp="1"/>
          </p:cNvSpPr>
          <p:nvPr>
            <p:ph type="title"/>
          </p:nvPr>
        </p:nvSpPr>
        <p:spPr>
          <a:xfrm>
            <a:off x="457200" y="215900"/>
            <a:ext cx="8229600" cy="1096963"/>
          </a:xfrm>
        </p:spPr>
        <p:txBody>
          <a:bodyPr/>
          <a:lstStyle/>
          <a:p>
            <a:pPr>
              <a:spcBef>
                <a:spcPct val="0"/>
              </a:spcBef>
              <a:buFont typeface="Times New Roman" panose="02020603050405020304" pitchFamily="18" charset="0"/>
              <a:buNone/>
            </a:pPr>
            <a:r>
              <a:rPr lang="en-US" altLang="en-US">
                <a:latin typeface="Times New Roman" panose="02020603050405020304" pitchFamily="18" charset="0"/>
                <a:cs typeface="Times New Roman" panose="02020603050405020304" pitchFamily="18" charset="0"/>
                <a:sym typeface="Times New Roman" panose="02020603050405020304" pitchFamily="18" charset="0"/>
              </a:rPr>
              <a:t>Copyright</a:t>
            </a:r>
          </a:p>
        </p:txBody>
      </p:sp>
      <p:pic>
        <p:nvPicPr>
          <p:cNvPr id="12185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675" y="2319338"/>
            <a:ext cx="8248650" cy="2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1860" name="TextBox 6"/>
          <p:cNvSpPr txBox="1">
            <a:spLocks noChangeArrowheads="1"/>
          </p:cNvSpPr>
          <p:nvPr/>
        </p:nvSpPr>
        <p:spPr bwMode="auto">
          <a:xfrm>
            <a:off x="1430338" y="2625725"/>
            <a:ext cx="6826250" cy="2030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panose="02020603050405020304" pitchFamily="18" charset="0"/>
                <a:cs typeface="Arial" panose="020B0604020202020204" pitchFamily="34" charset="0"/>
              </a:defRPr>
            </a:lvl1pPr>
            <a:lvl2pPr marL="742950" indent="-285750">
              <a:defRPr sz="2400">
                <a:solidFill>
                  <a:schemeClr val="tx1"/>
                </a:solidFill>
                <a:latin typeface="Times New Roman" panose="02020603050405020304" pitchFamily="18" charset="0"/>
                <a:cs typeface="Arial" panose="020B0604020202020204" pitchFamily="34" charset="0"/>
              </a:defRPr>
            </a:lvl2pPr>
            <a:lvl3pPr marL="1143000" indent="-228600">
              <a:defRPr sz="2400">
                <a:solidFill>
                  <a:schemeClr val="tx1"/>
                </a:solidFill>
                <a:latin typeface="Times New Roman" panose="02020603050405020304" pitchFamily="18" charset="0"/>
                <a:cs typeface="Arial" panose="020B0604020202020204" pitchFamily="34" charset="0"/>
              </a:defRPr>
            </a:lvl3pPr>
            <a:lvl4pPr marL="1600200" indent="-228600">
              <a:defRPr sz="2400">
                <a:solidFill>
                  <a:schemeClr val="tx1"/>
                </a:solidFill>
                <a:latin typeface="Times New Roman" panose="02020603050405020304" pitchFamily="18" charset="0"/>
                <a:cs typeface="Arial" panose="020B0604020202020204" pitchFamily="34" charset="0"/>
              </a:defRPr>
            </a:lvl4pPr>
            <a:lvl5pPr marL="2057400" indent="-228600">
              <a:defRPr sz="2400">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t>This work is protected by United States copyright laws and is provided solely</a:t>
            </a:r>
            <a:b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br>
            <a: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t>   for the use of instructions in teaching their courses and assessing student</a:t>
            </a:r>
            <a:b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br>
            <a: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t>    learning. dissemination or sale of any part of this work (including on the</a:t>
            </a:r>
            <a:b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br>
            <a: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t>        World Wide Web) will destroy the integrity of the work and is not permit-</a:t>
            </a:r>
            <a:b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br>
            <a: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t>           ted. The work and materials from it should never be made available to</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t>             students except by instructors using the accompanying text in their</a:t>
            </a:r>
            <a:b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br>
            <a: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t>               classes. All recipients of this work are expected to abide by these</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t>restrictions and to honor the intended pedagogical purposes and the needs of</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rPr>
              <a:t>other instructors who rely on these materials.</a:t>
            </a:r>
            <a:endParaRPr kumimoji="0" lang="en-IN" altLang="en-US" sz="1400" b="1" i="0" u="none" strike="noStrike" kern="1200" cap="none" spc="0" normalizeH="0" baseline="0" noProof="0">
              <a:ln>
                <a:noFill/>
              </a:ln>
              <a:solidFill>
                <a:srgbClr val="000000"/>
              </a:solidFill>
              <a:effectLst/>
              <a:uLnTx/>
              <a:uFillTx/>
              <a:latin typeface="Arial" panose="020B0604020202020204" pitchFamily="34" charset="0"/>
              <a:ea typeface="ヒラギノ角ゴ Pro W3"/>
              <a:cs typeface="ヒラギノ角ゴ Pro W3"/>
            </a:endParaRPr>
          </a:p>
        </p:txBody>
      </p:sp>
    </p:spTree>
    <p:extLst>
      <p:ext uri="{BB962C8B-B14F-4D97-AF65-F5344CB8AC3E}">
        <p14:creationId xmlns:p14="http://schemas.microsoft.com/office/powerpoint/2010/main" val="1904473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p:spPr>
        <p:txBody>
          <a:bodyPr/>
          <a:lstStyle/>
          <a:p>
            <a:r>
              <a:rPr lang="en-GB" dirty="0"/>
              <a:t>Function</a:t>
            </a:r>
          </a:p>
        </p:txBody>
      </p:sp>
      <p:sp>
        <p:nvSpPr>
          <p:cNvPr id="8" name="Content Placeholder 7"/>
          <p:cNvSpPr>
            <a:spLocks noGrp="1"/>
          </p:cNvSpPr>
          <p:nvPr>
            <p:ph type="body" idx="1"/>
          </p:nvPr>
        </p:nvSpPr>
        <p:spPr>
          <a:xfrm>
            <a:off x="346366" y="1609436"/>
            <a:ext cx="8229600" cy="4525963"/>
          </a:xfrm>
        </p:spPr>
        <p:txBody>
          <a:bodyPr>
            <a:normAutofit lnSpcReduction="10000"/>
          </a:bodyPr>
          <a:lstStyle/>
          <a:p>
            <a:pPr marL="433388" indent="-331788"/>
            <a:r>
              <a:rPr lang="en-US" dirty="0"/>
              <a:t>There are four basic functions that a computer can perform:</a:t>
            </a:r>
          </a:p>
          <a:p>
            <a:pPr marL="692150" lvl="1" indent="-249238"/>
            <a:r>
              <a:rPr lang="en-US" dirty="0"/>
              <a:t>Data processing</a:t>
            </a:r>
          </a:p>
          <a:p>
            <a:pPr marL="933450" lvl="2" indent="-241300"/>
            <a:r>
              <a:rPr lang="en-US" dirty="0"/>
              <a:t>Data may take a wide variety of forms and the range of processing requirements is broad</a:t>
            </a:r>
          </a:p>
          <a:p>
            <a:pPr marL="692150" lvl="1" indent="-249238"/>
            <a:r>
              <a:rPr lang="en-US" dirty="0"/>
              <a:t>Data storage</a:t>
            </a:r>
          </a:p>
          <a:p>
            <a:pPr marL="933450" lvl="2" indent="-241300"/>
            <a:r>
              <a:rPr lang="en-US" dirty="0"/>
              <a:t>Short-term</a:t>
            </a:r>
          </a:p>
          <a:p>
            <a:pPr marL="933450" lvl="2" indent="-241300"/>
            <a:r>
              <a:rPr lang="en-US" dirty="0"/>
              <a:t>Long-term</a:t>
            </a:r>
          </a:p>
          <a:p>
            <a:pPr marL="692150" lvl="1" indent="-249238"/>
            <a:r>
              <a:rPr lang="en-US" dirty="0"/>
              <a:t>Data movement</a:t>
            </a:r>
          </a:p>
          <a:p>
            <a:pPr marL="933450" lvl="2" indent="-241300"/>
            <a:r>
              <a:rPr lang="en-US" dirty="0"/>
              <a:t>Input-output (I/O) - when data are received from or delivered to a device (peripheral) that is directly connected to the computer</a:t>
            </a:r>
          </a:p>
          <a:p>
            <a:pPr marL="933450" lvl="2" indent="-241300"/>
            <a:r>
              <a:rPr lang="en-US" dirty="0"/>
              <a:t>Data communications – when data are moved over longer distances, to or from a remote device</a:t>
            </a:r>
          </a:p>
          <a:p>
            <a:pPr marL="692150" lvl="1" indent="-249238"/>
            <a:r>
              <a:rPr lang="en-US" dirty="0"/>
              <a:t>Control</a:t>
            </a:r>
          </a:p>
          <a:p>
            <a:pPr marL="933450" lvl="2" indent="-241300"/>
            <a:r>
              <a:rPr lang="en-US" dirty="0"/>
              <a:t>A control unit manages the computer’s resources and orchestrates the performance of its functional parts in response to instructions</a:t>
            </a:r>
          </a:p>
        </p:txBody>
      </p:sp>
    </p:spTree>
  </p:cSld>
  <p:clrMapOvr>
    <a:masterClrMapping/>
  </p:clrMapOvr>
  <p:transition spd="med">
    <p:split orient="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a:t>
            </a:r>
          </a:p>
        </p:txBody>
      </p:sp>
      <p:pic>
        <p:nvPicPr>
          <p:cNvPr id="3" name="Picture 2" descr="The Computer at the top level of the hierarchy is composed of a system bus to which the Main memory, Central Processing Unit, and Input Output unit are connected. The C P U is comprised of an Internal bus to which all the other components of the C P U, the registers, the Arithmetic Logic Unit or A L U, and the Control unit are connected. The components of the C P U form the second level of the hierarchy. The control unit contains sequencing logic, control unit registers, decoders, and control memory at the third level." title="A diagram explains the hierarchical approach of the internal top-level architecture of a Computer."/>
          <p:cNvPicPr>
            <a:picLocks noChangeAspect="1"/>
          </p:cNvPicPr>
          <p:nvPr/>
        </p:nvPicPr>
        <p:blipFill rotWithShape="1">
          <a:blip r:embed="rId3">
            <a:extLst>
              <a:ext uri="{28A0092B-C50C-407E-A947-70E740481C1C}">
                <a14:useLocalDpi xmlns:a14="http://schemas.microsoft.com/office/drawing/2010/main" val="0"/>
              </a:ext>
            </a:extLst>
          </a:blip>
          <a:srcRect b="14423"/>
          <a:stretch/>
        </p:blipFill>
        <p:spPr>
          <a:xfrm>
            <a:off x="3059832" y="-171400"/>
            <a:ext cx="5864629" cy="6408712"/>
          </a:xfrm>
          <a:prstGeom prst="rect">
            <a:avLst/>
          </a:prstGeom>
        </p:spPr>
      </p:pic>
      <p:sp>
        <p:nvSpPr>
          <p:cNvPr id="9" name="TextBox 8"/>
          <p:cNvSpPr txBox="1"/>
          <p:nvPr/>
        </p:nvSpPr>
        <p:spPr>
          <a:xfrm>
            <a:off x="5004049" y="6075815"/>
            <a:ext cx="4032448" cy="307777"/>
          </a:xfrm>
          <a:prstGeom prst="rect">
            <a:avLst/>
          </a:prstGeom>
          <a:noFill/>
        </p:spPr>
        <p:txBody>
          <a:bodyPr wrap="square" rtlCol="0">
            <a:spAutoFit/>
          </a:bodyPr>
          <a:lstStyle/>
          <a:p>
            <a:r>
              <a:rPr lang="en-US" sz="1400" b="1" dirty="0"/>
              <a:t>Figure 1.1   The Computer: Top-Level Structure</a:t>
            </a:r>
          </a:p>
        </p:txBody>
      </p:sp>
    </p:spTree>
  </p:cSld>
  <p:clrMapOvr>
    <a:masterClrMapping/>
  </p:clrMapOvr>
  <p:transition spd="med">
    <p:plus/>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There are four main structural components</a:t>
            </a:r>
            <a:br>
              <a:rPr lang="en-US" dirty="0"/>
            </a:br>
            <a:r>
              <a:rPr lang="en-US" dirty="0"/>
              <a:t>of the computer:</a:t>
            </a:r>
            <a:endParaRPr lang="en-IN" dirty="0"/>
          </a:p>
        </p:txBody>
      </p:sp>
      <p:sp>
        <p:nvSpPr>
          <p:cNvPr id="25" name="Text Placeholder 24"/>
          <p:cNvSpPr>
            <a:spLocks noGrp="1"/>
          </p:cNvSpPr>
          <p:nvPr>
            <p:ph type="body" idx="1"/>
          </p:nvPr>
        </p:nvSpPr>
        <p:spPr>
          <a:xfrm>
            <a:off x="333375" y="1561811"/>
            <a:ext cx="8229600" cy="4525963"/>
          </a:xfrm>
        </p:spPr>
        <p:txBody>
          <a:bodyPr>
            <a:noAutofit/>
          </a:bodyPr>
          <a:lstStyle/>
          <a:p>
            <a:pPr marL="447675" indent="-346075">
              <a:buSzPct val="128000"/>
              <a:buFont typeface="Arial" panose="020B0604020202020204" pitchFamily="34" charset="0"/>
              <a:buChar char="•"/>
            </a:pPr>
            <a:r>
              <a:rPr lang="en-US" sz="2400" dirty="0">
                <a:solidFill>
                  <a:schemeClr val="tx1"/>
                </a:solidFill>
              </a:rPr>
              <a:t>CPU – controls the operation of the computer and performs its data processing functions </a:t>
            </a:r>
          </a:p>
          <a:p>
            <a:pPr marL="447675" indent="-346075">
              <a:buSzPct val="128000"/>
              <a:buFont typeface="Arial" panose="020B0604020202020204" pitchFamily="34" charset="0"/>
              <a:buChar char="•"/>
            </a:pPr>
            <a:r>
              <a:rPr lang="en-US" sz="2400" dirty="0">
                <a:solidFill>
                  <a:schemeClr val="tx1"/>
                </a:solidFill>
              </a:rPr>
              <a:t>Main Memory – stores data</a:t>
            </a:r>
          </a:p>
          <a:p>
            <a:pPr marL="447675" indent="-346075">
              <a:buSzPct val="128000"/>
              <a:buFont typeface="Arial" panose="020B0604020202020204" pitchFamily="34" charset="0"/>
              <a:buChar char="•"/>
            </a:pPr>
            <a:r>
              <a:rPr lang="en-US" sz="2400" dirty="0">
                <a:solidFill>
                  <a:schemeClr val="tx1"/>
                </a:solidFill>
              </a:rPr>
              <a:t>I/O – moves data between the computer and its external environment</a:t>
            </a:r>
          </a:p>
          <a:p>
            <a:pPr marL="447675" indent="-346075">
              <a:buSzPct val="128000"/>
              <a:buFont typeface="Arial" panose="020B0604020202020204" pitchFamily="34" charset="0"/>
              <a:buChar char="•"/>
            </a:pPr>
            <a:r>
              <a:rPr lang="en-US" sz="2400" dirty="0">
                <a:solidFill>
                  <a:schemeClr val="tx1"/>
                </a:solidFill>
              </a:rPr>
              <a:t>System Interconnection – some mechanism that provides for communication among CPU, main memory, and I/O</a:t>
            </a:r>
            <a:endParaRPr lang="en-US"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03050"/>
          </a:xfrm>
        </p:spPr>
        <p:txBody>
          <a:bodyPr/>
          <a:lstStyle/>
          <a:p>
            <a:r>
              <a:rPr lang="en-US" dirty="0"/>
              <a:t>CPU</a:t>
            </a:r>
          </a:p>
        </p:txBody>
      </p:sp>
      <p:sp>
        <p:nvSpPr>
          <p:cNvPr id="4" name="Text Placeholder 3"/>
          <p:cNvSpPr>
            <a:spLocks noGrp="1"/>
          </p:cNvSpPr>
          <p:nvPr>
            <p:ph type="body" idx="1"/>
          </p:nvPr>
        </p:nvSpPr>
        <p:spPr>
          <a:xfrm>
            <a:off x="355602" y="610688"/>
            <a:ext cx="8229600" cy="565710"/>
          </a:xfrm>
        </p:spPr>
        <p:txBody>
          <a:bodyPr>
            <a:noAutofit/>
          </a:bodyPr>
          <a:lstStyle/>
          <a:p>
            <a:pPr marL="101600" indent="0">
              <a:spcBef>
                <a:spcPct val="0"/>
              </a:spcBef>
              <a:buNone/>
            </a:pPr>
            <a:r>
              <a:rPr lang="en-US" sz="3400" b="1" dirty="0">
                <a:solidFill>
                  <a:srgbClr val="007FA3"/>
                </a:solidFill>
                <a:latin typeface="Times New Roman" panose="02020603050405020304" pitchFamily="18" charset="0"/>
                <a:ea typeface="+mj-ea"/>
                <a:cs typeface="Times New Roman" panose="02020603050405020304" pitchFamily="18" charset="0"/>
              </a:rPr>
              <a:t>Major structural components:</a:t>
            </a:r>
          </a:p>
        </p:txBody>
      </p:sp>
      <p:sp>
        <p:nvSpPr>
          <p:cNvPr id="3" name="Content Placeholder 2"/>
          <p:cNvSpPr>
            <a:spLocks noGrp="1"/>
          </p:cNvSpPr>
          <p:nvPr>
            <p:ph idx="4294967295"/>
          </p:nvPr>
        </p:nvSpPr>
        <p:spPr>
          <a:xfrm>
            <a:off x="341535" y="1568888"/>
            <a:ext cx="8109372" cy="4320480"/>
          </a:xfrm>
        </p:spPr>
        <p:txBody>
          <a:bodyPr/>
          <a:lstStyle/>
          <a:p>
            <a:pPr marL="433388" indent="-331788"/>
            <a:r>
              <a:rPr lang="en-US" sz="2000" dirty="0">
                <a:solidFill>
                  <a:srgbClr val="000000"/>
                </a:solidFill>
              </a:rPr>
              <a:t>Control Unit</a:t>
            </a:r>
          </a:p>
          <a:p>
            <a:pPr lvl="1" indent="-300038"/>
            <a:r>
              <a:rPr lang="en-US" sz="2000" dirty="0">
                <a:solidFill>
                  <a:srgbClr val="000000"/>
                </a:solidFill>
              </a:rPr>
              <a:t>Controls the operation of the CPU and hence the computer</a:t>
            </a:r>
          </a:p>
          <a:p>
            <a:pPr marL="433388" lvl="1" indent="-388938">
              <a:spcBef>
                <a:spcPts val="2000"/>
              </a:spcBef>
              <a:buFont typeface="Arial" panose="020B0604020202020204" pitchFamily="34" charset="0"/>
              <a:buChar char="•"/>
            </a:pPr>
            <a:r>
              <a:rPr lang="en-US" sz="2000" dirty="0">
                <a:solidFill>
                  <a:srgbClr val="000000"/>
                </a:solidFill>
              </a:rPr>
              <a:t>Arithmetic and Logic Unit (ALU)</a:t>
            </a:r>
          </a:p>
          <a:p>
            <a:pPr lvl="1" indent="-300038"/>
            <a:r>
              <a:rPr lang="en-US" sz="2000" dirty="0">
                <a:solidFill>
                  <a:srgbClr val="000000"/>
                </a:solidFill>
              </a:rPr>
              <a:t>Performs the computer’s data processing function</a:t>
            </a:r>
          </a:p>
          <a:p>
            <a:pPr marL="433388" lvl="1" indent="-388938">
              <a:spcBef>
                <a:spcPts val="2000"/>
              </a:spcBef>
              <a:buFont typeface="Arial" panose="020B0604020202020204" pitchFamily="34" charset="0"/>
              <a:buChar char="•"/>
            </a:pPr>
            <a:r>
              <a:rPr lang="en-US" sz="2000" dirty="0">
                <a:solidFill>
                  <a:srgbClr val="000000"/>
                </a:solidFill>
              </a:rPr>
              <a:t>Registers</a:t>
            </a:r>
          </a:p>
          <a:p>
            <a:pPr lvl="1" indent="-300038"/>
            <a:r>
              <a:rPr lang="en-US" sz="2000" dirty="0">
                <a:solidFill>
                  <a:srgbClr val="000000"/>
                </a:solidFill>
              </a:rPr>
              <a:t>Provide storage internal to the CPU</a:t>
            </a:r>
          </a:p>
          <a:p>
            <a:pPr marL="433388" lvl="1" indent="-388938">
              <a:spcBef>
                <a:spcPts val="2000"/>
              </a:spcBef>
              <a:buFont typeface="Arial" panose="020B0604020202020204" pitchFamily="34" charset="0"/>
              <a:buChar char="•"/>
            </a:pPr>
            <a:r>
              <a:rPr lang="en-US" sz="2000" dirty="0">
                <a:solidFill>
                  <a:srgbClr val="000000"/>
                </a:solidFill>
              </a:rPr>
              <a:t>CPU Interconnection</a:t>
            </a:r>
          </a:p>
          <a:p>
            <a:pPr lvl="1" indent="-300038"/>
            <a:r>
              <a:rPr lang="en-US" sz="2000" dirty="0">
                <a:solidFill>
                  <a:srgbClr val="000000"/>
                </a:solidFill>
              </a:rPr>
              <a:t>Some mechanism that provides for communication among the control unit, ALU, and registers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lstStyle/>
          <a:p>
            <a:r>
              <a:rPr lang="en-US" dirty="0"/>
              <a:t>Multicore Computer Structure</a:t>
            </a:r>
          </a:p>
        </p:txBody>
      </p:sp>
      <p:sp>
        <p:nvSpPr>
          <p:cNvPr id="3" name="Content Placeholder 2"/>
          <p:cNvSpPr>
            <a:spLocks noGrp="1"/>
          </p:cNvSpPr>
          <p:nvPr>
            <p:ph type="body" idx="1"/>
          </p:nvPr>
        </p:nvSpPr>
        <p:spPr>
          <a:xfrm>
            <a:off x="337132" y="1571914"/>
            <a:ext cx="8229600" cy="4525963"/>
          </a:xfrm>
        </p:spPr>
        <p:txBody>
          <a:bodyPr>
            <a:noAutofit/>
          </a:bodyPr>
          <a:lstStyle/>
          <a:p>
            <a:pPr marL="438150" indent="-336550"/>
            <a:r>
              <a:rPr lang="en-US" sz="2000" dirty="0"/>
              <a:t>Central processing unit (CPU)</a:t>
            </a:r>
          </a:p>
          <a:p>
            <a:pPr lvl="1" indent="-300038"/>
            <a:r>
              <a:rPr lang="en-US" dirty="0"/>
              <a:t>Portion of the computer that fetches and executes instructions</a:t>
            </a:r>
          </a:p>
          <a:p>
            <a:pPr lvl="1" indent="-300038"/>
            <a:r>
              <a:rPr lang="en-US" dirty="0"/>
              <a:t>Consists of an ALU, a control unit, and registers</a:t>
            </a:r>
          </a:p>
          <a:p>
            <a:pPr lvl="1" indent="-300038"/>
            <a:r>
              <a:rPr lang="en-US" dirty="0"/>
              <a:t>Referred to as a processor in a system with a single processing unit</a:t>
            </a:r>
          </a:p>
          <a:p>
            <a:pPr marL="438150" indent="-336550"/>
            <a:r>
              <a:rPr lang="en-US" sz="2000" dirty="0"/>
              <a:t>Core</a:t>
            </a:r>
          </a:p>
          <a:p>
            <a:pPr lvl="1" indent="-300038"/>
            <a:r>
              <a:rPr lang="en-US" dirty="0"/>
              <a:t>An individual processing unit on a processor chip</a:t>
            </a:r>
          </a:p>
          <a:p>
            <a:pPr lvl="1" indent="-300038"/>
            <a:r>
              <a:rPr lang="en-US" dirty="0"/>
              <a:t>May be equivalent in functionality to a CPU on a single-CPU system</a:t>
            </a:r>
          </a:p>
          <a:p>
            <a:pPr lvl="1" indent="-300038"/>
            <a:r>
              <a:rPr lang="en-US" dirty="0"/>
              <a:t>Specialized processing units are also referred to as cores</a:t>
            </a:r>
          </a:p>
          <a:p>
            <a:pPr marL="438150" indent="-336550"/>
            <a:r>
              <a:rPr lang="en-US" sz="2000" dirty="0"/>
              <a:t>Processor </a:t>
            </a:r>
          </a:p>
          <a:p>
            <a:pPr lvl="1" indent="-300038"/>
            <a:r>
              <a:rPr lang="en-US" dirty="0"/>
              <a:t>A physical piece of silicon containing one or more cores</a:t>
            </a:r>
          </a:p>
          <a:p>
            <a:pPr lvl="1" indent="-300038"/>
            <a:r>
              <a:rPr lang="en-US" dirty="0"/>
              <a:t>Is the computer component that interprets and executes instructions</a:t>
            </a:r>
          </a:p>
          <a:p>
            <a:pPr lvl="1" indent="-300038"/>
            <a:r>
              <a:rPr lang="en-US" dirty="0"/>
              <a:t>Referred to as a </a:t>
            </a:r>
            <a:r>
              <a:rPr lang="en-US" i="1" dirty="0"/>
              <a:t>multicore processor </a:t>
            </a:r>
            <a:r>
              <a:rPr lang="en-US" dirty="0"/>
              <a:t>if it contains multiple cores</a:t>
            </a:r>
          </a:p>
        </p:txBody>
      </p:sp>
    </p:spTree>
    <p:extLst>
      <p:ext uri="{BB962C8B-B14F-4D97-AF65-F5344CB8AC3E}">
        <p14:creationId xmlns:p14="http://schemas.microsoft.com/office/powerpoint/2010/main" val="381873550"/>
      </p:ext>
    </p:extLst>
  </p:cSld>
  <p:clrMapOvr>
    <a:masterClrMapping/>
  </p:clrMapOvr>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21129</TotalTime>
  <Words>10973</Words>
  <Application>Microsoft Office PowerPoint</Application>
  <PresentationFormat>On-screen Show (4:3)</PresentationFormat>
  <Paragraphs>1768</Paragraphs>
  <Slides>45</Slides>
  <Notes>43</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45</vt:i4>
      </vt:variant>
    </vt:vector>
  </HeadingPairs>
  <TitlesOfParts>
    <vt:vector size="58" baseType="lpstr">
      <vt:lpstr>ＭＳ Ｐゴシック</vt:lpstr>
      <vt:lpstr>Arial</vt:lpstr>
      <vt:lpstr>Calibri</vt:lpstr>
      <vt:lpstr>Noto Sans Symbols</vt:lpstr>
      <vt:lpstr>Rockwell</vt:lpstr>
      <vt:lpstr>Symbol</vt:lpstr>
      <vt:lpstr>Times New Roman</vt:lpstr>
      <vt:lpstr>Verdana</vt:lpstr>
      <vt:lpstr>Wingdings</vt:lpstr>
      <vt:lpstr>ヒラギノ角ゴ Pro W3</vt:lpstr>
      <vt:lpstr>508 Lecture</vt:lpstr>
      <vt:lpstr>1_508 Lecture</vt:lpstr>
      <vt:lpstr>2_508 Lecture</vt:lpstr>
      <vt:lpstr>Computer Organization and Architecture Designing for Performance</vt:lpstr>
      <vt:lpstr>Computer Architecture     Computer Organization</vt:lpstr>
      <vt:lpstr>IBM System    370 Architecture</vt:lpstr>
      <vt:lpstr>Structure and Function</vt:lpstr>
      <vt:lpstr>Function</vt:lpstr>
      <vt:lpstr>Structure</vt:lpstr>
      <vt:lpstr>There are four main structural components of the computer:</vt:lpstr>
      <vt:lpstr>CPU</vt:lpstr>
      <vt:lpstr>Multicore Computer Structure</vt:lpstr>
      <vt:lpstr>Cache Memory</vt:lpstr>
      <vt:lpstr>Figure 1.2</vt:lpstr>
      <vt:lpstr>Figure 1.3 Motherboard with Two Intel Quad-Core Xeon Processors</vt:lpstr>
      <vt:lpstr>Figure 1.4</vt:lpstr>
      <vt:lpstr>Figure 1.5</vt:lpstr>
      <vt:lpstr>History of Computers  First Generation: Vacuum Tubes</vt:lpstr>
      <vt:lpstr>Figure 1.6</vt:lpstr>
      <vt:lpstr>Figure 1.7</vt:lpstr>
      <vt:lpstr>Registers</vt:lpstr>
      <vt:lpstr>Figure 1.8</vt:lpstr>
      <vt:lpstr>Table 1.1  The IAS Instruction Set </vt:lpstr>
      <vt:lpstr>Figure 1.9</vt:lpstr>
      <vt:lpstr>Integrated Circuits</vt:lpstr>
      <vt:lpstr>Transistors</vt:lpstr>
      <vt:lpstr>Figure 1.10</vt:lpstr>
      <vt:lpstr>Figure 1.11</vt:lpstr>
      <vt:lpstr>Figure 1.12</vt:lpstr>
      <vt:lpstr>Moore’s Law</vt:lpstr>
      <vt:lpstr>Figure 1.13</vt:lpstr>
      <vt:lpstr>Evolution of Intel Microprocessors (1 of 4)</vt:lpstr>
      <vt:lpstr>Evolution of Intel Microprocessors (2 of 4)</vt:lpstr>
      <vt:lpstr>Evolution of Intel Microprocessors (3 of 4)</vt:lpstr>
      <vt:lpstr>Evolution of Intel Microprocessors (4 of 4)</vt:lpstr>
      <vt:lpstr>Highlights of the Evolution of the Intel Product Line: (1 of 2)</vt:lpstr>
      <vt:lpstr>Highlights of the Evolution of the Intel Product Line: (2 of 2)</vt:lpstr>
      <vt:lpstr>Embedded Systems</vt:lpstr>
      <vt:lpstr>Figure 1.14</vt:lpstr>
      <vt:lpstr>The Internet of Things (IoT)</vt:lpstr>
      <vt:lpstr>Embedded Operating Systems</vt:lpstr>
      <vt:lpstr>Figure 1.15</vt:lpstr>
      <vt:lpstr>Deeply Embedded Systems</vt:lpstr>
      <vt:lpstr>ARM </vt:lpstr>
      <vt:lpstr>ARM Products</vt:lpstr>
      <vt:lpstr>Figure 1.16</vt:lpstr>
      <vt:lpstr>Summary</vt:lpstr>
      <vt:lpstr>Copyright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Intrduction</dc:title>
  <dc:creator>Adrian J Pullin</dc:creator>
  <cp:lastModifiedBy>Jacoby, Meghan M</cp:lastModifiedBy>
  <cp:revision>278</cp:revision>
  <dcterms:created xsi:type="dcterms:W3CDTF">2012-06-10T02:41:24Z</dcterms:created>
  <dcterms:modified xsi:type="dcterms:W3CDTF">2018-07-16T15:48:08Z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1</vt:i4>
  </property>
  <property fmtid="{D5CDD505-2E9C-101B-9397-08002B2CF9AE}" pid="4" name="Compression">
    <vt:i4>100</vt:i4>
  </property>
  <property fmtid="{D5CDD505-2E9C-101B-9397-08002B2CF9AE}" pid="5" name="ScreenSize">
    <vt:i4>2</vt:i4>
  </property>
  <property fmtid="{D5CDD505-2E9C-101B-9397-08002B2CF9AE}" pid="6" name="ScreenUsage">
    <vt:i4>1</vt:i4>
  </property>
  <property fmtid="{D5CDD505-2E9C-101B-9397-08002B2CF9AE}" pid="7" name="MailAddress">
    <vt:lpwstr>a.j.pullin@newi.ac.uk</vt:lpwstr>
  </property>
  <property fmtid="{D5CDD505-2E9C-101B-9397-08002B2CF9AE}" pid="8" name="HomePage">
    <vt:lpwstr>http://www.newi.ac.uk/pullina/default.htm</vt:lpwstr>
  </property>
  <property fmtid="{D5CDD505-2E9C-101B-9397-08002B2CF9AE}" pid="9" name="Other">
    <vt:lpwstr/>
  </property>
  <property fmtid="{D5CDD505-2E9C-101B-9397-08002B2CF9AE}" pid="10" name="DownloadOriginal">
    <vt:bool>true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3</vt:i4>
  </property>
  <property fmtid="{D5CDD505-2E9C-101B-9397-08002B2CF9AE}" pid="19" name="ShowNotes">
    <vt:bool>false</vt:bool>
  </property>
  <property fmtid="{D5CDD505-2E9C-101B-9397-08002B2CF9AE}" pid="20" name="NavBtnPos">
    <vt:i4>3</vt:i4>
  </property>
  <property fmtid="{D5CDD505-2E9C-101B-9397-08002B2CF9AE}" pid="21" name="OutputDir">
    <vt:lpwstr>H:\Data\Networks\Notes\HTML</vt:lpwstr>
  </property>
</Properties>
</file>

<file path=docProps/thumbnail.jpeg>
</file>